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1" r:id="rId5"/>
    <p:sldMasterId id="2147483685" r:id="rId6"/>
    <p:sldMasterId id="2147483687" r:id="rId7"/>
    <p:sldMasterId id="2147483700" r:id="rId8"/>
    <p:sldMasterId id="2147483707" r:id="rId9"/>
  </p:sldMasterIdLst>
  <p:notesMasterIdLst>
    <p:notesMasterId r:id="rId38"/>
  </p:notesMasterIdLst>
  <p:handoutMasterIdLst>
    <p:handoutMasterId r:id="rId39"/>
  </p:handoutMasterIdLst>
  <p:sldIdLst>
    <p:sldId id="441" r:id="rId10"/>
    <p:sldId id="440" r:id="rId11"/>
    <p:sldId id="492" r:id="rId12"/>
    <p:sldId id="447" r:id="rId13"/>
    <p:sldId id="542" r:id="rId14"/>
    <p:sldId id="543" r:id="rId15"/>
    <p:sldId id="544" r:id="rId16"/>
    <p:sldId id="545" r:id="rId17"/>
    <p:sldId id="546" r:id="rId18"/>
    <p:sldId id="547" r:id="rId19"/>
    <p:sldId id="548" r:id="rId20"/>
    <p:sldId id="549" r:id="rId21"/>
    <p:sldId id="550" r:id="rId22"/>
    <p:sldId id="551" r:id="rId23"/>
    <p:sldId id="488" r:id="rId24"/>
    <p:sldId id="541" r:id="rId25"/>
    <p:sldId id="532" r:id="rId26"/>
    <p:sldId id="533" r:id="rId27"/>
    <p:sldId id="534" r:id="rId28"/>
    <p:sldId id="535" r:id="rId29"/>
    <p:sldId id="522" r:id="rId30"/>
    <p:sldId id="523" r:id="rId31"/>
    <p:sldId id="530" r:id="rId32"/>
    <p:sldId id="531" r:id="rId33"/>
    <p:sldId id="537" r:id="rId34"/>
    <p:sldId id="539" r:id="rId35"/>
    <p:sldId id="540" r:id="rId36"/>
    <p:sldId id="473" r:id="rId3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8" userDrawn="1">
          <p15:clr>
            <a:srgbClr val="A4A3A4"/>
          </p15:clr>
        </p15:guide>
        <p15:guide id="2" pos="2312" userDrawn="1">
          <p15:clr>
            <a:srgbClr val="A4A3A4"/>
          </p15:clr>
        </p15:guide>
        <p15:guide id="3" orient="horz" pos="3053" userDrawn="1">
          <p15:clr>
            <a:srgbClr val="A4A3A4"/>
          </p15:clr>
        </p15:guide>
        <p15:guide id="4" pos="2338" userDrawn="1">
          <p15:clr>
            <a:srgbClr val="A4A3A4"/>
          </p15:clr>
        </p15:guide>
        <p15:guide id="5" orient="horz" pos="3003" userDrawn="1">
          <p15:clr>
            <a:srgbClr val="A4A3A4"/>
          </p15:clr>
        </p15:guide>
        <p15:guide id="6" pos="2287" userDrawn="1">
          <p15:clr>
            <a:srgbClr val="A4A3A4"/>
          </p15:clr>
        </p15:guide>
        <p15:guide id="7" orient="horz" pos="3024" userDrawn="1">
          <p15:clr>
            <a:srgbClr val="A4A3A4"/>
          </p15:clr>
        </p15:guide>
        <p15:guide id="8" orient="horz" pos="3049" userDrawn="1">
          <p15:clr>
            <a:srgbClr val="A4A3A4"/>
          </p15:clr>
        </p15:guide>
        <p15:guide id="9" orient="horz" pos="2999" userDrawn="1">
          <p15:clr>
            <a:srgbClr val="A4A3A4"/>
          </p15:clr>
        </p15:guide>
        <p15:guide id="10" pos="2304" userDrawn="1">
          <p15:clr>
            <a:srgbClr val="A4A3A4"/>
          </p15:clr>
        </p15:guide>
        <p15:guide id="11" pos="2329" userDrawn="1">
          <p15:clr>
            <a:srgbClr val="A4A3A4"/>
          </p15:clr>
        </p15:guide>
        <p15:guide id="12" pos="227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l Ario" initials="JA" lastIdx="27" clrIdx="0">
    <p:extLst/>
  </p:cmAuthor>
  <p:cmAuthor id="2" name="Deborah Bachrach" initials="DB" lastIdx="8" clrIdx="1"/>
  <p:cmAuthor id="3" name="Patricia Boozang" initials="PB" lastIdx="8" clrIdx="2"/>
  <p:cmAuthor id="4" name="Anne Karl" initials="AK" lastIdx="22" clrIdx="3"/>
  <p:cmAuthor id="5" name="Alice Lam" initials="AL" lastIdx="1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1D39"/>
    <a:srgbClr val="326599"/>
    <a:srgbClr val="D0D8E8"/>
    <a:srgbClr val="FFE885"/>
    <a:srgbClr val="385D8A"/>
    <a:srgbClr val="9ABC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25" autoAdjust="0"/>
    <p:restoredTop sz="89517" autoAdjust="0"/>
  </p:normalViewPr>
  <p:slideViewPr>
    <p:cSldViewPr snapToGrid="0">
      <p:cViewPr varScale="1">
        <p:scale>
          <a:sx n="100" d="100"/>
          <a:sy n="100" d="100"/>
        </p:scale>
        <p:origin x="144" y="96"/>
      </p:cViewPr>
      <p:guideLst>
        <p:guide orient="horz" pos="2160"/>
        <p:guide pos="2880"/>
      </p:guideLst>
    </p:cSldViewPr>
  </p:slideViewPr>
  <p:outlineViewPr>
    <p:cViewPr>
      <p:scale>
        <a:sx n="33" d="100"/>
        <a:sy n="33" d="100"/>
      </p:scale>
      <p:origin x="0" y="1371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56" d="100"/>
          <a:sy n="56" d="100"/>
        </p:scale>
        <p:origin x="444" y="78"/>
      </p:cViewPr>
      <p:guideLst>
        <p:guide orient="horz" pos="3028"/>
        <p:guide pos="2312"/>
        <p:guide orient="horz" pos="3053"/>
        <p:guide pos="2338"/>
        <p:guide orient="horz" pos="3003"/>
        <p:guide pos="2287"/>
        <p:guide orient="horz" pos="3024"/>
        <p:guide orient="horz" pos="3049"/>
        <p:guide orient="horz" pos="2999"/>
        <p:guide pos="2304"/>
        <p:guide pos="2329"/>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176563059968244"/>
          <c:y val="4.4071911437112803E-2"/>
          <c:w val="0.55577080981033145"/>
          <c:h val="0.91165723928902198"/>
        </c:manualLayout>
      </c:layout>
      <c:pieChart>
        <c:varyColors val="1"/>
        <c:ser>
          <c:idx val="0"/>
          <c:order val="0"/>
          <c:tx>
            <c:strRef>
              <c:f>Sheet1!$C$2</c:f>
              <c:strCache>
                <c:ptCount val="1"/>
                <c:pt idx="0">
                  <c:v>Total Unauthorized Population</c:v>
                </c:pt>
              </c:strCache>
            </c:strRef>
          </c:tx>
          <c:dPt>
            <c:idx val="0"/>
            <c:bubble3D val="0"/>
            <c:spPr>
              <a:solidFill>
                <a:schemeClr val="accent1"/>
              </a:solidFill>
              <a:ln w="19050">
                <a:solidFill>
                  <a:schemeClr val="lt1"/>
                </a:solidFill>
              </a:ln>
              <a:effectLst/>
            </c:spPr>
          </c:dPt>
          <c:dPt>
            <c:idx val="1"/>
            <c:bubble3D val="0"/>
            <c:spPr>
              <a:solidFill>
                <a:schemeClr val="accent1">
                  <a:lumMod val="40000"/>
                  <a:lumOff val="60000"/>
                </a:schemeClr>
              </a:solidFill>
              <a:ln w="19050">
                <a:solidFill>
                  <a:schemeClr val="lt1"/>
                </a:solidFill>
              </a:ln>
              <a:effectLst/>
            </c:spPr>
          </c:dPt>
          <c:dPt>
            <c:idx val="2"/>
            <c:bubble3D val="0"/>
            <c:spPr>
              <a:solidFill>
                <a:schemeClr val="accent2"/>
              </a:solidFill>
              <a:ln w="19050">
                <a:solidFill>
                  <a:schemeClr val="lt1"/>
                </a:solidFill>
              </a:ln>
              <a:effectLst/>
            </c:spPr>
          </c:dPt>
          <c:dLbls>
            <c:dLbl>
              <c:idx val="0"/>
              <c:layout>
                <c:manualLayout>
                  <c:x val="-0.22629383908093365"/>
                  <c:y val="2.4222642560741359E-2"/>
                </c:manualLayout>
              </c:layout>
              <c:tx>
                <c:rich>
                  <a:bodyPr/>
                  <a:lstStyle/>
                  <a:p>
                    <a:fld id="{8F6C010B-5068-46D5-9089-2E8DD397FAF6}" type="CATEGORYNAME">
                      <a:rPr lang="en-US" b="1"/>
                      <a:pPr/>
                      <a:t>[CATEGORY NAME]</a:t>
                    </a:fld>
                    <a:endParaRPr lang="en-US" b="1" baseline="0"/>
                  </a:p>
                  <a:p>
                    <a:r>
                      <a:rPr lang="en-US" b="1" baseline="0"/>
                      <a:t>39%</a:t>
                    </a:r>
                  </a:p>
                </c:rich>
              </c:tx>
              <c:showLegendKey val="0"/>
              <c:showVal val="1"/>
              <c:showCatName val="1"/>
              <c:showSerName val="0"/>
              <c:showPercent val="1"/>
              <c:showBubbleSize val="0"/>
              <c:extLst>
                <c:ext xmlns:c15="http://schemas.microsoft.com/office/drawing/2012/chart" uri="{CE6537A1-D6FC-4f65-9D91-7224C49458BB}">
                  <c15:layout/>
                  <c15:dlblFieldTable/>
                  <c15:showDataLabelsRange val="0"/>
                </c:ext>
              </c:extLst>
            </c:dLbl>
            <c:dLbl>
              <c:idx val="1"/>
              <c:layout>
                <c:manualLayout>
                  <c:x val="-2.5327192158665024E-2"/>
                  <c:y val="-9.5542749893693463E-2"/>
                </c:manualLayout>
              </c:layout>
              <c:tx>
                <c:rich>
                  <a:bodyPr/>
                  <a:lstStyle/>
                  <a:p>
                    <a:fld id="{1134A17E-4C51-4FE6-9EEA-F9777992A46A}" type="CATEGORYNAME">
                      <a:rPr lang="en-US" b="1"/>
                      <a:pPr/>
                      <a:t>[CATEGORY NAME]</a:t>
                    </a:fld>
                    <a:r>
                      <a:rPr lang="en-US" b="1" baseline="0" dirty="0"/>
                      <a:t> </a:t>
                    </a:r>
                    <a:endParaRPr lang="en-US" b="1" baseline="0" dirty="0" smtClean="0"/>
                  </a:p>
                  <a:p>
                    <a:fld id="{49155297-B369-45DF-8258-66B89969F16C}" type="PERCENTAGE">
                      <a:rPr lang="en-US" b="1" baseline="0" smtClean="0"/>
                      <a:pPr/>
                      <a:t>[PERCENTAGE]</a:t>
                    </a:fld>
                    <a:endParaRPr lang="en-US"/>
                  </a:p>
                </c:rich>
              </c:tx>
              <c:showLegendKey val="0"/>
              <c:showVal val="1"/>
              <c:showCatName val="1"/>
              <c:showSerName val="0"/>
              <c:showPercent val="1"/>
              <c:showBubbleSize val="0"/>
              <c:extLst>
                <c:ext xmlns:c15="http://schemas.microsoft.com/office/drawing/2012/chart" uri="{CE6537A1-D6FC-4f65-9D91-7224C49458BB}">
                  <c15:layout/>
                  <c15:dlblFieldTable/>
                  <c15:showDataLabelsRange val="0"/>
                </c:ext>
              </c:extLst>
            </c:dLbl>
            <c:dLbl>
              <c:idx val="2"/>
              <c:layout>
                <c:manualLayout>
                  <c:x val="1.3028543642305795E-2"/>
                  <c:y val="-0.18782580485069303"/>
                </c:manualLayout>
              </c:layout>
              <c:tx>
                <c:rich>
                  <a:bodyPr/>
                  <a:lstStyle/>
                  <a:p>
                    <a:r>
                      <a:rPr lang="en-US" b="1"/>
                      <a:t>Rest of state</a:t>
                    </a:r>
                    <a:r>
                      <a:rPr lang="en-US" b="1" baseline="0"/>
                      <a:t> </a:t>
                    </a:r>
                  </a:p>
                  <a:p>
                    <a:r>
                      <a:rPr lang="en-US" b="1" baseline="0"/>
                      <a:t>42% </a:t>
                    </a:r>
                  </a:p>
                </c:rich>
              </c:tx>
              <c:showLegendKey val="0"/>
              <c:showVal val="1"/>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Sheet1!$B$3:$B$7</c:f>
              <c:strCache>
                <c:ptCount val="3"/>
                <c:pt idx="0">
                  <c:v>Hennepin County</c:v>
                </c:pt>
                <c:pt idx="1">
                  <c:v>Ramsey County</c:v>
                </c:pt>
                <c:pt idx="2">
                  <c:v>Outside Hennepin &amp; Ramsey</c:v>
                </c:pt>
              </c:strCache>
              <c:extLst/>
            </c:strRef>
          </c:cat>
          <c:val>
            <c:numRef>
              <c:f>Sheet1!$C$3:$C$7</c:f>
              <c:numCache>
                <c:formatCode>#,##0</c:formatCode>
                <c:ptCount val="3"/>
                <c:pt idx="0">
                  <c:v>32000</c:v>
                </c:pt>
                <c:pt idx="1">
                  <c:v>15000</c:v>
                </c:pt>
                <c:pt idx="2">
                  <c:v>34000</c:v>
                </c:pt>
              </c:numCache>
              <c:extLst/>
            </c:numRef>
          </c:val>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079131160262457"/>
          <c:y val="2.7492557526553048E-2"/>
          <c:w val="0.68185776064645642"/>
          <c:h val="0.93951637344158334"/>
        </c:manualLayout>
      </c:layout>
      <c:barChart>
        <c:barDir val="bar"/>
        <c:grouping val="clustered"/>
        <c:varyColors val="0"/>
        <c:ser>
          <c:idx val="0"/>
          <c:order val="0"/>
          <c:spPr>
            <a:solidFill>
              <a:schemeClr val="accent6">
                <a:lumMod val="75000"/>
              </a:schemeClr>
            </a:solidFill>
            <a:ln w="19050">
              <a:solidFill>
                <a:schemeClr val="lt1"/>
              </a:solidFill>
            </a:ln>
            <a:effectLst/>
          </c:spPr>
          <c:invertIfNegative val="0"/>
          <c:dLbls>
            <c:dLbl>
              <c:idx val="0"/>
              <c:layout/>
              <c:tx>
                <c:rich>
                  <a:bodyPr/>
                  <a:lstStyle/>
                  <a:p>
                    <a:fld id="{92814F87-2469-45D6-B0A1-A3EF4B799888}" type="VALUE">
                      <a:rPr lang="en-US"/>
                      <a:pPr/>
                      <a:t>[VALUE]</a:t>
                    </a:fld>
                    <a:r>
                      <a:rPr lang="en-US"/>
                      <a:t> (61%)</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1"/>
              <c:layout/>
              <c:tx>
                <c:rich>
                  <a:bodyPr/>
                  <a:lstStyle/>
                  <a:p>
                    <a:fld id="{3F7E8904-0F4F-4D40-A6F7-0AC2C5A28764}" type="VALUE">
                      <a:rPr lang="en-US"/>
                      <a:pPr/>
                      <a:t>[VALUE]</a:t>
                    </a:fld>
                    <a:r>
                      <a:rPr lang="en-US"/>
                      <a:t> (19%)</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2"/>
              <c:layout/>
              <c:tx>
                <c:rich>
                  <a:bodyPr/>
                  <a:lstStyle/>
                  <a:p>
                    <a:fld id="{F612841F-6B55-4DC1-9689-1AFBA73546A5}" type="VALUE">
                      <a:rPr lang="en-US"/>
                      <a:pPr/>
                      <a:t>[VALUE]</a:t>
                    </a:fld>
                    <a:r>
                      <a:rPr lang="en-US"/>
                      <a:t> (11%)</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3"/>
              <c:layout/>
              <c:tx>
                <c:rich>
                  <a:bodyPr/>
                  <a:lstStyle/>
                  <a:p>
                    <a:fld id="{1EA74332-3DC2-4A84-88EB-86A70E12DAB2}" type="VALUE">
                      <a:rPr lang="en-US"/>
                      <a:pPr/>
                      <a:t>[VALUE]</a:t>
                    </a:fld>
                    <a:r>
                      <a:rPr lang="en-US"/>
                      <a:t> (5%)</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dLbl>
              <c:idx val="4"/>
              <c:layout/>
              <c:tx>
                <c:rich>
                  <a:bodyPr/>
                  <a:lstStyle/>
                  <a:p>
                    <a:fld id="{ECA3910D-4DF0-4373-A1F9-F8F72460CA98}" type="VALUE">
                      <a:rPr lang="en-US"/>
                      <a:pPr/>
                      <a:t>[VALUE]</a:t>
                    </a:fld>
                    <a:r>
                      <a:rPr lang="en-US"/>
                      <a:t> (4%)</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'Regions of birth'!$B$5:$B$9</c:f>
              <c:strCache>
                <c:ptCount val="5"/>
                <c:pt idx="0">
                  <c:v>Mexico and Central America</c:v>
                </c:pt>
                <c:pt idx="1">
                  <c:v>Asia</c:v>
                </c:pt>
                <c:pt idx="2">
                  <c:v>Africa</c:v>
                </c:pt>
                <c:pt idx="3">
                  <c:v>South America</c:v>
                </c:pt>
                <c:pt idx="4">
                  <c:v>Europe/Canada/Oceania</c:v>
                </c:pt>
              </c:strCache>
            </c:strRef>
          </c:cat>
          <c:val>
            <c:numRef>
              <c:f>'Regions of birth'!$C$5:$C$9</c:f>
              <c:numCache>
                <c:formatCode>#,##0</c:formatCode>
                <c:ptCount val="5"/>
                <c:pt idx="0">
                  <c:v>50000</c:v>
                </c:pt>
                <c:pt idx="1">
                  <c:v>15000</c:v>
                </c:pt>
                <c:pt idx="2">
                  <c:v>9000</c:v>
                </c:pt>
                <c:pt idx="3">
                  <c:v>4000</c:v>
                </c:pt>
                <c:pt idx="4">
                  <c:v>3000</c:v>
                </c:pt>
              </c:numCache>
            </c:numRef>
          </c:val>
        </c:ser>
        <c:dLbls>
          <c:showLegendKey val="0"/>
          <c:showVal val="0"/>
          <c:showCatName val="0"/>
          <c:showSerName val="0"/>
          <c:showPercent val="0"/>
          <c:showBubbleSize val="0"/>
        </c:dLbls>
        <c:gapWidth val="150"/>
        <c:axId val="131670496"/>
        <c:axId val="131669320"/>
      </c:barChart>
      <c:valAx>
        <c:axId val="131669320"/>
        <c:scaling>
          <c:orientation val="minMax"/>
        </c:scaling>
        <c:delete val="1"/>
        <c:axPos val="t"/>
        <c:numFmt formatCode="#,##0" sourceLinked="1"/>
        <c:majorTickMark val="out"/>
        <c:minorTickMark val="none"/>
        <c:tickLblPos val="nextTo"/>
        <c:crossAx val="131670496"/>
        <c:crosses val="autoZero"/>
        <c:crossBetween val="between"/>
      </c:valAx>
      <c:catAx>
        <c:axId val="1316704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31669320"/>
        <c:crosses val="autoZero"/>
        <c:auto val="1"/>
        <c:lblAlgn val="ctr"/>
        <c:lblOffset val="100"/>
        <c:noMultiLvlLbl val="0"/>
      </c:cat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4" tIns="48323" rIns="96644" bIns="48323" rtlCol="0"/>
          <a:lstStyle>
            <a:lvl1pPr algn="l">
              <a:defRPr sz="1200"/>
            </a:lvl1pPr>
          </a:lstStyle>
          <a:p>
            <a:endParaRPr lang="en-US" dirty="0"/>
          </a:p>
        </p:txBody>
      </p:sp>
      <p:sp>
        <p:nvSpPr>
          <p:cNvPr id="3" name="Date Placeholder 2"/>
          <p:cNvSpPr>
            <a:spLocks noGrp="1"/>
          </p:cNvSpPr>
          <p:nvPr>
            <p:ph type="dt" sz="quarter" idx="1"/>
          </p:nvPr>
        </p:nvSpPr>
        <p:spPr>
          <a:xfrm>
            <a:off x="4143588" y="1"/>
            <a:ext cx="3169920" cy="480060"/>
          </a:xfrm>
          <a:prstGeom prst="rect">
            <a:avLst/>
          </a:prstGeom>
        </p:spPr>
        <p:txBody>
          <a:bodyPr vert="horz" lIns="96644" tIns="48323" rIns="96644" bIns="48323" rtlCol="0"/>
          <a:lstStyle>
            <a:lvl1pPr algn="r">
              <a:defRPr sz="1200"/>
            </a:lvl1pPr>
          </a:lstStyle>
          <a:p>
            <a:fld id="{B7267564-96CE-4A9E-B43B-C46E4F9A5BEB}" type="datetimeFigureOut">
              <a:rPr lang="en-US" smtClean="0"/>
              <a:t>12/4/2015</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44" tIns="48323" rIns="96644" bIns="483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8" y="9119474"/>
            <a:ext cx="3169920" cy="480060"/>
          </a:xfrm>
          <a:prstGeom prst="rect">
            <a:avLst/>
          </a:prstGeom>
        </p:spPr>
        <p:txBody>
          <a:bodyPr vert="horz" lIns="96644" tIns="48323" rIns="96644" bIns="48323" rtlCol="0" anchor="b"/>
          <a:lstStyle>
            <a:lvl1pPr algn="r">
              <a:defRPr sz="1200"/>
            </a:lvl1pPr>
          </a:lstStyle>
          <a:p>
            <a:fld id="{ADD1237A-85AB-49E5-A5BA-8793CF1D1C2D}" type="slidenum">
              <a:rPr lang="en-US" smtClean="0"/>
              <a:t>‹#›</a:t>
            </a:fld>
            <a:endParaRPr lang="en-US" dirty="0"/>
          </a:p>
        </p:txBody>
      </p:sp>
    </p:spTree>
    <p:extLst>
      <p:ext uri="{BB962C8B-B14F-4D97-AF65-F5344CB8AC3E}">
        <p14:creationId xmlns:p14="http://schemas.microsoft.com/office/powerpoint/2010/main" val="152818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4" tIns="48323" rIns="96644" bIns="48323" rtlCol="0"/>
          <a:lstStyle>
            <a:lvl1pPr algn="l">
              <a:defRPr sz="1200"/>
            </a:lvl1pPr>
          </a:lstStyle>
          <a:p>
            <a:endParaRPr lang="en-US" dirty="0"/>
          </a:p>
        </p:txBody>
      </p:sp>
      <p:sp>
        <p:nvSpPr>
          <p:cNvPr id="3" name="Date Placeholder 2"/>
          <p:cNvSpPr>
            <a:spLocks noGrp="1"/>
          </p:cNvSpPr>
          <p:nvPr>
            <p:ph type="dt" idx="1"/>
          </p:nvPr>
        </p:nvSpPr>
        <p:spPr>
          <a:xfrm>
            <a:off x="4143588" y="1"/>
            <a:ext cx="3169920" cy="480060"/>
          </a:xfrm>
          <a:prstGeom prst="rect">
            <a:avLst/>
          </a:prstGeom>
        </p:spPr>
        <p:txBody>
          <a:bodyPr vert="horz" lIns="96644" tIns="48323" rIns="96644" bIns="48323" rtlCol="0"/>
          <a:lstStyle>
            <a:lvl1pPr algn="r">
              <a:defRPr sz="1200"/>
            </a:lvl1pPr>
          </a:lstStyle>
          <a:p>
            <a:fld id="{89DF44E2-DAD8-4FF2-B93A-C2F2B461ECE9}" type="datetimeFigureOut">
              <a:rPr lang="en-US" smtClean="0"/>
              <a:t>12/4/2015</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44" tIns="48323" rIns="96644" bIns="48323"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44" tIns="48323" rIns="96644" bIns="483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44" tIns="48323" rIns="96644" bIns="483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6644" tIns="48323" rIns="96644" bIns="48323" rtlCol="0" anchor="b"/>
          <a:lstStyle>
            <a:lvl1pPr algn="r">
              <a:defRPr sz="1200"/>
            </a:lvl1pPr>
          </a:lstStyle>
          <a:p>
            <a:fld id="{7AD63827-A40A-43D9-AF2D-3000A42DE088}" type="slidenum">
              <a:rPr lang="en-US" smtClean="0"/>
              <a:t>‹#›</a:t>
            </a:fld>
            <a:endParaRPr lang="en-US" dirty="0"/>
          </a:p>
        </p:txBody>
      </p:sp>
    </p:spTree>
    <p:extLst>
      <p:ext uri="{BB962C8B-B14F-4D97-AF65-F5344CB8AC3E}">
        <p14:creationId xmlns:p14="http://schemas.microsoft.com/office/powerpoint/2010/main" val="3879933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a:t>
            </a:fld>
            <a:endParaRPr lang="en-US" dirty="0"/>
          </a:p>
        </p:txBody>
      </p:sp>
    </p:spTree>
    <p:extLst>
      <p:ext uri="{BB962C8B-B14F-4D97-AF65-F5344CB8AC3E}">
        <p14:creationId xmlns:p14="http://schemas.microsoft.com/office/powerpoint/2010/main" val="1556602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7698" indent="-237698">
              <a:buAutoNum type="arabicParenR"/>
            </a:pP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16</a:t>
            </a:fld>
            <a:endParaRPr lang="en-US" dirty="0"/>
          </a:p>
        </p:txBody>
      </p:sp>
    </p:spTree>
    <p:extLst>
      <p:ext uri="{BB962C8B-B14F-4D97-AF65-F5344CB8AC3E}">
        <p14:creationId xmlns:p14="http://schemas.microsoft.com/office/powerpoint/2010/main" val="18630954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4"/>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17</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4"/>
            <a:ext cx="5852160" cy="4320540"/>
          </a:xfrm>
        </p:spPr>
        <p:txBody>
          <a:bodyPr/>
          <a:lstStyle/>
          <a:p>
            <a:pPr marL="178274" indent="-178274">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18</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4"/>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19</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4"/>
            <a:ext cx="5852160" cy="4320540"/>
          </a:xfrm>
        </p:spPr>
        <p:txBody>
          <a:bodyPr/>
          <a:lstStyle/>
          <a:p>
            <a:pPr marL="178274" indent="-178274">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4"/>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21</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4"/>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22</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4"/>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23</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4"/>
            <a:ext cx="5852160" cy="4320540"/>
          </a:xfrm>
        </p:spPr>
        <p:txBody>
          <a:bodyPr/>
          <a:lstStyle/>
          <a:p>
            <a:pPr marL="178274" indent="-178274">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24</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4"/>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25</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4"/>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4"/>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26</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4"/>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4"/>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28</a:t>
            </a:fld>
            <a:endParaRPr lang="en-US" dirty="0"/>
          </a:p>
        </p:txBody>
      </p:sp>
    </p:spTree>
    <p:extLst>
      <p:ext uri="{BB962C8B-B14F-4D97-AF65-F5344CB8AC3E}">
        <p14:creationId xmlns:p14="http://schemas.microsoft.com/office/powerpoint/2010/main" val="3220962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3</a:t>
            </a:fld>
            <a:endParaRPr lang="en-US" dirty="0"/>
          </a:p>
        </p:txBody>
      </p:sp>
    </p:spTree>
    <p:extLst>
      <p:ext uri="{BB962C8B-B14F-4D97-AF65-F5344CB8AC3E}">
        <p14:creationId xmlns:p14="http://schemas.microsoft.com/office/powerpoint/2010/main" val="136944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36104" y="4643204"/>
            <a:ext cx="5852160" cy="4320540"/>
          </a:xfrm>
        </p:spPr>
        <p:txBody>
          <a:bodyPr/>
          <a:lstStyle/>
          <a:p>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3220962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04DE7C-65D2-4C1F-BFF6-2FC5449BA8E1}"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828332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9255">
              <a:defRPr/>
            </a:pPr>
            <a:r>
              <a:rPr lang="en-US" dirty="0" smtClean="0"/>
              <a:t>Pew essentially subtracts data on legal immigrants from the Dept of Homeland Security from U.S. Census data on the foreign-born population of the country</a:t>
            </a:r>
          </a:p>
          <a:p>
            <a:endParaRPr lang="en-US" dirty="0"/>
          </a:p>
        </p:txBody>
      </p:sp>
      <p:sp>
        <p:nvSpPr>
          <p:cNvPr id="4" name="Slide Number Placeholder 3"/>
          <p:cNvSpPr>
            <a:spLocks noGrp="1"/>
          </p:cNvSpPr>
          <p:nvPr>
            <p:ph type="sldNum" sz="quarter" idx="10"/>
          </p:nvPr>
        </p:nvSpPr>
        <p:spPr/>
        <p:txBody>
          <a:bodyPr/>
          <a:lstStyle/>
          <a:p>
            <a:fld id="{DE04DE7C-65D2-4C1F-BFF6-2FC5449BA8E1}"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7215412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prstClr val="black"/>
                </a:solidFill>
              </a:rPr>
              <a:t>Minnesota's Small Group Market General Overview</a:t>
            </a:r>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r>
              <a:rPr lang="en-US" dirty="0" smtClean="0">
                <a:solidFill>
                  <a:prstClr val="black"/>
                </a:solidFill>
              </a:rPr>
              <a:t>Minnesota Department of Health</a:t>
            </a:r>
            <a:endParaRPr lang="en-US" dirty="0">
              <a:solidFill>
                <a:prstClr val="black"/>
              </a:solidFill>
            </a:endParaRPr>
          </a:p>
        </p:txBody>
      </p:sp>
      <p:sp>
        <p:nvSpPr>
          <p:cNvPr id="6" name="Slide Number Placeholder 5"/>
          <p:cNvSpPr>
            <a:spLocks noGrp="1"/>
          </p:cNvSpPr>
          <p:nvPr>
            <p:ph type="sldNum" sz="quarter" idx="12"/>
          </p:nvPr>
        </p:nvSpPr>
        <p:spPr/>
        <p:txBody>
          <a:bodyPr/>
          <a:lstStyle/>
          <a:p>
            <a:pPr>
              <a:defRPr/>
            </a:pPr>
            <a:fld id="{60CCBA27-EDFF-4D19-87FE-0EC90EDA6ED3}" type="slidenum">
              <a:rPr lang="en-US" smtClean="0">
                <a:solidFill>
                  <a:prstClr val="black"/>
                </a:solidFill>
              </a:rPr>
              <a:pPr>
                <a:defRPr/>
              </a:pPr>
              <a:t>7</a:t>
            </a:fld>
            <a:endParaRPr lang="en-US" dirty="0">
              <a:solidFill>
                <a:prstClr val="black"/>
              </a:solidFill>
            </a:endParaRPr>
          </a:p>
        </p:txBody>
      </p:sp>
    </p:spTree>
    <p:extLst>
      <p:ext uri="{BB962C8B-B14F-4D97-AF65-F5344CB8AC3E}">
        <p14:creationId xmlns:p14="http://schemas.microsoft.com/office/powerpoint/2010/main" val="36290084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dirty="0" smtClean="0">
                <a:solidFill>
                  <a:prstClr val="black"/>
                </a:solidFill>
              </a:rPr>
              <a:t>Minnesota's Small Group Market General Overview</a:t>
            </a:r>
            <a:endParaRPr lang="en-US" dirty="0">
              <a:solidFill>
                <a:prstClr val="black"/>
              </a:solidFill>
            </a:endParaRPr>
          </a:p>
        </p:txBody>
      </p:sp>
      <p:sp>
        <p:nvSpPr>
          <p:cNvPr id="5" name="Footer Placeholder 4"/>
          <p:cNvSpPr>
            <a:spLocks noGrp="1"/>
          </p:cNvSpPr>
          <p:nvPr>
            <p:ph type="ftr" sz="quarter" idx="11"/>
          </p:nvPr>
        </p:nvSpPr>
        <p:spPr/>
        <p:txBody>
          <a:bodyPr/>
          <a:lstStyle/>
          <a:p>
            <a:pPr>
              <a:defRPr/>
            </a:pPr>
            <a:r>
              <a:rPr lang="en-US" dirty="0" smtClean="0">
                <a:solidFill>
                  <a:prstClr val="black"/>
                </a:solidFill>
              </a:rPr>
              <a:t>Minnesota Department of Health</a:t>
            </a:r>
            <a:endParaRPr lang="en-US" dirty="0">
              <a:solidFill>
                <a:prstClr val="black"/>
              </a:solidFill>
            </a:endParaRPr>
          </a:p>
        </p:txBody>
      </p:sp>
      <p:sp>
        <p:nvSpPr>
          <p:cNvPr id="6" name="Slide Number Placeholder 5"/>
          <p:cNvSpPr>
            <a:spLocks noGrp="1"/>
          </p:cNvSpPr>
          <p:nvPr>
            <p:ph type="sldNum" sz="quarter" idx="12"/>
          </p:nvPr>
        </p:nvSpPr>
        <p:spPr/>
        <p:txBody>
          <a:bodyPr/>
          <a:lstStyle/>
          <a:p>
            <a:pPr>
              <a:defRPr/>
            </a:pPr>
            <a:fld id="{60CCBA27-EDFF-4D19-87FE-0EC90EDA6ED3}"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2495945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37698" indent="-237698">
              <a:buAutoNum type="arabicParenR"/>
            </a:pPr>
            <a:endParaRPr lang="en-US" dirty="0"/>
          </a:p>
        </p:txBody>
      </p:sp>
      <p:sp>
        <p:nvSpPr>
          <p:cNvPr id="4" name="Slide Number Placeholder 3"/>
          <p:cNvSpPr>
            <a:spLocks noGrp="1"/>
          </p:cNvSpPr>
          <p:nvPr>
            <p:ph type="sldNum" sz="quarter" idx="10"/>
          </p:nvPr>
        </p:nvSpPr>
        <p:spPr/>
        <p:txBody>
          <a:bodyPr/>
          <a:lstStyle/>
          <a:p>
            <a:fld id="{7AD63827-A40A-43D9-AF2D-3000A42DE088}" type="slidenum">
              <a:rPr lang="en-US" smtClean="0"/>
              <a:t>15</a:t>
            </a:fld>
            <a:endParaRPr lang="en-US" dirty="0"/>
          </a:p>
        </p:txBody>
      </p:sp>
    </p:spTree>
    <p:extLst>
      <p:ext uri="{BB962C8B-B14F-4D97-AF65-F5344CB8AC3E}">
        <p14:creationId xmlns:p14="http://schemas.microsoft.com/office/powerpoint/2010/main" val="18630954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9144000" cy="3962400"/>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9" name="Subtitle 8"/>
          <p:cNvSpPr>
            <a:spLocks noGrp="1"/>
          </p:cNvSpPr>
          <p:nvPr>
            <p:ph type="subTitle" idx="1"/>
          </p:nvPr>
        </p:nvSpPr>
        <p:spPr>
          <a:xfrm>
            <a:off x="1447800" y="4114800"/>
            <a:ext cx="6400800" cy="1143000"/>
          </a:xfrm>
        </p:spPr>
        <p:txBody>
          <a:bodyPr/>
          <a:lstStyle>
            <a:lvl1pPr marL="0" indent="0" algn="ctr">
              <a:buNone/>
              <a:defRPr sz="1600" b="1" cap="all" spc="250" baseline="0">
                <a:solidFill>
                  <a:srgbClr val="051D39"/>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7" name="Straight Connector 6"/>
          <p:cNvSpPr>
            <a:spLocks noChangeShapeType="1"/>
          </p:cNvSpPr>
          <p:nvPr/>
        </p:nvSpPr>
        <p:spPr bwMode="auto">
          <a:xfrm>
            <a:off x="172921" y="5410200"/>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8" name="Title 7"/>
          <p:cNvSpPr>
            <a:spLocks noGrp="1"/>
          </p:cNvSpPr>
          <p:nvPr>
            <p:ph type="ctrTitle"/>
          </p:nvPr>
        </p:nvSpPr>
        <p:spPr>
          <a:xfrm>
            <a:off x="703273" y="2057400"/>
            <a:ext cx="7772400" cy="1752600"/>
          </a:xfrm>
        </p:spPr>
        <p:txBody>
          <a:bodyPr anchor="b"/>
          <a:lstStyle>
            <a:lvl1pPr>
              <a:lnSpc>
                <a:spcPts val="4400"/>
              </a:lnSpc>
              <a:defRPr sz="4200">
                <a:solidFill>
                  <a:srgbClr val="002060"/>
                </a:solidFill>
              </a:defRPr>
            </a:lvl1pPr>
          </a:lstStyle>
          <a:p>
            <a:r>
              <a:rPr kumimoji="0" lang="en-US" dirty="0" smtClean="0"/>
              <a:t>Click to edit Master title style</a:t>
            </a:r>
            <a:endParaRPr kumimoji="0" lang="en-US" dirty="0"/>
          </a:p>
        </p:txBody>
      </p:sp>
      <p:pic>
        <p:nvPicPr>
          <p:cNvPr id="14" name="Picture 13" descr="Minnesota Health Care Financing Task Force logo" title="logo"/>
          <p:cNvPicPr/>
          <p:nvPr userDrawn="1"/>
        </p:nvPicPr>
        <p:blipFill>
          <a:blip r:embed="rId2">
            <a:extLst>
              <a:ext uri="{28A0092B-C50C-407E-A947-70E740481C1C}">
                <a14:useLocalDpi xmlns:a14="http://schemas.microsoft.com/office/drawing/2010/main" val="0"/>
              </a:ext>
            </a:extLst>
          </a:blip>
          <a:stretch>
            <a:fillRect/>
          </a:stretch>
        </p:blipFill>
        <p:spPr>
          <a:xfrm>
            <a:off x="2957512" y="5781674"/>
            <a:ext cx="3381375" cy="771525"/>
          </a:xfrm>
          <a:prstGeom prst="rect">
            <a:avLst/>
          </a:prstGeom>
        </p:spPr>
      </p:pic>
    </p:spTree>
    <p:extLst>
      <p:ext uri="{BB962C8B-B14F-4D97-AF65-F5344CB8AC3E}">
        <p14:creationId xmlns:p14="http://schemas.microsoft.com/office/powerpoint/2010/main" val="19035579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7"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666493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26567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9" name="Slide Number Placeholder 8"/>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10" name="Footer Placeholder 4"/>
          <p:cNvSpPr>
            <a:spLocks noGrp="1"/>
          </p:cNvSpPr>
          <p:nvPr>
            <p:ph type="ftr" sz="quarter" idx="1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868723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56616" y="0"/>
            <a:ext cx="8229600" cy="9144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5" name="Slide Number Placeholder 4"/>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6"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905122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4" name="Slide Number Placeholder 3"/>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5"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762281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888479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7" name="Slide Number Placeholder 6"/>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8"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20054479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753669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7260108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a:solidFill>
                  <a:srgbClr val="C9C2D1">
                    <a:lumMod val="75000"/>
                    <a:lumOff val="25000"/>
                  </a:srgbClr>
                </a:solidFill>
              </a:rPr>
              <a:t>3/27/2015</a:t>
            </a:r>
          </a:p>
        </p:txBody>
      </p:sp>
      <p:sp>
        <p:nvSpPr>
          <p:cNvPr id="4" name="Slide Number Placeholder 3"/>
          <p:cNvSpPr>
            <a:spLocks noGrp="1"/>
          </p:cNvSpPr>
          <p:nvPr>
            <p:ph type="sldNum" sz="quarter" idx="11"/>
          </p:nvPr>
        </p:nvSpPr>
        <p:spPr/>
        <p:txBody>
          <a:bodyPr/>
          <a:lstStyle/>
          <a:p>
            <a:fld id="{EE39B693-C191-4C81-8ECC-66535167624D}" type="slidenum">
              <a:rPr lang="en-US">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1134799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002060"/>
                </a:solidFill>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301752" y="1527048"/>
            <a:ext cx="8503920" cy="3959352"/>
          </a:xfrm>
        </p:spPr>
        <p:txBody>
          <a:bodyPr/>
          <a:lstStyle>
            <a:lvl1pPr>
              <a:buClrTx/>
              <a:defRPr/>
            </a:lvl1pPr>
            <a:lvl2pPr>
              <a:buClrTx/>
              <a:defRPr/>
            </a:lvl2pPr>
            <a:lvl3pPr marL="937260" indent="-342900">
              <a:buClrTx/>
              <a:buFont typeface="Arial" panose="020B0604020202020204" pitchFamily="34" charset="0"/>
              <a:buChar char="•"/>
              <a:defRPr/>
            </a:lvl3pPr>
            <a:lvl4pPr>
              <a:buClrTx/>
              <a:defRPr/>
            </a:lvl4pPr>
            <a:lvl5pPr>
              <a:buClrTx/>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5" name="Slide Number Placeholder 3"/>
          <p:cNvSpPr>
            <a:spLocks noGrp="1"/>
          </p:cNvSpPr>
          <p:nvPr>
            <p:ph type="sldNum" sz="quarter" idx="11"/>
          </p:nvPr>
        </p:nvSpPr>
        <p:spPr>
          <a:xfrm>
            <a:off x="8534400" y="6440629"/>
            <a:ext cx="533400" cy="365125"/>
          </a:xfrm>
        </p:spPr>
        <p:txBody>
          <a:bodyPr/>
          <a:lstStyle/>
          <a:p>
            <a:fld id="{9F8FA0FF-B194-4927-BB1D-56AA63D432A4}" type="slidenum">
              <a:rPr lang="en-US" smtClean="0"/>
              <a:pPr/>
              <a:t>‹#›</a:t>
            </a:fld>
            <a:endParaRPr lang="en-US" dirty="0"/>
          </a:p>
        </p:txBody>
      </p:sp>
    </p:spTree>
    <p:extLst>
      <p:ext uri="{BB962C8B-B14F-4D97-AF65-F5344CB8AC3E}">
        <p14:creationId xmlns:p14="http://schemas.microsoft.com/office/powerpoint/2010/main" val="40831874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9144000" cy="3962400"/>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9" name="Subtitle 8"/>
          <p:cNvSpPr>
            <a:spLocks noGrp="1"/>
          </p:cNvSpPr>
          <p:nvPr>
            <p:ph type="subTitle" idx="1"/>
          </p:nvPr>
        </p:nvSpPr>
        <p:spPr>
          <a:xfrm>
            <a:off x="1447800" y="4114800"/>
            <a:ext cx="6400800" cy="1143000"/>
          </a:xfrm>
        </p:spPr>
        <p:txBody>
          <a:bodyPr/>
          <a:lstStyle>
            <a:lvl1pPr marL="0" indent="0" algn="ctr">
              <a:buNone/>
              <a:defRPr sz="1600" b="1" cap="all" spc="250" baseline="0">
                <a:solidFill>
                  <a:srgbClr val="051D39"/>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7" name="Straight Connector 6"/>
          <p:cNvSpPr>
            <a:spLocks noChangeShapeType="1"/>
          </p:cNvSpPr>
          <p:nvPr/>
        </p:nvSpPr>
        <p:spPr bwMode="auto">
          <a:xfrm>
            <a:off x="172921" y="5410200"/>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8" name="Title 7"/>
          <p:cNvSpPr>
            <a:spLocks noGrp="1"/>
          </p:cNvSpPr>
          <p:nvPr>
            <p:ph type="ctrTitle"/>
          </p:nvPr>
        </p:nvSpPr>
        <p:spPr>
          <a:xfrm>
            <a:off x="703273" y="2057400"/>
            <a:ext cx="7772400" cy="1752600"/>
          </a:xfrm>
        </p:spPr>
        <p:txBody>
          <a:bodyPr anchor="b"/>
          <a:lstStyle>
            <a:lvl1pPr>
              <a:lnSpc>
                <a:spcPts val="4400"/>
              </a:lnSpc>
              <a:defRPr sz="4200">
                <a:solidFill>
                  <a:srgbClr val="002060"/>
                </a:solidFill>
              </a:defRPr>
            </a:lvl1pPr>
          </a:lstStyle>
          <a:p>
            <a:r>
              <a:rPr kumimoji="0" lang="en-US" dirty="0" smtClean="0"/>
              <a:t>Click to edit Master title style</a:t>
            </a:r>
            <a:endParaRPr kumimoji="0" lang="en-US" dirty="0"/>
          </a:p>
        </p:txBody>
      </p:sp>
      <p:pic>
        <p:nvPicPr>
          <p:cNvPr id="14" name="Picture 13" descr="Minnesota Health Care Financing Task Force logo" title="logo"/>
          <p:cNvPicPr/>
          <p:nvPr userDrawn="1"/>
        </p:nvPicPr>
        <p:blipFill>
          <a:blip r:embed="rId2">
            <a:extLst>
              <a:ext uri="{28A0092B-C50C-407E-A947-70E740481C1C}">
                <a14:useLocalDpi xmlns:a14="http://schemas.microsoft.com/office/drawing/2010/main" val="0"/>
              </a:ext>
            </a:extLst>
          </a:blip>
          <a:stretch>
            <a:fillRect/>
          </a:stretch>
        </p:blipFill>
        <p:spPr>
          <a:xfrm>
            <a:off x="2957512" y="5781674"/>
            <a:ext cx="3381375" cy="771525"/>
          </a:xfrm>
          <a:prstGeom prst="rect">
            <a:avLst/>
          </a:prstGeom>
        </p:spPr>
      </p:pic>
    </p:spTree>
    <p:extLst>
      <p:ext uri="{BB962C8B-B14F-4D97-AF65-F5344CB8AC3E}">
        <p14:creationId xmlns:p14="http://schemas.microsoft.com/office/powerpoint/2010/main" val="220616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solidFill>
                  <a:srgbClr val="002060"/>
                </a:solidFill>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301752" y="1527048"/>
            <a:ext cx="8503920" cy="3959352"/>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extLst>
      <p:ext uri="{BB962C8B-B14F-4D97-AF65-F5344CB8AC3E}">
        <p14:creationId xmlns:p14="http://schemas.microsoft.com/office/powerpoint/2010/main" val="31837714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
          <p:cNvSpPr>
            <a:spLocks noGrp="1"/>
          </p:cNvSpPr>
          <p:nvPr>
            <p:ph type="title" hasCustomPrompt="1"/>
          </p:nvPr>
        </p:nvSpPr>
        <p:spPr>
          <a:xfrm>
            <a:off x="301752" y="228599"/>
            <a:ext cx="8534400" cy="1048143"/>
          </a:xfrm>
        </p:spPr>
        <p:txBody>
          <a:bodyPr/>
          <a:lstStyle>
            <a:lvl1pPr>
              <a:defRPr>
                <a:solidFill>
                  <a:srgbClr val="002060"/>
                </a:solidFill>
              </a:defRPr>
            </a:lvl1pPr>
          </a:lstStyle>
          <a:p>
            <a:r>
              <a:rPr kumimoji="0" lang="en-US" dirty="0" smtClean="0"/>
              <a:t>CLICK TO EDIT MASTER TITLE STYLE</a:t>
            </a:r>
            <a:endParaRPr kumimoji="0" lang="en-US" dirty="0"/>
          </a:p>
        </p:txBody>
      </p:sp>
      <p:sp>
        <p:nvSpPr>
          <p:cNvPr id="5" name="Content Placeholder 4"/>
          <p:cNvSpPr>
            <a:spLocks noGrp="1"/>
          </p:cNvSpPr>
          <p:nvPr>
            <p:ph sz="quarter" idx="10"/>
          </p:nvPr>
        </p:nvSpPr>
        <p:spPr>
          <a:xfrm>
            <a:off x="304800" y="14478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Content Placeholder 4"/>
          <p:cNvSpPr>
            <a:spLocks noGrp="1"/>
          </p:cNvSpPr>
          <p:nvPr>
            <p:ph sz="quarter" idx="11"/>
          </p:nvPr>
        </p:nvSpPr>
        <p:spPr>
          <a:xfrm>
            <a:off x="4724400" y="1447800"/>
            <a:ext cx="41148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7449283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Slide Number Placeholder 3"/>
          <p:cNvSpPr>
            <a:spLocks noGrp="1"/>
          </p:cNvSpPr>
          <p:nvPr>
            <p:ph type="sldNum" sz="quarter" idx="11"/>
          </p:nvPr>
        </p:nvSpPr>
        <p:spPr/>
        <p:txBody>
          <a:bodyPr/>
          <a:lstStyle/>
          <a:p>
            <a:fld id="{9F8FA0FF-B194-4927-BB1D-56AA63D432A4}" type="slidenum">
              <a:rPr lang="en-US" smtClean="0">
                <a:solidFill>
                  <a:prstClr val="black"/>
                </a:solidFill>
              </a:rPr>
              <a:pPr/>
              <a:t>‹#›</a:t>
            </a:fld>
            <a:endParaRPr lang="en-US" dirty="0">
              <a:solidFill>
                <a:prstClr val="black"/>
              </a:solidFill>
            </a:endParaRPr>
          </a:p>
        </p:txBody>
      </p:sp>
      <p:sp>
        <p:nvSpPr>
          <p:cNvPr id="7" name="Picture Placeholder 6"/>
          <p:cNvSpPr>
            <a:spLocks noGrp="1"/>
          </p:cNvSpPr>
          <p:nvPr>
            <p:ph type="pic" sz="quarter" idx="12"/>
          </p:nvPr>
        </p:nvSpPr>
        <p:spPr>
          <a:xfrm>
            <a:off x="762000" y="1905000"/>
            <a:ext cx="7467600" cy="3200400"/>
          </a:xfrm>
        </p:spPr>
        <p:txBody>
          <a:bodyPr/>
          <a:lstStyle/>
          <a:p>
            <a:endParaRPr lang="en-US" dirty="0"/>
          </a:p>
        </p:txBody>
      </p:sp>
    </p:spTree>
    <p:extLst>
      <p:ext uri="{BB962C8B-B14F-4D97-AF65-F5344CB8AC3E}">
        <p14:creationId xmlns:p14="http://schemas.microsoft.com/office/powerpoint/2010/main" val="2408242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solidFill>
                <a:prstClr val="black"/>
              </a:solidFill>
            </a:endParaRPr>
          </a:p>
        </p:txBody>
      </p:sp>
      <p:sp>
        <p:nvSpPr>
          <p:cNvPr id="4" name="Slide Number Placeholder 3"/>
          <p:cNvSpPr>
            <a:spLocks noGrp="1"/>
          </p:cNvSpPr>
          <p:nvPr>
            <p:ph type="sldNum" sz="quarter" idx="11"/>
          </p:nvPr>
        </p:nvSpPr>
        <p:spPr/>
        <p:txBody>
          <a:bodyPr/>
          <a:lstStyle/>
          <a:p>
            <a:fld id="{9F8FA0FF-B194-4927-BB1D-56AA63D432A4}"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2201604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2" name="Title Placeholder 21"/>
          <p:cNvSpPr>
            <a:spLocks noGrp="1"/>
          </p:cNvSpPr>
          <p:nvPr>
            <p:ph type="title" hasCustomPrompt="1"/>
          </p:nvPr>
        </p:nvSpPr>
        <p:spPr>
          <a:xfrm>
            <a:off x="3048000" y="228599"/>
            <a:ext cx="5788152" cy="1048143"/>
          </a:xfrm>
          <a:prstGeom prst="rect">
            <a:avLst/>
          </a:prstGeom>
        </p:spPr>
        <p:txBody>
          <a:bodyPr vert="horz" anchor="b">
            <a:normAutofit/>
          </a:bodyPr>
          <a:lstStyle>
            <a:lvl1pPr>
              <a:defRPr>
                <a:solidFill>
                  <a:srgbClr val="002060"/>
                </a:solidFill>
              </a:defRPr>
            </a:lvl1pPr>
          </a:lstStyle>
          <a:p>
            <a:r>
              <a:rPr kumimoji="0" lang="en-US" dirty="0" smtClean="0"/>
              <a:t>CLICK TO EDIT MASTER TITLE STYLE</a:t>
            </a:r>
            <a:endParaRPr kumimoji="0" lang="en-US" dirty="0"/>
          </a:p>
        </p:txBody>
      </p:sp>
      <p:sp>
        <p:nvSpPr>
          <p:cNvPr id="23" name="Text Placeholder 12"/>
          <p:cNvSpPr>
            <a:spLocks noGrp="1"/>
          </p:cNvSpPr>
          <p:nvPr>
            <p:ph idx="1"/>
          </p:nvPr>
        </p:nvSpPr>
        <p:spPr>
          <a:xfrm>
            <a:off x="3048000" y="1371600"/>
            <a:ext cx="5788152" cy="41148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Rectangle 3"/>
          <p:cNvSpPr/>
          <p:nvPr/>
        </p:nvSpPr>
        <p:spPr>
          <a:xfrm>
            <a:off x="0" y="0"/>
            <a:ext cx="2667000" cy="5562600"/>
          </a:xfrm>
          <a:prstGeom prst="rect">
            <a:avLst/>
          </a:prstGeom>
          <a:solidFill>
            <a:srgbClr val="9A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4" name="Text Placeholder 13"/>
          <p:cNvSpPr>
            <a:spLocks noGrp="1"/>
          </p:cNvSpPr>
          <p:nvPr>
            <p:ph type="body" sz="quarter" idx="10"/>
          </p:nvPr>
        </p:nvSpPr>
        <p:spPr>
          <a:xfrm>
            <a:off x="228600" y="228600"/>
            <a:ext cx="2209800" cy="5105400"/>
          </a:xfrm>
        </p:spPr>
        <p:txBody>
          <a:bodyPr/>
          <a:lstStyle>
            <a:lvl1pPr marL="0" indent="0">
              <a:buFontTx/>
              <a:buNone/>
              <a:defRPr>
                <a:solidFill>
                  <a:schemeClr val="bg1"/>
                </a:solidFill>
              </a:defRPr>
            </a:lvl1pPr>
            <a:lvl2pPr marL="274320" indent="0">
              <a:buFontTx/>
              <a:buNone/>
              <a:defRPr/>
            </a:lvl2pPr>
            <a:lvl3pPr marL="594360" indent="0">
              <a:buFontTx/>
              <a:buNone/>
              <a:defRPr/>
            </a:lvl3pPr>
            <a:lvl4pPr marL="868680" indent="0">
              <a:buFontTx/>
              <a:buNone/>
              <a:defRPr/>
            </a:lvl4pPr>
            <a:lvl5pPr marL="1143000" indent="0">
              <a:buFontTx/>
              <a:buNone/>
              <a:defRPr/>
            </a:lvl5pPr>
          </a:lstStyle>
          <a:p>
            <a:pPr lvl="0"/>
            <a:r>
              <a:rPr lang="en-US" dirty="0" smtClean="0"/>
              <a:t>Click to edit Master text styles</a:t>
            </a:r>
          </a:p>
        </p:txBody>
      </p:sp>
    </p:spTree>
    <p:extLst>
      <p:ext uri="{BB962C8B-B14F-4D97-AF65-F5344CB8AC3E}">
        <p14:creationId xmlns:p14="http://schemas.microsoft.com/office/powerpoint/2010/main" val="23362886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57200" y="2942749"/>
            <a:ext cx="8229600" cy="2320627"/>
          </a:xfrm>
          <a:prstGeom prst="rect">
            <a:avLst/>
          </a:prstGeom>
        </p:spPr>
        <p:txBody>
          <a:bodyPr>
            <a:normAutofit/>
          </a:bodyP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4800" b="1" spc="75"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Subtitle…</a:t>
            </a:r>
            <a:endParaRPr lang="en-US" dirty="0"/>
          </a:p>
        </p:txBody>
      </p:sp>
      <p:sp>
        <p:nvSpPr>
          <p:cNvPr id="5" name="Title Placeholder 1"/>
          <p:cNvSpPr>
            <a:spLocks noGrp="1"/>
          </p:cNvSpPr>
          <p:nvPr>
            <p:ph type="title" hasCustomPrompt="1"/>
          </p:nvPr>
        </p:nvSpPr>
        <p:spPr>
          <a:xfrm>
            <a:off x="457200" y="457200"/>
            <a:ext cx="8229600" cy="2267893"/>
          </a:xfrm>
          <a:prstGeom prst="rect">
            <a:avLst/>
          </a:prstGeom>
        </p:spPr>
        <p:txBody>
          <a:bodyPr vert="horz" lIns="91440" tIns="45720" rIns="91440" bIns="45720" rtlCol="0" anchor="b" anchorCtr="0">
            <a:noAutofit/>
          </a:bodyPr>
          <a:lstStyle>
            <a:lvl1pPr>
              <a:defRPr baseline="0">
                <a:solidFill>
                  <a:schemeClr val="tx2"/>
                </a:solidFill>
              </a:defRPr>
            </a:lvl1pPr>
          </a:lstStyle>
          <a:p>
            <a:r>
              <a:rPr lang="en-US" dirty="0" smtClean="0"/>
              <a:t>Title…</a:t>
            </a:r>
            <a:endParaRPr lang="en-US" dirty="0"/>
          </a:p>
        </p:txBody>
      </p:sp>
      <p:sp>
        <p:nvSpPr>
          <p:cNvPr id="2" name="Date Placeholder 1"/>
          <p:cNvSpPr>
            <a:spLocks noGrp="1"/>
          </p:cNvSpPr>
          <p:nvPr>
            <p:ph type="dt" sz="half" idx="10"/>
          </p:nvPr>
        </p:nvSpPr>
        <p:spPr/>
        <p:txBody>
          <a:bodyPr/>
          <a:lstStyle/>
          <a:p>
            <a:fld id="{79751B3F-B4E5-4AA7-A6F6-8B0E6F438C48}" type="datetimeFigureOut">
              <a:rPr lang="en-US" smtClean="0">
                <a:solidFill>
                  <a:srgbClr val="000000">
                    <a:tint val="75000"/>
                  </a:srgbClr>
                </a:solidFill>
              </a:rPr>
              <a:pPr/>
              <a:t>12/4/2015</a:t>
            </a:fld>
            <a:endParaRPr lang="en-US" dirty="0">
              <a:solidFill>
                <a:srgbClr val="000000">
                  <a:tint val="75000"/>
                </a:srgbClr>
              </a:solidFill>
            </a:endParaRPr>
          </a:p>
        </p:txBody>
      </p:sp>
      <p:sp>
        <p:nvSpPr>
          <p:cNvPr id="4" name="Slide Number Placeholder 3"/>
          <p:cNvSpPr>
            <a:spLocks noGrp="1"/>
          </p:cNvSpPr>
          <p:nvPr>
            <p:ph type="sldNum" sz="quarter" idx="11"/>
          </p:nvPr>
        </p:nvSpPr>
        <p:spPr/>
        <p:txBody>
          <a:bodyPr/>
          <a:lstStyle/>
          <a:p>
            <a:fld id="{50B26D62-EBDC-4CB4-84B4-338D23F7DACE}" type="slidenum">
              <a:rPr lang="en-US" smtClean="0">
                <a:solidFill>
                  <a:srgbClr val="000000">
                    <a:tint val="75000"/>
                  </a:srgbClr>
                </a:solidFill>
              </a:rPr>
              <a:pPr/>
              <a:t>‹#›</a:t>
            </a:fld>
            <a:endParaRPr lang="en-US" dirty="0">
              <a:solidFill>
                <a:srgbClr val="000000">
                  <a:tint val="75000"/>
                </a:srgbClr>
              </a:solidFill>
            </a:endParaRPr>
          </a:p>
        </p:txBody>
      </p:sp>
      <p:pic>
        <p:nvPicPr>
          <p:cNvPr id="7" name="Picture 6" descr="Minnesota Department of Healt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1218" y="5943600"/>
            <a:ext cx="3086099" cy="457200"/>
          </a:xfrm>
          <a:prstGeom prst="rect">
            <a:avLst/>
          </a:prstGeom>
        </p:spPr>
      </p:pic>
      <p:sp>
        <p:nvSpPr>
          <p:cNvPr id="9" name="Text Placeholder 9"/>
          <p:cNvSpPr>
            <a:spLocks noGrp="1"/>
          </p:cNvSpPr>
          <p:nvPr>
            <p:ph type="body" sz="quarter" idx="12" hasCustomPrompt="1"/>
          </p:nvPr>
        </p:nvSpPr>
        <p:spPr>
          <a:xfrm>
            <a:off x="389473" y="6400800"/>
            <a:ext cx="8314414" cy="254977"/>
          </a:xfrm>
          <a:prstGeom prst="rect">
            <a:avLst/>
          </a:prstGeom>
        </p:spPr>
        <p:txBody>
          <a:bodyPr>
            <a:noAutofit/>
          </a:bodyPr>
          <a:lstStyle>
            <a:lvl1pPr marL="0" indent="0">
              <a:lnSpc>
                <a:spcPts val="1400"/>
              </a:lnSpc>
              <a:spcBef>
                <a:spcPts val="0"/>
              </a:spcBef>
              <a:buFontTx/>
              <a:buNone/>
              <a:defRPr sz="1400" b="1" baseline="0">
                <a:solidFill>
                  <a:srgbClr val="000000"/>
                </a:solidFill>
                <a:latin typeface="+mn-lt"/>
              </a:defRPr>
            </a:lvl1pPr>
          </a:lstStyle>
          <a:p>
            <a:pPr lvl="0"/>
            <a:r>
              <a:rPr lang="en-US" dirty="0" smtClean="0"/>
              <a:t>CLICK TO EDIT PROGRAM NAME</a:t>
            </a:r>
            <a:endParaRPr lang="en-US" dirty="0"/>
          </a:p>
        </p:txBody>
      </p:sp>
    </p:spTree>
    <p:extLst>
      <p:ext uri="{BB962C8B-B14F-4D97-AF65-F5344CB8AC3E}">
        <p14:creationId xmlns:p14="http://schemas.microsoft.com/office/powerpoint/2010/main" val="268851845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457200"/>
            <a:ext cx="8229600" cy="1148576"/>
          </a:xfrm>
          <a:prstGeom prst="rect">
            <a:avLst/>
          </a:prstGeom>
        </p:spPr>
        <p:txBody>
          <a:bodyPr anchor="t" anchorCtr="0"/>
          <a:lstStyle>
            <a:lvl1pPr>
              <a:lnSpc>
                <a:spcPct val="100000"/>
              </a:lnSpc>
              <a:defRPr lang="en-US" sz="3200" b="1" dirty="0" smtClean="0">
                <a:solidFill>
                  <a:schemeClr val="tx1"/>
                </a:solidFill>
              </a:defRPr>
            </a:lvl1pPr>
          </a:lstStyle>
          <a:p>
            <a:r>
              <a:rPr lang="en-US" dirty="0" smtClean="0"/>
              <a:t>Slide headline</a:t>
            </a:r>
            <a:endParaRPr lang="en-US" dirty="0"/>
          </a:p>
        </p:txBody>
      </p:sp>
      <p:sp>
        <p:nvSpPr>
          <p:cNvPr id="2" name="Date Placeholder 1"/>
          <p:cNvSpPr>
            <a:spLocks noGrp="1"/>
          </p:cNvSpPr>
          <p:nvPr>
            <p:ph type="dt" sz="half" idx="10"/>
          </p:nvPr>
        </p:nvSpPr>
        <p:spPr/>
        <p:txBody>
          <a:bodyPr/>
          <a:lstStyle/>
          <a:p>
            <a:fld id="{79751B3F-B4E5-4AA7-A6F6-8B0E6F438C48}" type="datetimeFigureOut">
              <a:rPr lang="en-US" smtClean="0">
                <a:solidFill>
                  <a:srgbClr val="000000">
                    <a:tint val="75000"/>
                  </a:srgbClr>
                </a:solidFill>
              </a:rPr>
              <a:pPr/>
              <a:t>12/4/2015</a:t>
            </a:fld>
            <a:endParaRPr lang="en-US" dirty="0">
              <a:solidFill>
                <a:srgbClr val="000000">
                  <a:tint val="75000"/>
                </a:srgbClr>
              </a:solidFill>
            </a:endParaRPr>
          </a:p>
        </p:txBody>
      </p:sp>
      <p:sp>
        <p:nvSpPr>
          <p:cNvPr id="3" name="Slide Number Placeholder 2"/>
          <p:cNvSpPr>
            <a:spLocks noGrp="1"/>
          </p:cNvSpPr>
          <p:nvPr>
            <p:ph type="sldNum" sz="quarter" idx="11"/>
          </p:nvPr>
        </p:nvSpPr>
        <p:spPr/>
        <p:txBody>
          <a:bodyPr/>
          <a:lstStyle/>
          <a:p>
            <a:fld id="{50B26D62-EBDC-4CB4-84B4-338D23F7DACE}" type="slidenum">
              <a:rPr lang="en-US" smtClean="0">
                <a:solidFill>
                  <a:srgbClr val="000000">
                    <a:tint val="75000"/>
                  </a:srgbClr>
                </a:solidFill>
              </a:rPr>
              <a:pPr/>
              <a:t>‹#›</a:t>
            </a:fld>
            <a:endParaRPr lang="en-US" dirty="0">
              <a:solidFill>
                <a:srgbClr val="000000">
                  <a:tint val="75000"/>
                </a:srgbClr>
              </a:solidFill>
            </a:endParaRPr>
          </a:p>
        </p:txBody>
      </p:sp>
      <p:sp>
        <p:nvSpPr>
          <p:cNvPr id="6" name="Content Placeholder 3"/>
          <p:cNvSpPr>
            <a:spLocks noGrp="1"/>
          </p:cNvSpPr>
          <p:nvPr>
            <p:ph sz="half" idx="2" hasCustomPrompt="1"/>
          </p:nvPr>
        </p:nvSpPr>
        <p:spPr>
          <a:xfrm>
            <a:off x="1371600" y="2057400"/>
            <a:ext cx="6400800" cy="3710262"/>
          </a:xfrm>
          <a:prstGeom prst="rect">
            <a:avLst/>
          </a:prstGeom>
        </p:spPr>
        <p:txBody>
          <a:bodyPr/>
          <a:lstStyle>
            <a:lvl1pPr>
              <a:buClrTx/>
              <a:defRPr/>
            </a:lvl1pPr>
            <a:lvl2pPr>
              <a:buClrTx/>
              <a:defRPr/>
            </a:lvl2pPr>
            <a:lvl3pPr>
              <a:buClrTx/>
              <a:defRPr/>
            </a:lvl3pPr>
            <a:lvl4pPr>
              <a:buClrTx/>
              <a:defRPr/>
            </a:lvl4pPr>
            <a:lvl5pPr>
              <a:buClrTx/>
              <a:defRPr baseline="0"/>
            </a:lvl5pPr>
          </a:lstStyle>
          <a:p>
            <a:pPr lvl="0"/>
            <a:r>
              <a:rPr lang="en-US" dirty="0" smtClean="0"/>
              <a:t>First level list</a:t>
            </a:r>
          </a:p>
          <a:p>
            <a:pPr lvl="1"/>
            <a:r>
              <a:rPr lang="en-US" dirty="0" smtClean="0"/>
              <a:t>Second level list</a:t>
            </a:r>
          </a:p>
          <a:p>
            <a:pPr lvl="2"/>
            <a:r>
              <a:rPr lang="en-US" dirty="0" smtClean="0"/>
              <a:t>Third level list</a:t>
            </a:r>
          </a:p>
          <a:p>
            <a:pPr lvl="3"/>
            <a:r>
              <a:rPr lang="en-US" dirty="0" smtClean="0"/>
              <a:t>Fourth Level list</a:t>
            </a:r>
          </a:p>
          <a:p>
            <a:pPr lvl="4"/>
            <a:r>
              <a:rPr lang="en-US" dirty="0" smtClean="0"/>
              <a:t>Fifth level list</a:t>
            </a:r>
          </a:p>
        </p:txBody>
      </p:sp>
      <p:pic>
        <p:nvPicPr>
          <p:cNvPr id="8" name="Picture 7" descr="Minnesota Department of Health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05972" y="69296"/>
            <a:ext cx="2260476" cy="334885"/>
          </a:xfrm>
          <a:prstGeom prst="rect">
            <a:avLst/>
          </a:prstGeom>
        </p:spPr>
      </p:pic>
    </p:spTree>
    <p:extLst>
      <p:ext uri="{BB962C8B-B14F-4D97-AF65-F5344CB8AC3E}">
        <p14:creationId xmlns:p14="http://schemas.microsoft.com/office/powerpoint/2010/main" val="106341627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864" userDrawn="1">
          <p15:clr>
            <a:srgbClr val="FBAE40"/>
          </p15:clr>
        </p15:guide>
        <p15:guide id="2" pos="4896" userDrawn="1">
          <p15:clr>
            <a:srgbClr val="FBAE40"/>
          </p15:clr>
        </p15:guide>
        <p15:guide id="3" orient="horz" pos="1296" userDrawn="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79502" y="2079702"/>
            <a:ext cx="4018679" cy="3667065"/>
          </a:xfrm>
          <a:prstGeom prst="rect">
            <a:avLst/>
          </a:prstGeom>
        </p:spPr>
        <p:txBody>
          <a:bodyPr/>
          <a:lstStyle>
            <a:lvl1pPr>
              <a:defRPr/>
            </a:lvl1pPr>
            <a:lvl2pPr>
              <a:defRPr/>
            </a:lvl2pPr>
            <a:lvl3pPr>
              <a:defRPr/>
            </a:lvl3pPr>
          </a:lstStyle>
          <a:p>
            <a:pPr lvl="0"/>
            <a:r>
              <a:rPr lang="en-US" dirty="0" smtClean="0"/>
              <a:t>First level list</a:t>
            </a:r>
          </a:p>
          <a:p>
            <a:pPr lvl="1"/>
            <a:r>
              <a:rPr lang="en-US" dirty="0" smtClean="0"/>
              <a:t>Second level list</a:t>
            </a:r>
          </a:p>
          <a:p>
            <a:pPr lvl="2"/>
            <a:r>
              <a:rPr lang="en-US" dirty="0" smtClean="0"/>
              <a:t>Third </a:t>
            </a:r>
            <a:r>
              <a:rPr lang="en-US" dirty="0" err="1" smtClean="0"/>
              <a:t>levellist</a:t>
            </a:r>
            <a:endParaRPr lang="en-US" dirty="0" smtClean="0"/>
          </a:p>
        </p:txBody>
      </p:sp>
      <p:sp>
        <p:nvSpPr>
          <p:cNvPr id="2" name="Date Placeholder 1"/>
          <p:cNvSpPr>
            <a:spLocks noGrp="1"/>
          </p:cNvSpPr>
          <p:nvPr>
            <p:ph type="dt" sz="half" idx="10"/>
          </p:nvPr>
        </p:nvSpPr>
        <p:spPr/>
        <p:txBody>
          <a:bodyPr/>
          <a:lstStyle/>
          <a:p>
            <a:fld id="{79751B3F-B4E5-4AA7-A6F6-8B0E6F438C48}" type="datetimeFigureOut">
              <a:rPr lang="en-US" smtClean="0">
                <a:solidFill>
                  <a:srgbClr val="000000">
                    <a:tint val="75000"/>
                  </a:srgbClr>
                </a:solidFill>
              </a:rPr>
              <a:pPr/>
              <a:t>12/4/2015</a:t>
            </a:fld>
            <a:endParaRPr lang="en-US" dirty="0">
              <a:solidFill>
                <a:srgbClr val="000000">
                  <a:tint val="75000"/>
                </a:srgbClr>
              </a:solidFill>
            </a:endParaRPr>
          </a:p>
        </p:txBody>
      </p:sp>
      <p:sp>
        <p:nvSpPr>
          <p:cNvPr id="3" name="Slide Number Placeholder 2"/>
          <p:cNvSpPr>
            <a:spLocks noGrp="1"/>
          </p:cNvSpPr>
          <p:nvPr>
            <p:ph type="sldNum" sz="quarter" idx="11"/>
          </p:nvPr>
        </p:nvSpPr>
        <p:spPr/>
        <p:txBody>
          <a:bodyPr/>
          <a:lstStyle/>
          <a:p>
            <a:fld id="{50B26D62-EBDC-4CB4-84B4-338D23F7DACE}" type="slidenum">
              <a:rPr lang="en-US" smtClean="0">
                <a:solidFill>
                  <a:srgbClr val="000000">
                    <a:tint val="75000"/>
                  </a:srgbClr>
                </a:solidFill>
              </a:rPr>
              <a:pPr/>
              <a:t>‹#›</a:t>
            </a:fld>
            <a:endParaRPr lang="en-US" dirty="0">
              <a:solidFill>
                <a:srgbClr val="000000">
                  <a:tint val="75000"/>
                </a:srgbClr>
              </a:solidFill>
            </a:endParaRPr>
          </a:p>
        </p:txBody>
      </p:sp>
      <p:sp>
        <p:nvSpPr>
          <p:cNvPr id="7" name="Title 1"/>
          <p:cNvSpPr>
            <a:spLocks noGrp="1"/>
          </p:cNvSpPr>
          <p:nvPr>
            <p:ph type="title" hasCustomPrompt="1"/>
          </p:nvPr>
        </p:nvSpPr>
        <p:spPr>
          <a:xfrm>
            <a:off x="457200" y="457200"/>
            <a:ext cx="8229600" cy="1148576"/>
          </a:xfrm>
          <a:prstGeom prst="rect">
            <a:avLst/>
          </a:prstGeom>
        </p:spPr>
        <p:txBody>
          <a:bodyPr anchor="t" anchorCtr="0"/>
          <a:lstStyle>
            <a:lvl1pPr>
              <a:lnSpc>
                <a:spcPct val="100000"/>
              </a:lnSpc>
              <a:defRPr lang="en-US" sz="3200" dirty="0" smtClean="0"/>
            </a:lvl1pPr>
          </a:lstStyle>
          <a:p>
            <a:r>
              <a:rPr lang="en-US" dirty="0" smtClean="0"/>
              <a:t>Slide headline</a:t>
            </a:r>
            <a:endParaRPr lang="en-US" dirty="0"/>
          </a:p>
        </p:txBody>
      </p:sp>
      <p:sp>
        <p:nvSpPr>
          <p:cNvPr id="8" name="Content Placeholder 3"/>
          <p:cNvSpPr>
            <a:spLocks noGrp="1"/>
          </p:cNvSpPr>
          <p:nvPr>
            <p:ph sz="half" idx="12" hasCustomPrompt="1"/>
          </p:nvPr>
        </p:nvSpPr>
        <p:spPr>
          <a:xfrm>
            <a:off x="4668121" y="2079702"/>
            <a:ext cx="4018679" cy="3667065"/>
          </a:xfrm>
          <a:prstGeom prst="rect">
            <a:avLst/>
          </a:prstGeom>
        </p:spPr>
        <p:txBody>
          <a:bodyPr/>
          <a:lstStyle>
            <a:lvl1pPr>
              <a:defRPr/>
            </a:lvl1pPr>
            <a:lvl2pPr>
              <a:defRPr/>
            </a:lvl2pPr>
            <a:lvl3pPr>
              <a:defRPr/>
            </a:lvl3pPr>
          </a:lstStyle>
          <a:p>
            <a:pPr lvl="0"/>
            <a:r>
              <a:rPr lang="en-US" dirty="0" smtClean="0"/>
              <a:t>First level list</a:t>
            </a:r>
          </a:p>
          <a:p>
            <a:pPr lvl="1"/>
            <a:r>
              <a:rPr lang="en-US" dirty="0" smtClean="0"/>
              <a:t>Second level list</a:t>
            </a:r>
          </a:p>
          <a:p>
            <a:pPr lvl="2"/>
            <a:r>
              <a:rPr lang="en-US" dirty="0" smtClean="0"/>
              <a:t>Third </a:t>
            </a:r>
            <a:r>
              <a:rPr lang="en-US" dirty="0" err="1" smtClean="0"/>
              <a:t>levellist</a:t>
            </a:r>
            <a:endParaRPr lang="en-US" dirty="0" smtClean="0"/>
          </a:p>
        </p:txBody>
      </p:sp>
      <p:pic>
        <p:nvPicPr>
          <p:cNvPr id="9" name="Picture 8" descr="Minnesota Department of Healt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1218" y="5943600"/>
            <a:ext cx="3086099" cy="457200"/>
          </a:xfrm>
          <a:prstGeom prst="rect">
            <a:avLst/>
          </a:prstGeom>
        </p:spPr>
      </p:pic>
    </p:spTree>
    <p:extLst>
      <p:ext uri="{BB962C8B-B14F-4D97-AF65-F5344CB8AC3E}">
        <p14:creationId xmlns:p14="http://schemas.microsoft.com/office/powerpoint/2010/main" val="325391108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296"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Picture and headline">
    <p:spTree>
      <p:nvGrpSpPr>
        <p:cNvPr id="1" name=""/>
        <p:cNvGrpSpPr/>
        <p:nvPr/>
      </p:nvGrpSpPr>
      <p:grpSpPr>
        <a:xfrm>
          <a:off x="0" y="0"/>
          <a:ext cx="0" cy="0"/>
          <a:chOff x="0" y="0"/>
          <a:chExt cx="0" cy="0"/>
        </a:xfrm>
      </p:grpSpPr>
      <p:sp>
        <p:nvSpPr>
          <p:cNvPr id="2" name="Date Placeholder 1"/>
          <p:cNvSpPr>
            <a:spLocks noGrp="1"/>
          </p:cNvSpPr>
          <p:nvPr>
            <p:ph type="dt" sz="half" idx="11"/>
          </p:nvPr>
        </p:nvSpPr>
        <p:spPr/>
        <p:txBody>
          <a:bodyPr/>
          <a:lstStyle/>
          <a:p>
            <a:fld id="{79751B3F-B4E5-4AA7-A6F6-8B0E6F438C48}" type="datetimeFigureOut">
              <a:rPr lang="en-US" smtClean="0">
                <a:solidFill>
                  <a:srgbClr val="000000">
                    <a:tint val="75000"/>
                  </a:srgbClr>
                </a:solidFill>
              </a:rPr>
              <a:pPr/>
              <a:t>12/4/2015</a:t>
            </a:fld>
            <a:endParaRPr lang="en-US" dirty="0">
              <a:solidFill>
                <a:srgbClr val="000000">
                  <a:tint val="75000"/>
                </a:srgbClr>
              </a:solidFill>
            </a:endParaRPr>
          </a:p>
        </p:txBody>
      </p:sp>
      <p:sp>
        <p:nvSpPr>
          <p:cNvPr id="3" name="Slide Number Placeholder 2"/>
          <p:cNvSpPr>
            <a:spLocks noGrp="1"/>
          </p:cNvSpPr>
          <p:nvPr>
            <p:ph type="sldNum" sz="quarter" idx="12"/>
          </p:nvPr>
        </p:nvSpPr>
        <p:spPr/>
        <p:txBody>
          <a:bodyPr/>
          <a:lstStyle/>
          <a:p>
            <a:fld id="{50B26D62-EBDC-4CB4-84B4-338D23F7DACE}" type="slidenum">
              <a:rPr lang="en-US" smtClean="0">
                <a:solidFill>
                  <a:srgbClr val="000000">
                    <a:tint val="75000"/>
                  </a:srgbClr>
                </a:solidFill>
              </a:rPr>
              <a:pPr/>
              <a:t>‹#›</a:t>
            </a:fld>
            <a:endParaRPr lang="en-US" dirty="0">
              <a:solidFill>
                <a:srgbClr val="000000">
                  <a:tint val="75000"/>
                </a:srgbClr>
              </a:solidFill>
            </a:endParaRPr>
          </a:p>
        </p:txBody>
      </p:sp>
      <p:sp>
        <p:nvSpPr>
          <p:cNvPr id="7" name="Picture Placeholder 8"/>
          <p:cNvSpPr>
            <a:spLocks noGrp="1"/>
          </p:cNvSpPr>
          <p:nvPr>
            <p:ph type="pic" sz="quarter" idx="13" hasCustomPrompt="1"/>
          </p:nvPr>
        </p:nvSpPr>
        <p:spPr>
          <a:xfrm>
            <a:off x="0" y="0"/>
            <a:ext cx="9144000" cy="4800600"/>
          </a:xfrm>
        </p:spPr>
        <p:txBody>
          <a:bodyPr anchor="ctr"/>
          <a:lstStyle>
            <a:lvl1pPr marL="0" indent="0" algn="ctr">
              <a:buNone/>
              <a:defRPr/>
            </a:lvl1pPr>
          </a:lstStyle>
          <a:p>
            <a:r>
              <a:rPr lang="en-US" dirty="0" smtClean="0"/>
              <a:t>Image</a:t>
            </a:r>
            <a:endParaRPr lang="en-US" dirty="0"/>
          </a:p>
        </p:txBody>
      </p:sp>
      <p:sp>
        <p:nvSpPr>
          <p:cNvPr id="8" name="Title 1"/>
          <p:cNvSpPr>
            <a:spLocks noGrp="1"/>
          </p:cNvSpPr>
          <p:nvPr>
            <p:ph type="title" hasCustomPrompt="1"/>
          </p:nvPr>
        </p:nvSpPr>
        <p:spPr>
          <a:xfrm>
            <a:off x="457200" y="4800600"/>
            <a:ext cx="8229600" cy="1143000"/>
          </a:xfrm>
        </p:spPr>
        <p:txBody>
          <a:bodyPr anchor="t"/>
          <a:lstStyle>
            <a:lvl1pPr>
              <a:defRPr sz="4000"/>
            </a:lvl1pPr>
          </a:lstStyle>
          <a:p>
            <a:r>
              <a:rPr lang="en-US" dirty="0" smtClean="0"/>
              <a:t>Caption</a:t>
            </a:r>
            <a:endParaRPr lang="en-US" dirty="0"/>
          </a:p>
        </p:txBody>
      </p:sp>
      <p:pic>
        <p:nvPicPr>
          <p:cNvPr id="6" name="Picture 5" descr="Minnesota Department of Healt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1218" y="5943600"/>
            <a:ext cx="3086099" cy="457200"/>
          </a:xfrm>
          <a:prstGeom prst="rect">
            <a:avLst/>
          </a:prstGeom>
        </p:spPr>
      </p:pic>
    </p:spTree>
    <p:extLst>
      <p:ext uri="{BB962C8B-B14F-4D97-AF65-F5344CB8AC3E}">
        <p14:creationId xmlns:p14="http://schemas.microsoft.com/office/powerpoint/2010/main" val="17976258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02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
          <p:cNvSpPr>
            <a:spLocks noGrp="1"/>
          </p:cNvSpPr>
          <p:nvPr>
            <p:ph type="title" hasCustomPrompt="1"/>
          </p:nvPr>
        </p:nvSpPr>
        <p:spPr>
          <a:xfrm>
            <a:off x="301752" y="228599"/>
            <a:ext cx="8534400" cy="1048143"/>
          </a:xfrm>
        </p:spPr>
        <p:txBody>
          <a:bodyPr/>
          <a:lstStyle>
            <a:lvl1pPr>
              <a:defRPr>
                <a:solidFill>
                  <a:srgbClr val="002060"/>
                </a:solidFill>
              </a:defRPr>
            </a:lvl1pPr>
          </a:lstStyle>
          <a:p>
            <a:r>
              <a:rPr kumimoji="0" lang="en-US" dirty="0" smtClean="0"/>
              <a:t>CLICK TO EDIT MASTER TITLE STYLE</a:t>
            </a:r>
            <a:endParaRPr kumimoji="0" lang="en-US" dirty="0"/>
          </a:p>
        </p:txBody>
      </p:sp>
      <p:sp>
        <p:nvSpPr>
          <p:cNvPr id="5" name="Content Placeholder 4"/>
          <p:cNvSpPr>
            <a:spLocks noGrp="1"/>
          </p:cNvSpPr>
          <p:nvPr>
            <p:ph sz="quarter" idx="10"/>
          </p:nvPr>
        </p:nvSpPr>
        <p:spPr>
          <a:xfrm>
            <a:off x="304800" y="1447800"/>
            <a:ext cx="41148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1" name="Content Placeholder 4"/>
          <p:cNvSpPr>
            <a:spLocks noGrp="1"/>
          </p:cNvSpPr>
          <p:nvPr>
            <p:ph sz="quarter" idx="11"/>
          </p:nvPr>
        </p:nvSpPr>
        <p:spPr>
          <a:xfrm>
            <a:off x="4724400" y="1447800"/>
            <a:ext cx="4114800" cy="40386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3262393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8351" y="457200"/>
            <a:ext cx="8218449" cy="4806176"/>
          </a:xfrm>
          <a:prstGeom prst="rect">
            <a:avLst/>
          </a:prstGeom>
        </p:spPr>
        <p:txBody>
          <a:bodyPr anchor="ctr" anchorCtr="0"/>
          <a:lstStyle>
            <a:lvl1pPr>
              <a:defRPr baseline="0"/>
            </a:lvl1pPr>
          </a:lstStyle>
          <a:p>
            <a:r>
              <a:rPr lang="en-US" dirty="0" smtClean="0"/>
              <a:t>Big text.</a:t>
            </a:r>
            <a:endParaRPr lang="en-US" dirty="0"/>
          </a:p>
        </p:txBody>
      </p:sp>
      <p:sp>
        <p:nvSpPr>
          <p:cNvPr id="3" name="Date Placeholder 2"/>
          <p:cNvSpPr>
            <a:spLocks noGrp="1"/>
          </p:cNvSpPr>
          <p:nvPr>
            <p:ph type="dt" sz="half" idx="10"/>
          </p:nvPr>
        </p:nvSpPr>
        <p:spPr/>
        <p:txBody>
          <a:bodyPr/>
          <a:lstStyle/>
          <a:p>
            <a:fld id="{79751B3F-B4E5-4AA7-A6F6-8B0E6F438C48}" type="datetimeFigureOut">
              <a:rPr lang="en-US" smtClean="0">
                <a:solidFill>
                  <a:srgbClr val="000000">
                    <a:tint val="75000"/>
                  </a:srgbClr>
                </a:solidFill>
              </a:rPr>
              <a:pPr/>
              <a:t>12/4/2015</a:t>
            </a:fld>
            <a:endParaRPr lang="en-US" dirty="0">
              <a:solidFill>
                <a:srgbClr val="000000">
                  <a:tint val="75000"/>
                </a:srgbClr>
              </a:solidFill>
            </a:endParaRPr>
          </a:p>
        </p:txBody>
      </p:sp>
      <p:sp>
        <p:nvSpPr>
          <p:cNvPr id="4" name="Slide Number Placeholder 3"/>
          <p:cNvSpPr>
            <a:spLocks noGrp="1"/>
          </p:cNvSpPr>
          <p:nvPr>
            <p:ph type="sldNum" sz="quarter" idx="11"/>
          </p:nvPr>
        </p:nvSpPr>
        <p:spPr/>
        <p:txBody>
          <a:bodyPr/>
          <a:lstStyle/>
          <a:p>
            <a:fld id="{50B26D62-EBDC-4CB4-84B4-338D23F7DAC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5173926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51B3F-B4E5-4AA7-A6F6-8B0E6F438C48}" type="datetimeFigureOut">
              <a:rPr lang="en-US" smtClean="0">
                <a:solidFill>
                  <a:srgbClr val="000000">
                    <a:tint val="75000"/>
                  </a:srgbClr>
                </a:solidFill>
              </a:rPr>
              <a:pPr/>
              <a:t>12/4/2015</a:t>
            </a:fld>
            <a:endParaRPr lang="en-US" dirty="0">
              <a:solidFill>
                <a:srgbClr val="000000">
                  <a:tint val="75000"/>
                </a:srgbClr>
              </a:solidFill>
            </a:endParaRPr>
          </a:p>
        </p:txBody>
      </p:sp>
      <p:sp>
        <p:nvSpPr>
          <p:cNvPr id="3" name="Slide Number Placeholder 2"/>
          <p:cNvSpPr>
            <a:spLocks noGrp="1"/>
          </p:cNvSpPr>
          <p:nvPr>
            <p:ph type="sldNum" sz="quarter" idx="11"/>
          </p:nvPr>
        </p:nvSpPr>
        <p:spPr/>
        <p:txBody>
          <a:bodyPr/>
          <a:lstStyle/>
          <a:p>
            <a:fld id="{50B26D62-EBDC-4CB4-84B4-338D23F7DACE}"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2467645865"/>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cxnSp>
        <p:nvCxnSpPr>
          <p:cNvPr id="4" name="Straight Connector 3"/>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5" name="Picture 4" descr="Minnesota Department of Health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1218" y="5943600"/>
            <a:ext cx="3086099" cy="457200"/>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33047" y="5636864"/>
            <a:ext cx="1744283" cy="860513"/>
          </a:xfrm>
          <a:prstGeom prst="rect">
            <a:avLst/>
          </a:prstGeom>
        </p:spPr>
      </p:pic>
    </p:spTree>
    <p:extLst>
      <p:ext uri="{BB962C8B-B14F-4D97-AF65-F5344CB8AC3E}">
        <p14:creationId xmlns:p14="http://schemas.microsoft.com/office/powerpoint/2010/main" val="2184446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8534400" y="6440629"/>
            <a:ext cx="533400" cy="365125"/>
          </a:xfrm>
        </p:spPr>
        <p:txBody>
          <a:bodyPr/>
          <a:lstStyle/>
          <a:p>
            <a:fld id="{9F8FA0FF-B194-4927-BB1D-56AA63D432A4}" type="slidenum">
              <a:rPr lang="en-US" smtClean="0"/>
              <a:pPr/>
              <a:t>‹#›</a:t>
            </a:fld>
            <a:endParaRPr lang="en-US" dirty="0"/>
          </a:p>
        </p:txBody>
      </p:sp>
      <p:sp>
        <p:nvSpPr>
          <p:cNvPr id="7" name="Picture Placeholder 6"/>
          <p:cNvSpPr>
            <a:spLocks noGrp="1"/>
          </p:cNvSpPr>
          <p:nvPr>
            <p:ph type="pic" sz="quarter" idx="12"/>
          </p:nvPr>
        </p:nvSpPr>
        <p:spPr>
          <a:xfrm>
            <a:off x="762000" y="1905000"/>
            <a:ext cx="7467600" cy="3200400"/>
          </a:xfrm>
        </p:spPr>
        <p:txBody>
          <a:bodyPr/>
          <a:lstStyle/>
          <a:p>
            <a:endParaRPr lang="en-US" dirty="0"/>
          </a:p>
        </p:txBody>
      </p:sp>
    </p:spTree>
    <p:extLst>
      <p:ext uri="{BB962C8B-B14F-4D97-AF65-F5344CB8AC3E}">
        <p14:creationId xmlns:p14="http://schemas.microsoft.com/office/powerpoint/2010/main" val="2587623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2060"/>
                </a:solidFill>
              </a:defRPr>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Slide Number Placeholder 3"/>
          <p:cNvSpPr>
            <a:spLocks noGrp="1"/>
          </p:cNvSpPr>
          <p:nvPr>
            <p:ph type="sldNum" sz="quarter" idx="11"/>
          </p:nvPr>
        </p:nvSpPr>
        <p:spPr>
          <a:xfrm>
            <a:off x="8534400" y="6416675"/>
            <a:ext cx="533400" cy="365125"/>
          </a:xfrm>
        </p:spPr>
        <p:txBody>
          <a:bodyPr/>
          <a:lstStyle/>
          <a:p>
            <a:fld id="{9F8FA0FF-B194-4927-BB1D-56AA63D432A4}" type="slidenum">
              <a:rPr lang="en-US" smtClean="0"/>
              <a:pPr/>
              <a:t>‹#›</a:t>
            </a:fld>
            <a:endParaRPr lang="en-US" dirty="0"/>
          </a:p>
        </p:txBody>
      </p:sp>
    </p:spTree>
    <p:extLst>
      <p:ext uri="{BB962C8B-B14F-4D97-AF65-F5344CB8AC3E}">
        <p14:creationId xmlns:p14="http://schemas.microsoft.com/office/powerpoint/2010/main" val="977502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2" name="Title Placeholder 21"/>
          <p:cNvSpPr>
            <a:spLocks noGrp="1"/>
          </p:cNvSpPr>
          <p:nvPr>
            <p:ph type="title" hasCustomPrompt="1"/>
          </p:nvPr>
        </p:nvSpPr>
        <p:spPr>
          <a:xfrm>
            <a:off x="3048000" y="228599"/>
            <a:ext cx="5788152" cy="1048143"/>
          </a:xfrm>
          <a:prstGeom prst="rect">
            <a:avLst/>
          </a:prstGeom>
        </p:spPr>
        <p:txBody>
          <a:bodyPr vert="horz" anchor="b">
            <a:normAutofit/>
          </a:bodyPr>
          <a:lstStyle>
            <a:lvl1pPr>
              <a:defRPr>
                <a:solidFill>
                  <a:srgbClr val="002060"/>
                </a:solidFill>
              </a:defRPr>
            </a:lvl1pPr>
          </a:lstStyle>
          <a:p>
            <a:r>
              <a:rPr kumimoji="0" lang="en-US" dirty="0" smtClean="0"/>
              <a:t>CLICK TO EDIT MASTER TITLE STYLE</a:t>
            </a:r>
            <a:endParaRPr kumimoji="0" lang="en-US" dirty="0"/>
          </a:p>
        </p:txBody>
      </p:sp>
      <p:sp>
        <p:nvSpPr>
          <p:cNvPr id="23" name="Text Placeholder 12"/>
          <p:cNvSpPr>
            <a:spLocks noGrp="1"/>
          </p:cNvSpPr>
          <p:nvPr>
            <p:ph idx="1"/>
          </p:nvPr>
        </p:nvSpPr>
        <p:spPr>
          <a:xfrm>
            <a:off x="3048000" y="1371600"/>
            <a:ext cx="5788152" cy="41148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4" name="Rectangle 3"/>
          <p:cNvSpPr/>
          <p:nvPr/>
        </p:nvSpPr>
        <p:spPr>
          <a:xfrm>
            <a:off x="0" y="0"/>
            <a:ext cx="2667000" cy="5562600"/>
          </a:xfrm>
          <a:prstGeom prst="rect">
            <a:avLst/>
          </a:prstGeom>
          <a:solidFill>
            <a:srgbClr val="9ABC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 Placeholder 13"/>
          <p:cNvSpPr>
            <a:spLocks noGrp="1"/>
          </p:cNvSpPr>
          <p:nvPr>
            <p:ph type="body" sz="quarter" idx="10"/>
          </p:nvPr>
        </p:nvSpPr>
        <p:spPr>
          <a:xfrm>
            <a:off x="228600" y="228600"/>
            <a:ext cx="2209800" cy="5105400"/>
          </a:xfrm>
        </p:spPr>
        <p:txBody>
          <a:bodyPr/>
          <a:lstStyle>
            <a:lvl1pPr marL="0" indent="0">
              <a:buFontTx/>
              <a:buNone/>
              <a:defRPr>
                <a:solidFill>
                  <a:schemeClr val="bg1"/>
                </a:solidFill>
              </a:defRPr>
            </a:lvl1pPr>
            <a:lvl2pPr marL="274320" indent="0">
              <a:buFontTx/>
              <a:buNone/>
              <a:defRPr/>
            </a:lvl2pPr>
            <a:lvl3pPr marL="594360" indent="0">
              <a:buFontTx/>
              <a:buNone/>
              <a:defRPr/>
            </a:lvl3pPr>
            <a:lvl4pPr marL="868680" indent="0">
              <a:buFontTx/>
              <a:buNone/>
              <a:defRPr/>
            </a:lvl4pPr>
            <a:lvl5pPr marL="1143000" indent="0">
              <a:buFontTx/>
              <a:buNone/>
              <a:defRPr/>
            </a:lvl5pPr>
          </a:lstStyle>
          <a:p>
            <a:pPr lvl="0"/>
            <a:r>
              <a:rPr lang="en-US" dirty="0" smtClean="0"/>
              <a:t>Click to edit Master text styles</a:t>
            </a:r>
          </a:p>
        </p:txBody>
      </p:sp>
    </p:spTree>
    <p:extLst>
      <p:ext uri="{BB962C8B-B14F-4D97-AF65-F5344CB8AC3E}">
        <p14:creationId xmlns:p14="http://schemas.microsoft.com/office/powerpoint/2010/main" val="39936381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o page number">
    <p:spTree>
      <p:nvGrpSpPr>
        <p:cNvPr id="1" name=""/>
        <p:cNvGrpSpPr/>
        <p:nvPr/>
      </p:nvGrpSpPr>
      <p:grpSpPr>
        <a:xfrm>
          <a:off x="0" y="0"/>
          <a:ext cx="0" cy="0"/>
          <a:chOff x="0" y="0"/>
          <a:chExt cx="0" cy="0"/>
        </a:xfrm>
      </p:grpSpPr>
      <p:sp>
        <p:nvSpPr>
          <p:cNvPr id="4" name="Content Placeholder 3"/>
          <p:cNvSpPr>
            <a:spLocks noGrp="1"/>
          </p:cNvSpPr>
          <p:nvPr>
            <p:ph sz="quarter" idx="10" hasCustomPrompt="1"/>
          </p:nvPr>
        </p:nvSpPr>
        <p:spPr>
          <a:xfrm>
            <a:off x="304800" y="304800"/>
            <a:ext cx="8686800" cy="64023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smtClean="0"/>
              <a:t>Click to add large graphics, charts or pictures that need the whole page</a:t>
            </a:r>
          </a:p>
        </p:txBody>
      </p:sp>
    </p:spTree>
    <p:extLst>
      <p:ext uri="{BB962C8B-B14F-4D97-AF65-F5344CB8AC3E}">
        <p14:creationId xmlns:p14="http://schemas.microsoft.com/office/powerpoint/2010/main" val="4257361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5" name="Slide Number Placeholder 5"/>
          <p:cNvSpPr>
            <a:spLocks noGrp="1"/>
          </p:cNvSpPr>
          <p:nvPr>
            <p:ph type="sldNum" sz="quarter" idx="11"/>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Tree>
    <p:extLst>
      <p:ext uri="{BB962C8B-B14F-4D97-AF65-F5344CB8AC3E}">
        <p14:creationId xmlns:p14="http://schemas.microsoft.com/office/powerpoint/2010/main" val="355174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solidFill>
                  <a:srgbClr val="C9C2D1">
                    <a:lumMod val="75000"/>
                    <a:lumOff val="25000"/>
                  </a:srgbClr>
                </a:solidFill>
              </a:rPr>
              <a:t>3/27/2015</a:t>
            </a:r>
            <a:endParaRPr lang="en-US" dirty="0">
              <a:solidFill>
                <a:srgbClr val="C9C2D1">
                  <a:lumMod val="75000"/>
                  <a:lumOff val="25000"/>
                </a:srgbClr>
              </a:solidFill>
            </a:endParaRPr>
          </a:p>
        </p:txBody>
      </p:sp>
      <p:sp>
        <p:nvSpPr>
          <p:cNvPr id="6" name="Slide Number Placeholder 5"/>
          <p:cNvSpPr>
            <a:spLocks noGrp="1"/>
          </p:cNvSpPr>
          <p:nvPr>
            <p:ph type="sldNum" sz="quarter" idx="12"/>
          </p:nvPr>
        </p:nvSpPr>
        <p:spPr/>
        <p:txBody>
          <a:bodyPr/>
          <a:lstStyle>
            <a:lvl1pPr>
              <a:defRPr/>
            </a:lvl1pPr>
          </a:lstStyle>
          <a:p>
            <a:fld id="{EE39B693-C191-4C81-8ECC-66535167624D}" type="slidenum">
              <a:rPr lang="en-US" smtClean="0">
                <a:solidFill>
                  <a:srgbClr val="C9C2D1">
                    <a:lumMod val="75000"/>
                    <a:lumOff val="25000"/>
                  </a:srgbClr>
                </a:solidFill>
              </a:rPr>
              <a:pPr/>
              <a:t>‹#›</a:t>
            </a:fld>
            <a:endParaRPr lang="en-US" dirty="0">
              <a:solidFill>
                <a:srgbClr val="C9C2D1">
                  <a:lumMod val="75000"/>
                  <a:lumOff val="25000"/>
                </a:srgbClr>
              </a:solidFill>
            </a:endParaRPr>
          </a:p>
        </p:txBody>
      </p:sp>
      <p:sp>
        <p:nvSpPr>
          <p:cNvPr id="7"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Tree>
    <p:extLst>
      <p:ext uri="{BB962C8B-B14F-4D97-AF65-F5344CB8AC3E}">
        <p14:creationId xmlns:p14="http://schemas.microsoft.com/office/powerpoint/2010/main" val="3819734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4.jp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3.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 Id="rId14" Type="http://schemas.openxmlformats.org/officeDocument/2006/relationships/image" Target="../media/image5.jpe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22.xml"/><Relationship Id="rId7" Type="http://schemas.openxmlformats.org/officeDocument/2006/relationships/theme" Target="../theme/theme4.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4" Type="http://schemas.openxmlformats.org/officeDocument/2006/relationships/slideLayout" Target="../slideLayouts/slideLayout23.xml"/><Relationship Id="rId9" Type="http://schemas.openxmlformats.org/officeDocument/2006/relationships/image" Target="../media/image4.jpg"/></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a:spLocks noChangeArrowheads="1"/>
          </p:cNvSpPr>
          <p:nvPr/>
        </p:nvSpPr>
        <p:spPr bwMode="auto">
          <a:xfrm>
            <a:off x="0" y="6388385"/>
            <a:ext cx="9144000" cy="469615"/>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0" name="Straight Connector 9"/>
          <p:cNvSpPr>
            <a:spLocks noChangeShapeType="1"/>
          </p:cNvSpPr>
          <p:nvPr/>
        </p:nvSpPr>
        <p:spPr bwMode="auto">
          <a:xfrm>
            <a:off x="152400" y="1276743"/>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22" name="Title Placeholder 21"/>
          <p:cNvSpPr>
            <a:spLocks noGrp="1"/>
          </p:cNvSpPr>
          <p:nvPr>
            <p:ph type="title"/>
          </p:nvPr>
        </p:nvSpPr>
        <p:spPr>
          <a:xfrm>
            <a:off x="301752" y="228599"/>
            <a:ext cx="8534400" cy="1048143"/>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descr="Includes Health Care Financing Task Force logo, website www.mn.gov/dhs/hcftf , and contact email dhs.hcfinancingtaskforce@state.mn.us" title="Minnesota Health Care Financing Task Force"/>
          <p:cNvSpPr>
            <a:spLocks noGrp="1"/>
          </p:cNvSpPr>
          <p:nvPr>
            <p:ph type="body" idx="1"/>
          </p:nvPr>
        </p:nvSpPr>
        <p:spPr>
          <a:xfrm>
            <a:off x="301752" y="1371600"/>
            <a:ext cx="8534400" cy="4191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331469" y="6416675"/>
            <a:ext cx="7898131"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4" name="Slide Number Placeholder 3"/>
          <p:cNvSpPr>
            <a:spLocks noGrp="1"/>
          </p:cNvSpPr>
          <p:nvPr>
            <p:ph type="sldNum" sz="quarter" idx="4"/>
          </p:nvPr>
        </p:nvSpPr>
        <p:spPr>
          <a:xfrm>
            <a:off x="8382000" y="6440629"/>
            <a:ext cx="533400" cy="365125"/>
          </a:xfrm>
          <a:prstGeom prst="rect">
            <a:avLst/>
          </a:prstGeom>
        </p:spPr>
        <p:txBody>
          <a:bodyPr vert="horz" lIns="91440" tIns="45720" rIns="91440" bIns="45720" rtlCol="0" anchor="ctr"/>
          <a:lstStyle>
            <a:lvl1pPr algn="r">
              <a:defRPr sz="1200">
                <a:solidFill>
                  <a:schemeClr val="tx1"/>
                </a:solidFill>
              </a:defRPr>
            </a:lvl1pPr>
          </a:lstStyle>
          <a:p>
            <a:fld id="{9F8FA0FF-B194-4927-BB1D-56AA63D432A4}" type="slidenum">
              <a:rPr lang="en-US" smtClean="0"/>
              <a:pPr/>
              <a:t>‹#›</a:t>
            </a:fld>
            <a:endParaRPr lang="en-US" dirty="0"/>
          </a:p>
        </p:txBody>
      </p:sp>
      <p:sp>
        <p:nvSpPr>
          <p:cNvPr id="20" name="Text Box 2" descr="includes website, www.mn.gov/dhs/hcftf  and email, Contact: dhs.hcfinancingtaskforce@state.mn.us" title="Task force contact"/>
          <p:cNvSpPr txBox="1">
            <a:spLocks noChangeArrowheads="1"/>
          </p:cNvSpPr>
          <p:nvPr userDrawn="1"/>
        </p:nvSpPr>
        <p:spPr bwMode="auto">
          <a:xfrm>
            <a:off x="4148615" y="5727701"/>
            <a:ext cx="4687537" cy="61277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lgn="r">
              <a:spcBef>
                <a:spcPts val="0"/>
              </a:spcBef>
              <a:spcAft>
                <a:spcPts val="0"/>
              </a:spcAft>
            </a:pPr>
            <a:r>
              <a:rPr lang="en-US" sz="1100" b="1" dirty="0">
                <a:effectLst/>
                <a:latin typeface="Calibri" panose="020F0502020204030204" pitchFamily="34" charset="0"/>
                <a:ea typeface="Times New Roman" panose="02020603050405020304" pitchFamily="18" charset="0"/>
                <a:cs typeface="Times New Roman" panose="02020603050405020304" pitchFamily="18" charset="0"/>
              </a:rPr>
              <a:t>Health Care Financing Task Force</a:t>
            </a: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
            </a:r>
            <a:br>
              <a:rPr lang="en-US" sz="1100" dirty="0">
                <a:effectLst/>
                <a:latin typeface="Calibri" panose="020F0502020204030204" pitchFamily="34" charset="0"/>
                <a:ea typeface="Times New Roman" panose="02020603050405020304" pitchFamily="18" charset="0"/>
                <a:cs typeface="Times New Roman" panose="02020603050405020304" pitchFamily="18" charset="0"/>
              </a:rPr>
            </a:b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Information: www.mn.gov/dhs/hcftf </a:t>
            </a:r>
          </a:p>
          <a:p>
            <a:pPr marL="0" marR="0" algn="r">
              <a:spcBef>
                <a:spcPts val="0"/>
              </a:spcBef>
              <a:spcAft>
                <a:spcPts val="0"/>
              </a:spcAft>
            </a:pPr>
            <a:r>
              <a:rPr lang="en-US" sz="1100" dirty="0">
                <a:effectLst/>
                <a:latin typeface="Calibri" panose="020F0502020204030204" pitchFamily="34" charset="0"/>
                <a:ea typeface="Times New Roman" panose="02020603050405020304" pitchFamily="18" charset="0"/>
                <a:cs typeface="Times New Roman" panose="02020603050405020304" pitchFamily="18" charset="0"/>
              </a:rPr>
              <a:t>Contact: </a:t>
            </a:r>
            <a:r>
              <a:rPr lang="en-US" sz="1100" dirty="0">
                <a:effectLst/>
                <a:latin typeface="Calibri" panose="020F0502020204030204" pitchFamily="34" charset="0"/>
                <a:ea typeface="Calibri" panose="020F0502020204030204" pitchFamily="34" charset="0"/>
                <a:cs typeface="Times New Roman" panose="02020603050405020304" pitchFamily="18" charset="0"/>
              </a:rPr>
              <a:t>dhs.hcfinancingtaskforce@state.mn.us</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21" name="Picture 20" descr="DHS logo" title="DHS logo"/>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auto">
          <a:xfrm>
            <a:off x="2616200" y="5675028"/>
            <a:ext cx="1273016" cy="595789"/>
          </a:xfrm>
          <a:prstGeom prst="rect">
            <a:avLst/>
          </a:prstGeom>
          <a:noFill/>
          <a:extLst/>
        </p:spPr>
      </p:pic>
      <p:pic>
        <p:nvPicPr>
          <p:cNvPr id="17" name="Picture 16" descr="Minnesota Health Care Financing Task Force logo" title="logo"/>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23837" y="5719604"/>
            <a:ext cx="2366963" cy="540068"/>
          </a:xfrm>
          <a:prstGeom prst="rect">
            <a:avLst/>
          </a:prstGeom>
        </p:spPr>
      </p:pic>
    </p:spTree>
    <p:extLst>
      <p:ext uri="{BB962C8B-B14F-4D97-AF65-F5344CB8AC3E}">
        <p14:creationId xmlns:p14="http://schemas.microsoft.com/office/powerpoint/2010/main" val="140690423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1" latinLnBrk="0" hangingPunct="1">
        <a:lnSpc>
          <a:spcPts val="4000"/>
        </a:lnSpc>
        <a:spcBef>
          <a:spcPct val="0"/>
        </a:spcBef>
        <a:buNone/>
        <a:defRPr kumimoji="0" sz="3600" kern="1200" spc="120" baseline="0">
          <a:solidFill>
            <a:srgbClr val="002060"/>
          </a:solidFill>
          <a:latin typeface="+mj-lt"/>
          <a:ea typeface="+mj-ea"/>
          <a:cs typeface="+mj-cs"/>
        </a:defRPr>
      </a:lvl1pPr>
    </p:titleStyle>
    <p:bodyStyle>
      <a:lvl1pPr marL="457200" indent="-457200" algn="l" rtl="0" eaLnBrk="1" latinLnBrk="0" hangingPunct="1">
        <a:spcBef>
          <a:spcPct val="20000"/>
        </a:spcBef>
        <a:buClr>
          <a:srgbClr val="9ABCBB"/>
        </a:buClr>
        <a:buSzPct val="85000"/>
        <a:buFont typeface="Arial" panose="020B0604020202020204" pitchFamily="34" charset="0"/>
        <a:buChar char="•"/>
        <a:defRPr kumimoji="0" sz="2700" kern="1200">
          <a:solidFill>
            <a:schemeClr val="bg2">
              <a:lumMod val="10000"/>
            </a:schemeClr>
          </a:solidFill>
          <a:latin typeface="+mn-lt"/>
          <a:ea typeface="+mn-ea"/>
          <a:cs typeface="+mn-cs"/>
        </a:defRPr>
      </a:lvl1pPr>
      <a:lvl2pPr marL="548640" indent="-274320" algn="l" rtl="0" eaLnBrk="1" latinLnBrk="0" hangingPunct="1">
        <a:spcBef>
          <a:spcPct val="20000"/>
        </a:spcBef>
        <a:buClr>
          <a:srgbClr val="9ABCBB"/>
        </a:buClr>
        <a:buSzPct val="100000"/>
        <a:buFont typeface="Arial" panose="020B0604020202020204" pitchFamily="34" charset="0"/>
        <a:buChar char="•"/>
        <a:defRPr kumimoji="0" sz="2200" kern="1200">
          <a:solidFill>
            <a:schemeClr val="bg2">
              <a:lumMod val="10000"/>
            </a:schemeClr>
          </a:solidFill>
          <a:latin typeface="+mn-lt"/>
          <a:ea typeface="+mn-ea"/>
          <a:cs typeface="+mn-cs"/>
        </a:defRPr>
      </a:lvl2pPr>
      <a:lvl3pPr marL="82296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3pPr>
      <a:lvl4pPr marL="109728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4pPr>
      <a:lvl5pPr marL="1371600" indent="-228600" algn="l" rtl="0" eaLnBrk="1" latinLnBrk="0" hangingPunct="1">
        <a:spcBef>
          <a:spcPct val="20000"/>
        </a:spcBef>
        <a:buClr>
          <a:srgbClr val="9ABCBB"/>
        </a:buClr>
        <a:buSzPct val="100000"/>
        <a:buFontTx/>
        <a:buChar char="•"/>
        <a:defRPr kumimoji="0" sz="1800" kern="1200">
          <a:solidFill>
            <a:schemeClr val="bg2">
              <a:lumMod val="10000"/>
            </a:schemeClr>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52400" y="6477000"/>
            <a:ext cx="1447800" cy="230832"/>
          </a:xfrm>
          <a:prstGeom prst="rect">
            <a:avLst/>
          </a:prstGeom>
          <a:noFill/>
        </p:spPr>
        <p:txBody>
          <a:bodyPr wrap="square" rtlCol="0">
            <a:spAutoFit/>
          </a:bodyPr>
          <a:lstStyle/>
          <a:p>
            <a:fld id="{73A02BDB-4EED-4C54-8A1A-75C0748997EA}" type="slidenum">
              <a:rPr lang="en-US" sz="900" smtClean="0">
                <a:solidFill>
                  <a:prstClr val="black"/>
                </a:solidFill>
              </a:rPr>
              <a:pPr/>
              <a:t>‹#›</a:t>
            </a:fld>
            <a:endParaRPr lang="en-US" sz="900" dirty="0">
              <a:solidFill>
                <a:prstClr val="black"/>
              </a:solidFill>
            </a:endParaRPr>
          </a:p>
        </p:txBody>
      </p:sp>
    </p:spTree>
    <p:extLst>
      <p:ext uri="{BB962C8B-B14F-4D97-AF65-F5344CB8AC3E}">
        <p14:creationId xmlns:p14="http://schemas.microsoft.com/office/powerpoint/2010/main" val="2476934587"/>
      </p:ext>
    </p:extLst>
  </p:cSld>
  <p:clrMap bg1="lt1" tx1="dk1" bg2="lt2" tx2="dk2" accent1="accent1" accent2="accent2" accent3="accent3" accent4="accent4" accent5="accent5" accent6="accent6" hlink="hlink" folHlink="folHlink"/>
  <p:sldLayoutIdLst>
    <p:sldLayoutId id="2147483686" r:id="rId1"/>
  </p:sldLayoutIdLst>
  <p:timing>
    <p:tnLst>
      <p:par>
        <p:cTn id="1" dur="indefinite" restart="never" nodeType="tmRoot"/>
      </p:par>
    </p:tnLst>
  </p:timing>
  <p:hf hdr="0" ftr="0" dt="0"/>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Franklin Gothic Book" pitchFamily="34" charset="0"/>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Franklin Gothic Book" pitchFamily="34" charset="0"/>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Franklin Gothic Book" pitchFamily="34" charset="0"/>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57188" y="26988"/>
            <a:ext cx="82296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328613" y="1096963"/>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381000" y="6435728"/>
            <a:ext cx="2133600" cy="390524"/>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lumMod val="75000"/>
                    <a:lumOff val="25000"/>
                  </a:schemeClr>
                </a:solidFill>
                <a:latin typeface="+mn-lt"/>
                <a:cs typeface="+mn-cs"/>
              </a:defRPr>
            </a:lvl1pPr>
          </a:lstStyle>
          <a:p>
            <a:pPr>
              <a:defRPr/>
            </a:pPr>
            <a:r>
              <a:rPr lang="en-US" dirty="0">
                <a:solidFill>
                  <a:srgbClr val="C9C2D1">
                    <a:lumMod val="75000"/>
                    <a:lumOff val="25000"/>
                  </a:srgbClr>
                </a:solidFill>
              </a:rPr>
              <a:t>3/27/2015</a:t>
            </a:r>
          </a:p>
        </p:txBody>
      </p:sp>
      <p:sp>
        <p:nvSpPr>
          <p:cNvPr id="6" name="Slide Number Placeholder 5"/>
          <p:cNvSpPr>
            <a:spLocks noGrp="1"/>
          </p:cNvSpPr>
          <p:nvPr>
            <p:ph type="sldNum" sz="quarter" idx="4"/>
          </p:nvPr>
        </p:nvSpPr>
        <p:spPr>
          <a:xfrm>
            <a:off x="5791200" y="6467476"/>
            <a:ext cx="381000" cy="314324"/>
          </a:xfrm>
          <a:prstGeom prst="rect">
            <a:avLst/>
          </a:prstGeom>
        </p:spPr>
        <p:txBody>
          <a:bodyPr vert="horz" lIns="91440" tIns="45720" rIns="91440" bIns="45720" rtlCol="0" anchor="t"/>
          <a:lstStyle>
            <a:lvl1pPr algn="r" fontAlgn="auto">
              <a:spcBef>
                <a:spcPts val="0"/>
              </a:spcBef>
              <a:spcAft>
                <a:spcPts val="0"/>
              </a:spcAft>
              <a:defRPr sz="1200" smtClean="0">
                <a:solidFill>
                  <a:schemeClr val="bg2">
                    <a:lumMod val="75000"/>
                    <a:lumOff val="25000"/>
                  </a:schemeClr>
                </a:solidFill>
                <a:latin typeface="+mn-lt"/>
                <a:cs typeface="+mn-cs"/>
              </a:defRPr>
            </a:lvl1pPr>
          </a:lstStyle>
          <a:p>
            <a:pPr>
              <a:defRPr/>
            </a:pPr>
            <a:fld id="{658E8C16-6422-4505-818B-9AFB2F6FA82C}" type="slidenum">
              <a:rPr lang="en-US">
                <a:solidFill>
                  <a:srgbClr val="C9C2D1">
                    <a:lumMod val="75000"/>
                    <a:lumOff val="25000"/>
                  </a:srgbClr>
                </a:solidFill>
              </a:rPr>
              <a:pPr>
                <a:defRPr/>
              </a:pPr>
              <a:t>‹#›</a:t>
            </a:fld>
            <a:endParaRPr lang="en-US" dirty="0">
              <a:solidFill>
                <a:srgbClr val="C9C2D1">
                  <a:lumMod val="75000"/>
                  <a:lumOff val="25000"/>
                </a:srgbClr>
              </a:solidFill>
            </a:endParaRPr>
          </a:p>
        </p:txBody>
      </p:sp>
      <p:sp>
        <p:nvSpPr>
          <p:cNvPr id="12" name="Rectangle 11"/>
          <p:cNvSpPr/>
          <p:nvPr/>
        </p:nvSpPr>
        <p:spPr>
          <a:xfrm>
            <a:off x="0" y="914400"/>
            <a:ext cx="9144000" cy="64008"/>
          </a:xfrm>
          <a:prstGeom prst="rect">
            <a:avLst/>
          </a:prstGeom>
          <a:solidFill>
            <a:schemeClr val="bg2">
              <a:lumMod val="25000"/>
              <a:lumOff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pic>
        <p:nvPicPr>
          <p:cNvPr id="10" name="Picture 2" descr="C:\Users\Marisa.Melamed\AppData\Local\Microsoft\Windows\Temporary Internet Files\Content.Outlook\FLGPDKTN\health care reform 2C.jp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00800" y="6086476"/>
            <a:ext cx="2743200" cy="762000"/>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p:cNvSpPr>
            <a:spLocks noGrp="1"/>
          </p:cNvSpPr>
          <p:nvPr>
            <p:ph type="ftr" sz="quarter" idx="3"/>
          </p:nvPr>
        </p:nvSpPr>
        <p:spPr>
          <a:xfrm>
            <a:off x="2590800" y="644207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pPr>
            <a:endParaRPr lang="en-US" dirty="0">
              <a:solidFill>
                <a:prstClr val="black">
                  <a:tint val="75000"/>
                </a:prstClr>
              </a:solidFill>
              <a:latin typeface="Arial" charset="0"/>
              <a:cs typeface="Arial" charset="0"/>
            </a:endParaRPr>
          </a:p>
        </p:txBody>
      </p:sp>
    </p:spTree>
    <p:extLst>
      <p:ext uri="{BB962C8B-B14F-4D97-AF65-F5344CB8AC3E}">
        <p14:creationId xmlns:p14="http://schemas.microsoft.com/office/powerpoint/2010/main" val="2295594007"/>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ftr="0"/>
  <p:txStyles>
    <p:titleStyle>
      <a:lvl1pPr algn="l" rtl="0" eaLnBrk="1" fontAlgn="base" hangingPunct="1">
        <a:spcBef>
          <a:spcPct val="0"/>
        </a:spcBef>
        <a:spcAft>
          <a:spcPct val="0"/>
        </a:spcAft>
        <a:defRPr sz="3600" b="1" kern="1200">
          <a:solidFill>
            <a:schemeClr val="tx2"/>
          </a:solidFill>
          <a:latin typeface="Calibri" pitchFamily="34" charset="0"/>
          <a:ea typeface="+mj-ea"/>
          <a:cs typeface="Calibri" pitchFamily="34" charset="0"/>
        </a:defRPr>
      </a:lvl1pPr>
      <a:lvl2pPr algn="l" rtl="0" eaLnBrk="1" fontAlgn="base" hangingPunct="1">
        <a:spcBef>
          <a:spcPct val="0"/>
        </a:spcBef>
        <a:spcAft>
          <a:spcPct val="0"/>
        </a:spcAft>
        <a:defRPr sz="3600" b="1">
          <a:solidFill>
            <a:schemeClr val="tx2"/>
          </a:solidFill>
          <a:latin typeface="Calibri" pitchFamily="34" charset="0"/>
          <a:cs typeface="Calibri" pitchFamily="34" charset="0"/>
        </a:defRPr>
      </a:lvl2pPr>
      <a:lvl3pPr algn="l" rtl="0" eaLnBrk="1" fontAlgn="base" hangingPunct="1">
        <a:spcBef>
          <a:spcPct val="0"/>
        </a:spcBef>
        <a:spcAft>
          <a:spcPct val="0"/>
        </a:spcAft>
        <a:defRPr sz="3600" b="1">
          <a:solidFill>
            <a:schemeClr val="tx2"/>
          </a:solidFill>
          <a:latin typeface="Calibri" pitchFamily="34" charset="0"/>
          <a:cs typeface="Calibri" pitchFamily="34" charset="0"/>
        </a:defRPr>
      </a:lvl3pPr>
      <a:lvl4pPr algn="l" rtl="0" eaLnBrk="1" fontAlgn="base" hangingPunct="1">
        <a:spcBef>
          <a:spcPct val="0"/>
        </a:spcBef>
        <a:spcAft>
          <a:spcPct val="0"/>
        </a:spcAft>
        <a:defRPr sz="3600" b="1">
          <a:solidFill>
            <a:schemeClr val="tx2"/>
          </a:solidFill>
          <a:latin typeface="Calibri" pitchFamily="34" charset="0"/>
          <a:cs typeface="Calibri" pitchFamily="34" charset="0"/>
        </a:defRPr>
      </a:lvl4pPr>
      <a:lvl5pPr algn="l" rtl="0" eaLnBrk="1" fontAlgn="base" hangingPunct="1">
        <a:spcBef>
          <a:spcPct val="0"/>
        </a:spcBef>
        <a:spcAft>
          <a:spcPct val="0"/>
        </a:spcAft>
        <a:defRPr sz="3600" b="1">
          <a:solidFill>
            <a:schemeClr val="tx2"/>
          </a:solidFill>
          <a:latin typeface="Calibri" pitchFamily="34" charset="0"/>
          <a:cs typeface="Calibri" pitchFamily="34" charset="0"/>
        </a:defRPr>
      </a:lvl5pPr>
      <a:lvl6pPr marL="457200" algn="l" rtl="0" eaLnBrk="1" fontAlgn="base" hangingPunct="1">
        <a:spcBef>
          <a:spcPct val="0"/>
        </a:spcBef>
        <a:spcAft>
          <a:spcPct val="0"/>
        </a:spcAft>
        <a:defRPr sz="3600" b="1">
          <a:solidFill>
            <a:schemeClr val="tx2"/>
          </a:solidFill>
          <a:latin typeface="Calibri" pitchFamily="34" charset="0"/>
          <a:cs typeface="Calibri" pitchFamily="34" charset="0"/>
        </a:defRPr>
      </a:lvl6pPr>
      <a:lvl7pPr marL="914400" algn="l" rtl="0" eaLnBrk="1" fontAlgn="base" hangingPunct="1">
        <a:spcBef>
          <a:spcPct val="0"/>
        </a:spcBef>
        <a:spcAft>
          <a:spcPct val="0"/>
        </a:spcAft>
        <a:defRPr sz="3600" b="1">
          <a:solidFill>
            <a:schemeClr val="tx2"/>
          </a:solidFill>
          <a:latin typeface="Calibri" pitchFamily="34" charset="0"/>
          <a:cs typeface="Calibri" pitchFamily="34" charset="0"/>
        </a:defRPr>
      </a:lvl7pPr>
      <a:lvl8pPr marL="1371600" algn="l" rtl="0" eaLnBrk="1" fontAlgn="base" hangingPunct="1">
        <a:spcBef>
          <a:spcPct val="0"/>
        </a:spcBef>
        <a:spcAft>
          <a:spcPct val="0"/>
        </a:spcAft>
        <a:defRPr sz="3600" b="1">
          <a:solidFill>
            <a:schemeClr val="tx2"/>
          </a:solidFill>
          <a:latin typeface="Calibri" pitchFamily="34" charset="0"/>
          <a:cs typeface="Calibri" pitchFamily="34" charset="0"/>
        </a:defRPr>
      </a:lvl8pPr>
      <a:lvl9pPr marL="1828800" algn="l" rtl="0" eaLnBrk="1" fontAlgn="base" hangingPunct="1">
        <a:spcBef>
          <a:spcPct val="0"/>
        </a:spcBef>
        <a:spcAft>
          <a:spcPct val="0"/>
        </a:spcAft>
        <a:defRPr sz="3600" b="1">
          <a:solidFill>
            <a:schemeClr val="tx2"/>
          </a:solidFill>
          <a:latin typeface="Calibri" pitchFamily="34" charset="0"/>
          <a:cs typeface="Calibri" pitchFamily="34" charset="0"/>
        </a:defRPr>
      </a:lvl9pPr>
    </p:titleStyle>
    <p:bodyStyle>
      <a:lvl1pPr marL="342900" indent="-342900" algn="l" rtl="0" eaLnBrk="1" fontAlgn="base" hangingPunct="1">
        <a:spcBef>
          <a:spcPct val="20000"/>
        </a:spcBef>
        <a:spcAft>
          <a:spcPct val="0"/>
        </a:spcAft>
        <a:buClr>
          <a:schemeClr val="accent1"/>
        </a:buClr>
        <a:buFont typeface="Wingdings" pitchFamily="2" charset="2"/>
        <a:buChar char="§"/>
        <a:defRPr sz="2800" kern="1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2pPr>
      <a:lvl3pPr marL="11430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3pPr>
      <a:lvl4pPr marL="16002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4pPr>
      <a:lvl5pPr marL="2057400" indent="-228600" algn="l" rtl="0" eaLnBrk="1" fontAlgn="base" hangingPunct="1">
        <a:spcBef>
          <a:spcPct val="20000"/>
        </a:spcBef>
        <a:spcAft>
          <a:spcPct val="0"/>
        </a:spcAft>
        <a:buClr>
          <a:schemeClr val="accent1"/>
        </a:buClr>
        <a:buFont typeface="Arial" charset="0"/>
        <a:buChar char="»"/>
        <a:defRPr sz="2400" kern="1200">
          <a:solidFill>
            <a:schemeClr val="tx1"/>
          </a:solidFill>
          <a:latin typeface="Calibri" pitchFamily="34" charset="0"/>
          <a:ea typeface="+mn-ea"/>
          <a:cs typeface="Calibr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a:spLocks noChangeArrowheads="1"/>
          </p:cNvSpPr>
          <p:nvPr/>
        </p:nvSpPr>
        <p:spPr bwMode="auto">
          <a:xfrm>
            <a:off x="0" y="6388385"/>
            <a:ext cx="9144000" cy="469615"/>
          </a:xfrm>
          <a:prstGeom prst="rect">
            <a:avLst/>
          </a:prstGeom>
          <a:solidFill>
            <a:srgbClr val="9ABCBB"/>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10" name="Straight Connector 9"/>
          <p:cNvSpPr>
            <a:spLocks noChangeShapeType="1"/>
          </p:cNvSpPr>
          <p:nvPr/>
        </p:nvSpPr>
        <p:spPr bwMode="auto">
          <a:xfrm>
            <a:off x="152400" y="1276743"/>
            <a:ext cx="8833104" cy="0"/>
          </a:xfrm>
          <a:prstGeom prst="line">
            <a:avLst/>
          </a:prstGeom>
          <a:noFill/>
          <a:ln w="19050" cap="flat" cmpd="sng" algn="ctr">
            <a:solidFill>
              <a:srgbClr val="9ABCBB"/>
            </a:solidFill>
            <a:prstDash val="sysDash"/>
            <a:round/>
            <a:headEnd type="none" w="med" len="med"/>
            <a:tailEnd type="none" w="med" len="med"/>
          </a:ln>
          <a:effectLst/>
        </p:spPr>
        <p:txBody>
          <a:bodyPr vert="horz" wrap="none" lIns="91440" tIns="45720" rIns="91440" bIns="45720" anchor="ctr" compatLnSpc="1"/>
          <a:lstStyle/>
          <a:p>
            <a:pPr fontAlgn="base">
              <a:spcBef>
                <a:spcPct val="0"/>
              </a:spcBef>
              <a:spcAft>
                <a:spcPct val="0"/>
              </a:spcAft>
            </a:pPr>
            <a:endParaRPr lang="en-US" dirty="0">
              <a:solidFill>
                <a:prstClr val="black"/>
              </a:solidFill>
              <a:latin typeface="Arial" charset="0"/>
              <a:cs typeface="Arial" charset="0"/>
            </a:endParaRPr>
          </a:p>
        </p:txBody>
      </p:sp>
      <p:sp>
        <p:nvSpPr>
          <p:cNvPr id="22" name="Title Placeholder 21"/>
          <p:cNvSpPr>
            <a:spLocks noGrp="1"/>
          </p:cNvSpPr>
          <p:nvPr>
            <p:ph type="title"/>
          </p:nvPr>
        </p:nvSpPr>
        <p:spPr>
          <a:xfrm>
            <a:off x="301752" y="228599"/>
            <a:ext cx="8534400" cy="1048143"/>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descr="Includes Health Care Financing Task Force logo, website www.mn.gov/dhs/hcftf , and contact email dhs.hcfinancingtaskforce@state.mn.us" title="Minnesota Health Care Financing Task Force"/>
          <p:cNvSpPr>
            <a:spLocks noGrp="1"/>
          </p:cNvSpPr>
          <p:nvPr>
            <p:ph type="body" idx="1"/>
          </p:nvPr>
        </p:nvSpPr>
        <p:spPr>
          <a:xfrm>
            <a:off x="301752" y="1371600"/>
            <a:ext cx="8534400" cy="419100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331469" y="6416675"/>
            <a:ext cx="7898131"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solidFill>
                <a:prstClr val="black"/>
              </a:solidFill>
            </a:endParaRPr>
          </a:p>
        </p:txBody>
      </p:sp>
      <p:sp>
        <p:nvSpPr>
          <p:cNvPr id="4" name="Slide Number Placeholder 3"/>
          <p:cNvSpPr>
            <a:spLocks noGrp="1"/>
          </p:cNvSpPr>
          <p:nvPr>
            <p:ph type="sldNum" sz="quarter" idx="4"/>
          </p:nvPr>
        </p:nvSpPr>
        <p:spPr>
          <a:xfrm>
            <a:off x="8382000" y="6440629"/>
            <a:ext cx="533400" cy="365125"/>
          </a:xfrm>
          <a:prstGeom prst="rect">
            <a:avLst/>
          </a:prstGeom>
        </p:spPr>
        <p:txBody>
          <a:bodyPr vert="horz" lIns="91440" tIns="45720" rIns="91440" bIns="45720" rtlCol="0" anchor="ctr"/>
          <a:lstStyle>
            <a:lvl1pPr algn="r">
              <a:defRPr sz="1200">
                <a:solidFill>
                  <a:schemeClr val="tx1"/>
                </a:solidFill>
              </a:defRPr>
            </a:lvl1pPr>
          </a:lstStyle>
          <a:p>
            <a:fld id="{9F8FA0FF-B194-4927-BB1D-56AA63D432A4}" type="slidenum">
              <a:rPr lang="en-US" smtClean="0">
                <a:solidFill>
                  <a:prstClr val="black"/>
                </a:solidFill>
              </a:rPr>
              <a:pPr/>
              <a:t>‹#›</a:t>
            </a:fld>
            <a:endParaRPr lang="en-US" dirty="0">
              <a:solidFill>
                <a:prstClr val="black"/>
              </a:solidFill>
            </a:endParaRPr>
          </a:p>
        </p:txBody>
      </p:sp>
      <p:sp>
        <p:nvSpPr>
          <p:cNvPr id="20" name="Text Box 2" descr="includes website, www.mn.gov/dhs/hcftf  and email, Contact: dhs.hcfinancingtaskforce@state.mn.us" title="Task force contact"/>
          <p:cNvSpPr txBox="1">
            <a:spLocks noChangeArrowheads="1"/>
          </p:cNvSpPr>
          <p:nvPr userDrawn="1"/>
        </p:nvSpPr>
        <p:spPr bwMode="auto">
          <a:xfrm>
            <a:off x="4148615" y="5727701"/>
            <a:ext cx="4687537" cy="612774"/>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r"/>
            <a:r>
              <a:rPr lang="en-US" sz="1100" b="1" dirty="0">
                <a:solidFill>
                  <a:prstClr val="black"/>
                </a:solidFill>
                <a:ea typeface="Times New Roman" panose="02020603050405020304" pitchFamily="18" charset="0"/>
                <a:cs typeface="Times New Roman" panose="02020603050405020304" pitchFamily="18" charset="0"/>
              </a:rPr>
              <a:t>Health Care Financing Task Force</a:t>
            </a:r>
            <a:r>
              <a:rPr lang="en-US" sz="1100" dirty="0">
                <a:solidFill>
                  <a:prstClr val="black"/>
                </a:solidFill>
                <a:ea typeface="Times New Roman" panose="02020603050405020304" pitchFamily="18" charset="0"/>
                <a:cs typeface="Times New Roman" panose="02020603050405020304" pitchFamily="18" charset="0"/>
              </a:rPr>
              <a:t/>
            </a:r>
            <a:br>
              <a:rPr lang="en-US" sz="1100" dirty="0">
                <a:solidFill>
                  <a:prstClr val="black"/>
                </a:solidFill>
                <a:ea typeface="Times New Roman" panose="02020603050405020304" pitchFamily="18" charset="0"/>
                <a:cs typeface="Times New Roman" panose="02020603050405020304" pitchFamily="18" charset="0"/>
              </a:rPr>
            </a:br>
            <a:r>
              <a:rPr lang="en-US" sz="1100" dirty="0">
                <a:solidFill>
                  <a:prstClr val="black"/>
                </a:solidFill>
                <a:ea typeface="Times New Roman" panose="02020603050405020304" pitchFamily="18" charset="0"/>
                <a:cs typeface="Times New Roman" panose="02020603050405020304" pitchFamily="18" charset="0"/>
              </a:rPr>
              <a:t>Information: www.mn.gov/dhs/hcftf </a:t>
            </a:r>
          </a:p>
          <a:p>
            <a:pPr algn="r"/>
            <a:r>
              <a:rPr lang="en-US" sz="1100" dirty="0">
                <a:solidFill>
                  <a:prstClr val="black"/>
                </a:solidFill>
                <a:ea typeface="Times New Roman" panose="02020603050405020304" pitchFamily="18" charset="0"/>
                <a:cs typeface="Times New Roman" panose="02020603050405020304" pitchFamily="18" charset="0"/>
              </a:rPr>
              <a:t>Contact: </a:t>
            </a:r>
            <a:r>
              <a:rPr lang="en-US" sz="1100" dirty="0">
                <a:solidFill>
                  <a:prstClr val="black"/>
                </a:solidFill>
                <a:ea typeface="Calibri" panose="020F0502020204030204" pitchFamily="34" charset="0"/>
                <a:cs typeface="Times New Roman" panose="02020603050405020304" pitchFamily="18" charset="0"/>
              </a:rPr>
              <a:t>dhs.hcfinancingtaskforce@state.mn.us</a:t>
            </a:r>
            <a:endParaRPr lang="en-US" sz="1100" dirty="0">
              <a:solidFill>
                <a:prstClr val="black"/>
              </a:solidFill>
              <a:ea typeface="Times New Roman" panose="02020603050405020304" pitchFamily="18" charset="0"/>
              <a:cs typeface="Times New Roman" panose="02020603050405020304" pitchFamily="18" charset="0"/>
            </a:endParaRPr>
          </a:p>
        </p:txBody>
      </p:sp>
      <p:pic>
        <p:nvPicPr>
          <p:cNvPr id="21" name="Picture 20" descr="DHS logo" title="DHS logo"/>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auto">
          <a:xfrm>
            <a:off x="2616200" y="5675028"/>
            <a:ext cx="1273016" cy="595789"/>
          </a:xfrm>
          <a:prstGeom prst="rect">
            <a:avLst/>
          </a:prstGeom>
          <a:noFill/>
          <a:extLst/>
        </p:spPr>
      </p:pic>
      <p:pic>
        <p:nvPicPr>
          <p:cNvPr id="17" name="Picture 16" descr="Minnesota Health Care Financing Task Force logo" title="logo"/>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223837" y="5719604"/>
            <a:ext cx="2366963" cy="540068"/>
          </a:xfrm>
          <a:prstGeom prst="rect">
            <a:avLst/>
          </a:prstGeom>
        </p:spPr>
      </p:pic>
    </p:spTree>
    <p:extLst>
      <p:ext uri="{BB962C8B-B14F-4D97-AF65-F5344CB8AC3E}">
        <p14:creationId xmlns:p14="http://schemas.microsoft.com/office/powerpoint/2010/main" val="245132374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ctr" rtl="0" eaLnBrk="1" latinLnBrk="0" hangingPunct="1">
        <a:lnSpc>
          <a:spcPts val="4000"/>
        </a:lnSpc>
        <a:spcBef>
          <a:spcPct val="0"/>
        </a:spcBef>
        <a:buNone/>
        <a:defRPr kumimoji="0" sz="3600" kern="1200" spc="120" baseline="0">
          <a:solidFill>
            <a:srgbClr val="002060"/>
          </a:solidFill>
          <a:latin typeface="+mj-lt"/>
          <a:ea typeface="+mj-ea"/>
          <a:cs typeface="+mj-cs"/>
        </a:defRPr>
      </a:lvl1pPr>
    </p:titleStyle>
    <p:bodyStyle>
      <a:lvl1pPr marL="457200" indent="-457200" algn="l" rtl="0" eaLnBrk="1" latinLnBrk="0" hangingPunct="1">
        <a:spcBef>
          <a:spcPct val="20000"/>
        </a:spcBef>
        <a:buClr>
          <a:srgbClr val="9ABCBB"/>
        </a:buClr>
        <a:buSzPct val="85000"/>
        <a:buFont typeface="Arial" panose="020B0604020202020204" pitchFamily="34" charset="0"/>
        <a:buChar char="•"/>
        <a:defRPr kumimoji="0" sz="2700" kern="1200">
          <a:solidFill>
            <a:schemeClr val="bg2">
              <a:lumMod val="10000"/>
            </a:schemeClr>
          </a:solidFill>
          <a:latin typeface="+mn-lt"/>
          <a:ea typeface="+mn-ea"/>
          <a:cs typeface="+mn-cs"/>
        </a:defRPr>
      </a:lvl1pPr>
      <a:lvl2pPr marL="548640" indent="-274320" algn="l" rtl="0" eaLnBrk="1" latinLnBrk="0" hangingPunct="1">
        <a:spcBef>
          <a:spcPct val="20000"/>
        </a:spcBef>
        <a:buClr>
          <a:srgbClr val="9ABCBB"/>
        </a:buClr>
        <a:buSzPct val="100000"/>
        <a:buFont typeface="Arial" panose="020B0604020202020204" pitchFamily="34" charset="0"/>
        <a:buChar char="•"/>
        <a:defRPr kumimoji="0" sz="2200" kern="1200">
          <a:solidFill>
            <a:schemeClr val="bg2">
              <a:lumMod val="10000"/>
            </a:schemeClr>
          </a:solidFill>
          <a:latin typeface="+mn-lt"/>
          <a:ea typeface="+mn-ea"/>
          <a:cs typeface="+mn-cs"/>
        </a:defRPr>
      </a:lvl2pPr>
      <a:lvl3pPr marL="82296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3pPr>
      <a:lvl4pPr marL="1097280" indent="-228600" algn="l" rtl="0" eaLnBrk="1" latinLnBrk="0" hangingPunct="1">
        <a:spcBef>
          <a:spcPct val="20000"/>
        </a:spcBef>
        <a:buClr>
          <a:srgbClr val="9ABCBB"/>
        </a:buClr>
        <a:buSzPct val="100000"/>
        <a:buFont typeface="Arial" panose="020B0604020202020204" pitchFamily="34" charset="0"/>
        <a:buChar char="•"/>
        <a:defRPr kumimoji="0" sz="2000" kern="1200">
          <a:solidFill>
            <a:schemeClr val="bg2">
              <a:lumMod val="10000"/>
            </a:schemeClr>
          </a:solidFill>
          <a:latin typeface="+mn-lt"/>
          <a:ea typeface="+mn-ea"/>
          <a:cs typeface="+mn-cs"/>
        </a:defRPr>
      </a:lvl4pPr>
      <a:lvl5pPr marL="1371600" indent="-228600" algn="l" rtl="0" eaLnBrk="1" latinLnBrk="0" hangingPunct="1">
        <a:spcBef>
          <a:spcPct val="20000"/>
        </a:spcBef>
        <a:buClr>
          <a:srgbClr val="9ABCBB"/>
        </a:buClr>
        <a:buSzPct val="100000"/>
        <a:buFontTx/>
        <a:buChar char="•"/>
        <a:defRPr kumimoji="0" sz="1800" kern="1200">
          <a:solidFill>
            <a:schemeClr val="bg2">
              <a:lumMod val="10000"/>
            </a:schemeClr>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20000"/>
                <a:lumOff val="80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7975854" y="5943600"/>
            <a:ext cx="710946" cy="245047"/>
          </a:xfrm>
          <a:prstGeom prst="rect">
            <a:avLst/>
          </a:prstGeom>
        </p:spPr>
        <p:txBody>
          <a:bodyPr vert="horz" lIns="91440" tIns="45720" rIns="91440" bIns="45720" rtlCol="0" anchor="ctr"/>
          <a:lstStyle>
            <a:lvl1pPr algn="r">
              <a:defRPr sz="900">
                <a:solidFill>
                  <a:schemeClr val="tx1">
                    <a:tint val="75000"/>
                  </a:schemeClr>
                </a:solidFill>
              </a:defRPr>
            </a:lvl1pPr>
          </a:lstStyle>
          <a:p>
            <a:fld id="{79751B3F-B4E5-4AA7-A6F6-8B0E6F438C48}" type="datetimeFigureOut">
              <a:rPr lang="en-US" smtClean="0">
                <a:solidFill>
                  <a:srgbClr val="000000">
                    <a:tint val="75000"/>
                  </a:srgbClr>
                </a:solidFill>
              </a:rPr>
              <a:pPr/>
              <a:t>12/4/2015</a:t>
            </a:fld>
            <a:endParaRPr lang="en-US" dirty="0">
              <a:solidFill>
                <a:srgbClr val="000000">
                  <a:tint val="75000"/>
                </a:srgbClr>
              </a:solidFill>
            </a:endParaRPr>
          </a:p>
        </p:txBody>
      </p:sp>
      <p:sp>
        <p:nvSpPr>
          <p:cNvPr id="6" name="Slide Number Placeholder 5"/>
          <p:cNvSpPr>
            <a:spLocks noGrp="1"/>
          </p:cNvSpPr>
          <p:nvPr>
            <p:ph type="sldNum" sz="quarter" idx="4"/>
          </p:nvPr>
        </p:nvSpPr>
        <p:spPr>
          <a:xfrm>
            <a:off x="7975854" y="6400800"/>
            <a:ext cx="710946" cy="245047"/>
          </a:xfrm>
          <a:prstGeom prst="rect">
            <a:avLst/>
          </a:prstGeom>
        </p:spPr>
        <p:txBody>
          <a:bodyPr vert="horz" lIns="91440" tIns="45720" rIns="91440" bIns="45720" rtlCol="0" anchor="ctr"/>
          <a:lstStyle>
            <a:lvl1pPr algn="r">
              <a:defRPr sz="900">
                <a:solidFill>
                  <a:schemeClr val="tx1">
                    <a:tint val="75000"/>
                  </a:schemeClr>
                </a:solidFill>
              </a:defRPr>
            </a:lvl1pPr>
          </a:lstStyle>
          <a:p>
            <a:fld id="{50B26D62-EBDC-4CB4-84B4-338D23F7DACE}" type="slidenum">
              <a:rPr lang="en-US" smtClean="0">
                <a:solidFill>
                  <a:srgbClr val="000000">
                    <a:tint val="75000"/>
                  </a:srgbClr>
                </a:solidFill>
              </a:rPr>
              <a:pPr/>
              <a:t>‹#›</a:t>
            </a:fld>
            <a:endParaRPr lang="en-US" dirty="0">
              <a:solidFill>
                <a:srgbClr val="000000">
                  <a:tint val="75000"/>
                </a:srgbClr>
              </a:solidFill>
            </a:endParaRPr>
          </a:p>
        </p:txBody>
      </p:sp>
      <p:sp>
        <p:nvSpPr>
          <p:cNvPr id="10" name="Title Placeholder 1"/>
          <p:cNvSpPr>
            <a:spLocks noGrp="1"/>
          </p:cNvSpPr>
          <p:nvPr>
            <p:ph type="title"/>
          </p:nvPr>
        </p:nvSpPr>
        <p:spPr>
          <a:xfrm>
            <a:off x="457200" y="457200"/>
            <a:ext cx="8229600" cy="1980449"/>
          </a:xfrm>
          <a:prstGeom prst="rect">
            <a:avLst/>
          </a:prstGeom>
        </p:spPr>
        <p:txBody>
          <a:bodyPr vert="horz" lIns="91440" tIns="45720" rIns="91440" bIns="45720" rtlCol="0" anchor="b" anchorCtr="0">
            <a:noAutofit/>
          </a:bodyPr>
          <a:lstStyle/>
          <a:p>
            <a:r>
              <a:rPr lang="en-US" dirty="0" smtClean="0"/>
              <a:t>Master title</a:t>
            </a:r>
            <a:endParaRPr lang="en-US" dirty="0"/>
          </a:p>
        </p:txBody>
      </p:sp>
      <p:sp>
        <p:nvSpPr>
          <p:cNvPr id="11" name="Text Placeholder 2"/>
          <p:cNvSpPr>
            <a:spLocks noGrp="1"/>
          </p:cNvSpPr>
          <p:nvPr>
            <p:ph type="body" idx="1"/>
          </p:nvPr>
        </p:nvSpPr>
        <p:spPr>
          <a:xfrm>
            <a:off x="1170432" y="2662176"/>
            <a:ext cx="6858000" cy="3056897"/>
          </a:xfrm>
          <a:prstGeom prst="rect">
            <a:avLst/>
          </a:prstGeom>
        </p:spPr>
        <p:txBody>
          <a:bodyPr vert="horz" lIns="91440" tIns="45720" rIns="91440" bIns="45720" rtlCol="0">
            <a:normAutofit/>
          </a:bodyPr>
          <a:lstStyle/>
          <a:p>
            <a:pPr lvl="0"/>
            <a:r>
              <a:rPr lang="en-US" dirty="0" smtClean="0"/>
              <a:t>First level list</a:t>
            </a:r>
          </a:p>
          <a:p>
            <a:pPr lvl="1"/>
            <a:r>
              <a:rPr lang="en-US" dirty="0" smtClean="0"/>
              <a:t>Second level list</a:t>
            </a:r>
          </a:p>
          <a:p>
            <a:pPr lvl="2"/>
            <a:r>
              <a:rPr lang="en-US" dirty="0" smtClean="0"/>
              <a:t>Third level list</a:t>
            </a:r>
          </a:p>
          <a:p>
            <a:pPr lvl="3"/>
            <a:r>
              <a:rPr lang="en-US" dirty="0" smtClean="0"/>
              <a:t>Fourth level list</a:t>
            </a:r>
          </a:p>
          <a:p>
            <a:pPr lvl="4"/>
            <a:r>
              <a:rPr lang="en-US" dirty="0" smtClean="0"/>
              <a:t>Fifth level list</a:t>
            </a:r>
            <a:endParaRPr lang="en-US" dirty="0"/>
          </a:p>
        </p:txBody>
      </p:sp>
    </p:spTree>
    <p:extLst>
      <p:ext uri="{BB962C8B-B14F-4D97-AF65-F5344CB8AC3E}">
        <p14:creationId xmlns:p14="http://schemas.microsoft.com/office/powerpoint/2010/main" val="4142946609"/>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Lst>
  <p:timing>
    <p:tnLst>
      <p:par>
        <p:cTn id="1" dur="indefinite" restart="never" nodeType="tmRoot"/>
      </p:par>
    </p:tnLst>
  </p:timing>
  <p:txStyles>
    <p:titleStyle>
      <a:lvl1pPr algn="ctr" defTabSz="685800" rtl="0" eaLnBrk="1" latinLnBrk="0" hangingPunct="1">
        <a:lnSpc>
          <a:spcPts val="6000"/>
        </a:lnSpc>
        <a:spcBef>
          <a:spcPct val="0"/>
        </a:spcBef>
        <a:buNone/>
        <a:defRPr sz="7200" kern="1200">
          <a:solidFill>
            <a:schemeClr val="tx2"/>
          </a:solidFill>
          <a:latin typeface="+mj-lt"/>
          <a:ea typeface="+mj-ea"/>
          <a:cs typeface="+mj-cs"/>
        </a:defRPr>
      </a:lvl1pPr>
    </p:titleStyle>
    <p:bodyStyle>
      <a:lvl1pPr marL="274320" indent="-274320" algn="l" defTabSz="685800" rtl="0" eaLnBrk="1" latinLnBrk="0" hangingPunct="1">
        <a:lnSpc>
          <a:spcPts val="3600"/>
        </a:lnSpc>
        <a:spcBef>
          <a:spcPts val="1800"/>
        </a:spcBef>
        <a:buClr>
          <a:schemeClr val="tx2"/>
        </a:buClr>
        <a:buSzPct val="75000"/>
        <a:buFont typeface="Wingdings" panose="05000000000000000000" pitchFamily="2" charset="2"/>
        <a:buChar char="§"/>
        <a:defRPr sz="3600" b="0" kern="1200" spc="75" baseline="0">
          <a:solidFill>
            <a:schemeClr val="tx1"/>
          </a:solidFill>
          <a:latin typeface="+mn-lt"/>
          <a:ea typeface="+mn-ea"/>
          <a:cs typeface="+mn-cs"/>
        </a:defRPr>
      </a:lvl1pPr>
      <a:lvl2pPr marL="548640" indent="-274320" algn="l" defTabSz="685800" rtl="0" eaLnBrk="1" latinLnBrk="0" hangingPunct="1">
        <a:lnSpc>
          <a:spcPts val="3000"/>
        </a:lnSpc>
        <a:spcBef>
          <a:spcPts val="1500"/>
        </a:spcBef>
        <a:buClr>
          <a:schemeClr val="tx2"/>
        </a:buClr>
        <a:buSzPct val="75000"/>
        <a:buFont typeface="Wingdings" panose="05000000000000000000" pitchFamily="2" charset="2"/>
        <a:buChar char="§"/>
        <a:defRPr sz="3000" b="0" kern="1200" spc="75" baseline="0">
          <a:solidFill>
            <a:schemeClr val="tx1"/>
          </a:solidFill>
          <a:latin typeface="+mn-lt"/>
          <a:ea typeface="+mn-ea"/>
          <a:cs typeface="+mn-cs"/>
        </a:defRPr>
      </a:lvl2pPr>
      <a:lvl3pPr marL="822960" indent="-274320" algn="l" defTabSz="685800" rtl="0" eaLnBrk="1" latinLnBrk="0" hangingPunct="1">
        <a:lnSpc>
          <a:spcPts val="3000"/>
        </a:lnSpc>
        <a:spcBef>
          <a:spcPts val="1500"/>
        </a:spcBef>
        <a:buClr>
          <a:schemeClr val="tx2"/>
        </a:buClr>
        <a:buSzPct val="75000"/>
        <a:buFont typeface="Wingdings" panose="05000000000000000000" pitchFamily="2" charset="2"/>
        <a:buChar char="§"/>
        <a:defRPr sz="3000" kern="1200" spc="75" baseline="0">
          <a:solidFill>
            <a:schemeClr val="tx1"/>
          </a:solidFill>
          <a:latin typeface="+mn-lt"/>
          <a:ea typeface="+mn-ea"/>
          <a:cs typeface="+mn-cs"/>
        </a:defRPr>
      </a:lvl3pPr>
      <a:lvl4pPr marL="1097280" indent="-274320" algn="l" defTabSz="685800" rtl="0" eaLnBrk="1" latinLnBrk="0" hangingPunct="1">
        <a:lnSpc>
          <a:spcPts val="3000"/>
        </a:lnSpc>
        <a:spcBef>
          <a:spcPts val="1500"/>
        </a:spcBef>
        <a:buClr>
          <a:schemeClr val="tx2"/>
        </a:buClr>
        <a:buSzPct val="50000"/>
        <a:buFont typeface="Wingdings" panose="05000000000000000000" pitchFamily="2" charset="2"/>
        <a:buChar char="§"/>
        <a:defRPr sz="3000" kern="1200" spc="75" baseline="0">
          <a:solidFill>
            <a:schemeClr val="tx1"/>
          </a:solidFill>
          <a:latin typeface="+mj-lt"/>
          <a:ea typeface="+mn-ea"/>
          <a:cs typeface="+mn-cs"/>
        </a:defRPr>
      </a:lvl4pPr>
      <a:lvl5pPr marL="1371600" indent="-274320" algn="l" defTabSz="685800" rtl="0" eaLnBrk="1" latinLnBrk="0" hangingPunct="1">
        <a:lnSpc>
          <a:spcPts val="2400"/>
        </a:lnSpc>
        <a:spcBef>
          <a:spcPts val="1200"/>
        </a:spcBef>
        <a:buClr>
          <a:schemeClr val="tx2"/>
        </a:buClr>
        <a:buSzPct val="50000"/>
        <a:buFont typeface="Wingdings" panose="05000000000000000000" pitchFamily="2" charset="2"/>
        <a:buChar char="§"/>
        <a:defRPr sz="2400" kern="1200" spc="75" baseline="0">
          <a:solidFill>
            <a:schemeClr val="tx1"/>
          </a:solidFill>
          <a:latin typeface="+mj-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
          <p15:clr>
            <a:srgbClr val="F26B43"/>
          </p15:clr>
        </p15:guide>
        <p15:guide id="2" pos="5472">
          <p15:clr>
            <a:srgbClr val="F26B43"/>
          </p15:clr>
        </p15:guide>
        <p15:guide id="3" orient="horz" pos="3744">
          <p15:clr>
            <a:srgbClr val="F26B43"/>
          </p15:clr>
        </p15:guide>
        <p15:guide id="4" orient="horz" pos="288">
          <p15:clr>
            <a:srgbClr val="F26B43"/>
          </p15:clr>
        </p15:guide>
        <p15:guide id="5" orient="horz" pos="403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spencer.manasse@manat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3" Type="http://schemas.openxmlformats.org/officeDocument/2006/relationships/hyperlink" Target="http://www.migrationpolicy.org/programs/data-hub/charts/unauthorized-immigrant-populations-country-and-region-top-state-and-county" TargetMode="External"/><Relationship Id="rId2" Type="http://schemas.openxmlformats.org/officeDocument/2006/relationships/hyperlink" Target="http://www.migrationpolicy.org/data/unauthorized-immigrant-population/state/MN" TargetMode="Externa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3" Type="http://schemas.openxmlformats.org/officeDocument/2006/relationships/hyperlink" Target="http://www.migrantclinician.org/files/ACOGOpinionNo627Mar2015.pdf" TargetMode="External"/><Relationship Id="rId2" Type="http://schemas.openxmlformats.org/officeDocument/2006/relationships/hyperlink" Target="http://healthpolicy.ucla.edu/publications/Documents/PDF/undocumentedreport-aug2013.pdf" TargetMode="External"/><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1.xml"/><Relationship Id="rId4" Type="http://schemas.openxmlformats.org/officeDocument/2006/relationships/hyperlink" Target="http://archive.leg.state.mn.us/docs/2013/mandated/130683.pdf"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1.xml"/><Relationship Id="rId4" Type="http://schemas.openxmlformats.org/officeDocument/2006/relationships/hyperlink" Target="http://archive.leg.state.mn.us/docs/2013/mandated/130683.pd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1.xml"/><Relationship Id="rId4" Type="http://schemas.openxmlformats.org/officeDocument/2006/relationships/hyperlink" Target="http://archive.leg.state.mn.us/docs/2013/mandated/130683.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1.xml"/><Relationship Id="rId4" Type="http://schemas.openxmlformats.org/officeDocument/2006/relationships/hyperlink" Target="http://archive.leg.state.mn.us/docs/2013/mandated/130683.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1.xml"/><Relationship Id="rId4" Type="http://schemas.openxmlformats.org/officeDocument/2006/relationships/hyperlink" Target="http://archive.leg.state.mn.us/docs/2013/mandated/130683.pd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1.xml"/><Relationship Id="rId4" Type="http://schemas.openxmlformats.org/officeDocument/2006/relationships/hyperlink" Target="http://archive.leg.state.mn.us/docs/2013/mandated/130683.pdf"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1.xml"/><Relationship Id="rId4" Type="http://schemas.openxmlformats.org/officeDocument/2006/relationships/hyperlink" Target="http://archive.leg.state.mn.us/docs/2013/mandated/130683.pdf"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21.xml"/><Relationship Id="rId4" Type="http://schemas.openxmlformats.org/officeDocument/2006/relationships/hyperlink" Target="http://archive.leg.state.mn.us/docs/2013/mandated/130683.pdf"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1.xml"/><Relationship Id="rId4" Type="http://schemas.openxmlformats.org/officeDocument/2006/relationships/hyperlink" Target="http://healthysanfrancisco.org/participants/"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1.xml"/><Relationship Id="rId4" Type="http://schemas.openxmlformats.org/officeDocument/2006/relationships/hyperlink" Target="https://leginfo.legislature.ca.gov/faces/billNavClient.xhtml?bill_id=201520160SB4"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1.xml"/><Relationship Id="rId4" Type="http://schemas.openxmlformats.org/officeDocument/2006/relationships/hyperlink" Target="http://www1.nyc.gov/office-of-the-mayor/news/701-15/mayor-de-blasio-plan-improve-immigrant-access-health-care-services"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PBoozang@manatt.com" TargetMode="External"/><Relationship Id="rId2" Type="http://schemas.openxmlformats.org/officeDocument/2006/relationships/notesSlide" Target="../notesSlides/notesSlide22.xml"/><Relationship Id="rId1" Type="http://schemas.openxmlformats.org/officeDocument/2006/relationships/slideLayout" Target="../slideLayouts/slideLayout21.xml"/><Relationship Id="rId6" Type="http://schemas.openxmlformats.org/officeDocument/2006/relationships/image" Target="../media/image9.png"/><Relationship Id="rId5" Type="http://schemas.openxmlformats.org/officeDocument/2006/relationships/hyperlink" Target="mailto:AKarl@manatt.com" TargetMode="External"/><Relationship Id="rId4" Type="http://schemas.openxmlformats.org/officeDocument/2006/relationships/hyperlink" Target="mailto:ALam@manatt.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2.xml"/></Relationships>
</file>

<file path=ppt/slides/_rels/slide6.xml.rels><?xml version="1.0" encoding="UTF-8" standalone="yes"?>
<Relationships xmlns="http://schemas.openxmlformats.org/package/2006/relationships"><Relationship Id="rId3" Type="http://schemas.openxmlformats.org/officeDocument/2006/relationships/hyperlink" Target="https://migrationfiles.ucdavis.edu/uploads/cf/files/2011-may/carroll-changing-characteristics.pdf" TargetMode="External"/><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590800"/>
            <a:ext cx="7772400" cy="1752600"/>
          </a:xfrm>
        </p:spPr>
        <p:txBody>
          <a:bodyPr>
            <a:normAutofit fontScale="90000"/>
          </a:bodyPr>
          <a:lstStyle/>
          <a:p>
            <a:r>
              <a:rPr lang="en-US" dirty="0" smtClean="0"/>
              <a:t/>
            </a:r>
            <a:br>
              <a:rPr lang="en-US" dirty="0" smtClean="0"/>
            </a:br>
            <a:r>
              <a:rPr lang="en-US" b="1" dirty="0" smtClean="0"/>
              <a:t>Minnesota </a:t>
            </a:r>
            <a:r>
              <a:rPr lang="en-US" b="1" dirty="0" smtClean="0"/>
              <a:t/>
            </a:r>
            <a:br>
              <a:rPr lang="en-US" b="1" dirty="0" smtClean="0"/>
            </a:br>
            <a:r>
              <a:rPr lang="en-US" dirty="0" smtClean="0"/>
              <a:t>Health Care Financing Task Force:</a:t>
            </a:r>
            <a:br>
              <a:rPr lang="en-US" dirty="0" smtClean="0"/>
            </a:br>
            <a:r>
              <a:rPr lang="en-US" sz="3600" dirty="0" smtClean="0"/>
              <a:t>Barriers to Access Workgroup</a:t>
            </a:r>
            <a:br>
              <a:rPr lang="en-US" sz="3600" dirty="0" smtClean="0"/>
            </a:br>
            <a:endParaRPr lang="en-US" sz="3600" dirty="0"/>
          </a:p>
        </p:txBody>
      </p:sp>
      <p:sp>
        <p:nvSpPr>
          <p:cNvPr id="2" name="Subtitle 1"/>
          <p:cNvSpPr>
            <a:spLocks noGrp="1"/>
          </p:cNvSpPr>
          <p:nvPr>
            <p:ph type="subTitle" idx="1"/>
          </p:nvPr>
        </p:nvSpPr>
        <p:spPr>
          <a:xfrm>
            <a:off x="1447800" y="4114800"/>
            <a:ext cx="6400800" cy="1219200"/>
          </a:xfrm>
        </p:spPr>
        <p:txBody>
          <a:bodyPr>
            <a:normAutofit fontScale="92500" lnSpcReduction="20000"/>
          </a:bodyPr>
          <a:lstStyle/>
          <a:p>
            <a:r>
              <a:rPr lang="en-US" sz="2600" dirty="0" smtClean="0"/>
              <a:t>November 20, 2015</a:t>
            </a:r>
          </a:p>
          <a:p>
            <a:r>
              <a:rPr lang="en-US" sz="2600" dirty="0" smtClean="0"/>
              <a:t>685 Cedar Street</a:t>
            </a:r>
          </a:p>
          <a:p>
            <a:r>
              <a:rPr lang="en-US" sz="2600" dirty="0" smtClean="0"/>
              <a:t>St. Paul, MN</a:t>
            </a:r>
          </a:p>
          <a:p>
            <a:endParaRPr lang="en-US" dirty="0"/>
          </a:p>
          <a:p>
            <a:endParaRPr lang="en-US" dirty="0" smtClean="0"/>
          </a:p>
          <a:p>
            <a:endParaRPr lang="en-US" dirty="0"/>
          </a:p>
        </p:txBody>
      </p:sp>
      <p:sp>
        <p:nvSpPr>
          <p:cNvPr id="8" name="Rectangle 7"/>
          <p:cNvSpPr/>
          <p:nvPr/>
        </p:nvSpPr>
        <p:spPr>
          <a:xfrm>
            <a:off x="159656" y="5689937"/>
            <a:ext cx="2670629" cy="1015663"/>
          </a:xfrm>
          <a:prstGeom prst="rect">
            <a:avLst/>
          </a:prstGeom>
        </p:spPr>
        <p:txBody>
          <a:bodyPr wrap="square">
            <a:spAutoFit/>
          </a:bodyPr>
          <a:lstStyle/>
          <a:p>
            <a:r>
              <a:rPr lang="en-US" sz="1200" i="1" dirty="0">
                <a:solidFill>
                  <a:srgbClr val="051D39"/>
                </a:solidFill>
              </a:rPr>
              <a:t>The </a:t>
            </a:r>
            <a:r>
              <a:rPr lang="en-US" sz="1200" i="1" dirty="0" smtClean="0">
                <a:solidFill>
                  <a:srgbClr val="051D39"/>
                </a:solidFill>
              </a:rPr>
              <a:t>presentation </a:t>
            </a:r>
            <a:r>
              <a:rPr lang="en-US" sz="1200" i="1" dirty="0">
                <a:solidFill>
                  <a:srgbClr val="051D39"/>
                </a:solidFill>
              </a:rPr>
              <a:t>will be posted when accessibility standards are completed.  In the meantime, if you desire a copy of the presentation, please </a:t>
            </a:r>
            <a:r>
              <a:rPr lang="en-US" sz="1200" i="1" dirty="0" smtClean="0">
                <a:solidFill>
                  <a:srgbClr val="051D39"/>
                </a:solidFill>
              </a:rPr>
              <a:t>contact </a:t>
            </a:r>
            <a:r>
              <a:rPr lang="en-US" sz="1200" i="1" dirty="0" smtClean="0">
                <a:solidFill>
                  <a:srgbClr val="051D39"/>
                </a:solidFill>
                <a:hlinkClick r:id="rId3"/>
              </a:rPr>
              <a:t>smanasse@manatt.com</a:t>
            </a:r>
            <a:r>
              <a:rPr lang="en-US" sz="1200" i="1" dirty="0" smtClean="0">
                <a:solidFill>
                  <a:srgbClr val="051D39"/>
                </a:solidFill>
              </a:rPr>
              <a:t>.</a:t>
            </a:r>
            <a:endParaRPr lang="en-US" sz="1200" i="1" dirty="0">
              <a:solidFill>
                <a:srgbClr val="051D39"/>
              </a:solidFill>
            </a:endParaRPr>
          </a:p>
        </p:txBody>
      </p:sp>
      <p:pic>
        <p:nvPicPr>
          <p:cNvPr id="9" name="Picture 2" title="Manatt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9392" y="6420701"/>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4772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7792" y="584521"/>
            <a:ext cx="8634714" cy="1012786"/>
          </a:xfrm>
        </p:spPr>
        <p:txBody>
          <a:bodyPr/>
          <a:lstStyle/>
          <a:p>
            <a:r>
              <a:rPr lang="en-US" b="1" dirty="0" smtClean="0">
                <a:solidFill>
                  <a:schemeClr val="tx1"/>
                </a:solidFill>
                <a:latin typeface="+mn-lt"/>
              </a:rPr>
              <a:t>Characteristics of MN’s unauthorized immigrants </a:t>
            </a:r>
            <a:r>
              <a:rPr lang="en-US" dirty="0" smtClean="0"/>
              <a:t/>
            </a:r>
            <a:br>
              <a:rPr lang="en-US" dirty="0" smtClean="0"/>
            </a:br>
            <a:endParaRPr lang="en-US" dirty="0"/>
          </a:p>
        </p:txBody>
      </p:sp>
      <p:sp>
        <p:nvSpPr>
          <p:cNvPr id="3" name="Content Placeholder 2"/>
          <p:cNvSpPr>
            <a:spLocks noGrp="1"/>
          </p:cNvSpPr>
          <p:nvPr>
            <p:ph sz="half" idx="2"/>
          </p:nvPr>
        </p:nvSpPr>
        <p:spPr>
          <a:xfrm>
            <a:off x="763929" y="1597307"/>
            <a:ext cx="7922869" cy="4620613"/>
          </a:xfrm>
          <a:solidFill>
            <a:schemeClr val="bg1"/>
          </a:solidFill>
        </p:spPr>
        <p:txBody>
          <a:bodyPr>
            <a:normAutofit fontScale="77500" lnSpcReduction="20000"/>
          </a:bodyPr>
          <a:lstStyle/>
          <a:p>
            <a:r>
              <a:rPr lang="en-US" dirty="0" smtClean="0"/>
              <a:t>Represent 22</a:t>
            </a:r>
            <a:r>
              <a:rPr lang="en-US" dirty="0"/>
              <a:t>% of </a:t>
            </a:r>
            <a:r>
              <a:rPr lang="en-US" dirty="0" smtClean="0"/>
              <a:t>MN's immigrant </a:t>
            </a:r>
            <a:r>
              <a:rPr lang="en-US" dirty="0"/>
              <a:t>population, and 2.5% of the state's labor force.</a:t>
            </a:r>
          </a:p>
          <a:p>
            <a:r>
              <a:rPr lang="en-US" dirty="0" smtClean="0"/>
              <a:t>Roughly 1/3 have </a:t>
            </a:r>
            <a:r>
              <a:rPr lang="en-US" dirty="0"/>
              <a:t>a U.S.-born </a:t>
            </a:r>
            <a:r>
              <a:rPr lang="en-US" dirty="0" smtClean="0"/>
              <a:t>child.</a:t>
            </a:r>
          </a:p>
          <a:p>
            <a:r>
              <a:rPr lang="en-US" dirty="0" smtClean="0"/>
              <a:t>65</a:t>
            </a:r>
            <a:r>
              <a:rPr lang="en-US" dirty="0"/>
              <a:t> </a:t>
            </a:r>
            <a:r>
              <a:rPr lang="en-US" dirty="0" smtClean="0"/>
              <a:t>percent </a:t>
            </a:r>
            <a:r>
              <a:rPr lang="en-US" dirty="0"/>
              <a:t>have a </a:t>
            </a:r>
            <a:r>
              <a:rPr lang="en-US" dirty="0" smtClean="0"/>
              <a:t>GED.</a:t>
            </a:r>
          </a:p>
          <a:p>
            <a:r>
              <a:rPr lang="en-US" dirty="0" smtClean="0"/>
              <a:t>Approximately </a:t>
            </a:r>
            <a:r>
              <a:rPr lang="en-US" dirty="0"/>
              <a:t>1/3 have purchased their homes. </a:t>
            </a:r>
            <a:endParaRPr lang="en-US" dirty="0" smtClean="0"/>
          </a:p>
          <a:p>
            <a:r>
              <a:rPr lang="en-US" dirty="0" smtClean="0"/>
              <a:t>77% have lived in MN for at least 5 years; nearly half have lived here more than 10 years. </a:t>
            </a:r>
          </a:p>
        </p:txBody>
      </p:sp>
      <p:sp>
        <p:nvSpPr>
          <p:cNvPr id="4" name="Text Box 4"/>
          <p:cNvSpPr txBox="1">
            <a:spLocks noChangeArrowheads="1"/>
          </p:cNvSpPr>
          <p:nvPr/>
        </p:nvSpPr>
        <p:spPr bwMode="auto">
          <a:xfrm>
            <a:off x="457198" y="6217920"/>
            <a:ext cx="79095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342900">
              <a:spcAft>
                <a:spcPts val="1500"/>
              </a:spcAft>
            </a:pPr>
            <a:r>
              <a:rPr lang="en-US" sz="1000" dirty="0" smtClean="0">
                <a:solidFill>
                  <a:srgbClr val="000000"/>
                </a:solidFill>
                <a:latin typeface="Calibri"/>
              </a:rPr>
              <a:t>Sources: John Keller, Immigrant Law Center of Minnesota, presentation to the Barriers to Access work group October 16, 2015.  Migration Policy Institute, </a:t>
            </a:r>
            <a:r>
              <a:rPr lang="en-US" sz="1000" dirty="0" smtClean="0">
                <a:solidFill>
                  <a:srgbClr val="333333"/>
                </a:solidFill>
                <a:latin typeface="Calibri" panose="020F0502020204030204" pitchFamily="34" charset="0"/>
                <a:hlinkClick r:id="rId2"/>
              </a:rPr>
              <a:t>Profile </a:t>
            </a:r>
            <a:r>
              <a:rPr lang="en-US" sz="1000" dirty="0">
                <a:solidFill>
                  <a:srgbClr val="333333"/>
                </a:solidFill>
                <a:latin typeface="Calibri" panose="020F0502020204030204" pitchFamily="34" charset="0"/>
                <a:hlinkClick r:id="rId2"/>
              </a:rPr>
              <a:t>of the Unauthorized Population: </a:t>
            </a:r>
            <a:r>
              <a:rPr lang="en-US" sz="1000" dirty="0" smtClean="0">
                <a:solidFill>
                  <a:srgbClr val="333333"/>
                </a:solidFill>
                <a:latin typeface="Calibri" panose="020F0502020204030204" pitchFamily="34" charset="0"/>
                <a:hlinkClick r:id="rId2"/>
              </a:rPr>
              <a:t>Minnesota</a:t>
            </a:r>
            <a:r>
              <a:rPr lang="en-US" sz="1000" dirty="0" smtClean="0">
                <a:solidFill>
                  <a:srgbClr val="000000"/>
                </a:solidFill>
                <a:latin typeface="Calibri" panose="020F0502020204030204" pitchFamily="34" charset="0"/>
              </a:rPr>
              <a:t>. </a:t>
            </a:r>
            <a:r>
              <a:rPr lang="en-US" sz="1000" dirty="0" smtClean="0">
                <a:solidFill>
                  <a:srgbClr val="000000"/>
                </a:solidFill>
                <a:latin typeface="Calibri"/>
              </a:rPr>
              <a:t>Pew Research Center, </a:t>
            </a:r>
            <a:r>
              <a:rPr lang="en-US" sz="1000" dirty="0">
                <a:solidFill>
                  <a:srgbClr val="000000"/>
                </a:solidFill>
                <a:latin typeface="Calibri" panose="020F0502020204030204" pitchFamily="34" charset="0"/>
                <a:hlinkClick r:id="rId3"/>
              </a:rPr>
              <a:t>Unauthorized Immigrants in the U.S., </a:t>
            </a:r>
            <a:r>
              <a:rPr lang="en-US" sz="1000" dirty="0" smtClean="0">
                <a:solidFill>
                  <a:srgbClr val="000000"/>
                </a:solidFill>
                <a:latin typeface="Calibri" panose="020F0502020204030204" pitchFamily="34" charset="0"/>
                <a:hlinkClick r:id="rId3"/>
              </a:rPr>
              <a:t>2012</a:t>
            </a:r>
            <a:r>
              <a:rPr lang="en-US" sz="1000" dirty="0" smtClean="0">
                <a:solidFill>
                  <a:srgbClr val="000000"/>
                </a:solidFill>
                <a:latin typeface="Calibri" panose="020F0502020204030204" pitchFamily="34" charset="0"/>
              </a:rPr>
              <a:t>.</a:t>
            </a:r>
            <a:endParaRPr lang="en-US" sz="10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575136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302" y="457200"/>
            <a:ext cx="8229600" cy="1148576"/>
          </a:xfrm>
        </p:spPr>
        <p:txBody>
          <a:bodyPr/>
          <a:lstStyle/>
          <a:p>
            <a:r>
              <a:rPr lang="en-US" sz="4000" b="1" dirty="0" smtClean="0">
                <a:solidFill>
                  <a:schemeClr val="tx1"/>
                </a:solidFill>
                <a:latin typeface="+mn-lt"/>
              </a:rPr>
              <a:t>Health care utilization</a:t>
            </a:r>
            <a:endParaRPr lang="en-US" sz="4000" b="1" dirty="0">
              <a:solidFill>
                <a:schemeClr val="tx1"/>
              </a:solidFill>
              <a:latin typeface="+mn-lt"/>
            </a:endParaRPr>
          </a:p>
        </p:txBody>
      </p:sp>
      <p:sp>
        <p:nvSpPr>
          <p:cNvPr id="3" name="Content Placeholder 2"/>
          <p:cNvSpPr>
            <a:spLocks noGrp="1"/>
          </p:cNvSpPr>
          <p:nvPr>
            <p:ph sz="half" idx="2"/>
          </p:nvPr>
        </p:nvSpPr>
        <p:spPr>
          <a:xfrm>
            <a:off x="648181" y="1446835"/>
            <a:ext cx="8167828" cy="4490977"/>
          </a:xfrm>
        </p:spPr>
        <p:txBody>
          <a:bodyPr>
            <a:noAutofit/>
          </a:bodyPr>
          <a:lstStyle/>
          <a:p>
            <a:pPr>
              <a:lnSpc>
                <a:spcPct val="100000"/>
              </a:lnSpc>
            </a:pPr>
            <a:r>
              <a:rPr lang="en-US" sz="2800" dirty="0" smtClean="0"/>
              <a:t>Use </a:t>
            </a:r>
            <a:r>
              <a:rPr lang="en-US" sz="2800" dirty="0"/>
              <a:t>fewer health services than U.S.-born citizens or other </a:t>
            </a:r>
            <a:r>
              <a:rPr lang="en-US" sz="2800" dirty="0" smtClean="0"/>
              <a:t>immigrants.</a:t>
            </a:r>
            <a:endParaRPr lang="en-US" sz="2800" dirty="0"/>
          </a:p>
          <a:p>
            <a:pPr>
              <a:lnSpc>
                <a:spcPct val="100000"/>
              </a:lnSpc>
            </a:pPr>
            <a:r>
              <a:rPr lang="en-US" sz="2800" dirty="0"/>
              <a:t>Less likely to see a provider in an outpatient setting, and to receive preventive </a:t>
            </a:r>
            <a:r>
              <a:rPr lang="en-US" sz="2800" dirty="0" smtClean="0"/>
              <a:t>services.</a:t>
            </a:r>
            <a:endParaRPr lang="en-US" sz="2800" dirty="0"/>
          </a:p>
          <a:p>
            <a:pPr>
              <a:lnSpc>
                <a:spcPct val="100000"/>
              </a:lnSpc>
            </a:pPr>
            <a:r>
              <a:rPr lang="en-US" sz="2800" dirty="0"/>
              <a:t>Significantly less likely than U.S. citizens to use Emergency Dept </a:t>
            </a:r>
            <a:r>
              <a:rPr lang="en-US" sz="2800" dirty="0" smtClean="0"/>
              <a:t>services.</a:t>
            </a:r>
            <a:endParaRPr lang="en-US" sz="2800" dirty="0"/>
          </a:p>
        </p:txBody>
      </p:sp>
      <p:sp>
        <p:nvSpPr>
          <p:cNvPr id="4" name="TextBox 3"/>
          <p:cNvSpPr txBox="1"/>
          <p:nvPr/>
        </p:nvSpPr>
        <p:spPr>
          <a:xfrm>
            <a:off x="439325" y="5637730"/>
            <a:ext cx="7987553" cy="600164"/>
          </a:xfrm>
          <a:prstGeom prst="rect">
            <a:avLst/>
          </a:prstGeom>
          <a:noFill/>
        </p:spPr>
        <p:txBody>
          <a:bodyPr wrap="square" rtlCol="0">
            <a:spAutoFit/>
          </a:bodyPr>
          <a:lstStyle/>
          <a:p>
            <a:r>
              <a:rPr lang="en-US" sz="1100" dirty="0" smtClean="0">
                <a:solidFill>
                  <a:srgbClr val="000000"/>
                </a:solidFill>
              </a:rPr>
              <a:t>Sources: Wallace S., Torres J., </a:t>
            </a:r>
            <a:r>
              <a:rPr lang="en-US" sz="1100" dirty="0" err="1" smtClean="0">
                <a:solidFill>
                  <a:srgbClr val="000000"/>
                </a:solidFill>
              </a:rPr>
              <a:t>Sadegh-Nobari</a:t>
            </a:r>
            <a:r>
              <a:rPr lang="en-US" sz="1100" dirty="0" smtClean="0">
                <a:solidFill>
                  <a:srgbClr val="000000"/>
                </a:solidFill>
              </a:rPr>
              <a:t> T., </a:t>
            </a:r>
            <a:r>
              <a:rPr lang="en-US" sz="1100" dirty="0" err="1" smtClean="0">
                <a:solidFill>
                  <a:srgbClr val="000000"/>
                </a:solidFill>
              </a:rPr>
              <a:t>Pourat</a:t>
            </a:r>
            <a:r>
              <a:rPr lang="en-US" sz="1100" dirty="0" smtClean="0">
                <a:solidFill>
                  <a:srgbClr val="000000"/>
                </a:solidFill>
              </a:rPr>
              <a:t> N., Brown ER, </a:t>
            </a:r>
            <a:r>
              <a:rPr lang="en-US" sz="1100" dirty="0" smtClean="0">
                <a:solidFill>
                  <a:srgbClr val="000000"/>
                </a:solidFill>
                <a:hlinkClick r:id="rId2"/>
              </a:rPr>
              <a:t>Undocumented immigrants and health care reform</a:t>
            </a:r>
            <a:r>
              <a:rPr lang="en-US" sz="1100" dirty="0" smtClean="0">
                <a:solidFill>
                  <a:srgbClr val="000000"/>
                </a:solidFill>
              </a:rPr>
              <a:t>, UCLA Center for Health Policy Research, August 2012. Committee on Health Care for Underserved Women, </a:t>
            </a:r>
            <a:r>
              <a:rPr lang="en-US" sz="1100" dirty="0" smtClean="0">
                <a:solidFill>
                  <a:srgbClr val="000000"/>
                </a:solidFill>
                <a:hlinkClick r:id="rId3"/>
              </a:rPr>
              <a:t>Health Care for Unauthorized Immigrants</a:t>
            </a:r>
            <a:r>
              <a:rPr lang="en-US" sz="1100" dirty="0" smtClean="0">
                <a:solidFill>
                  <a:srgbClr val="000000"/>
                </a:solidFill>
              </a:rPr>
              <a:t>. The American College of Obstetricians and Gynecologists, </a:t>
            </a:r>
            <a:r>
              <a:rPr lang="en-US" sz="1100" dirty="0">
                <a:solidFill>
                  <a:srgbClr val="000000"/>
                </a:solidFill>
              </a:rPr>
              <a:t>Committee </a:t>
            </a:r>
            <a:r>
              <a:rPr lang="en-US" sz="1100" dirty="0" smtClean="0">
                <a:solidFill>
                  <a:srgbClr val="000000"/>
                </a:solidFill>
              </a:rPr>
              <a:t>Opinion, Number 627, March 2015.</a:t>
            </a:r>
            <a:endParaRPr lang="en-US" sz="1100" dirty="0">
              <a:solidFill>
                <a:srgbClr val="000000"/>
              </a:solidFill>
            </a:endParaRPr>
          </a:p>
        </p:txBody>
      </p:sp>
    </p:spTree>
    <p:extLst>
      <p:ext uri="{BB962C8B-B14F-4D97-AF65-F5344CB8AC3E}">
        <p14:creationId xmlns:p14="http://schemas.microsoft.com/office/powerpoint/2010/main" val="504434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tx1"/>
                </a:solidFill>
                <a:latin typeface="+mn-lt"/>
              </a:rPr>
              <a:t>Sources of Health </a:t>
            </a:r>
            <a:r>
              <a:rPr lang="en-US" sz="4000" dirty="0">
                <a:latin typeface="+mn-lt"/>
              </a:rPr>
              <a:t>C</a:t>
            </a:r>
            <a:r>
              <a:rPr lang="en-US" sz="4000" b="1" dirty="0" smtClean="0">
                <a:solidFill>
                  <a:schemeClr val="tx1"/>
                </a:solidFill>
                <a:latin typeface="+mn-lt"/>
              </a:rPr>
              <a:t>are</a:t>
            </a:r>
            <a:endParaRPr lang="en-US" sz="4000" b="1" dirty="0">
              <a:solidFill>
                <a:schemeClr val="tx1"/>
              </a:solidFill>
              <a:latin typeface="+mn-lt"/>
            </a:endParaRPr>
          </a:p>
        </p:txBody>
      </p:sp>
      <p:sp>
        <p:nvSpPr>
          <p:cNvPr id="3" name="Content Placeholder 2"/>
          <p:cNvSpPr>
            <a:spLocks noGrp="1"/>
          </p:cNvSpPr>
          <p:nvPr>
            <p:ph sz="half" idx="2"/>
          </p:nvPr>
        </p:nvSpPr>
        <p:spPr>
          <a:xfrm>
            <a:off x="706055" y="1490030"/>
            <a:ext cx="7731889" cy="4161886"/>
          </a:xfrm>
        </p:spPr>
        <p:txBody>
          <a:bodyPr>
            <a:noAutofit/>
          </a:bodyPr>
          <a:lstStyle/>
          <a:p>
            <a:pPr>
              <a:lnSpc>
                <a:spcPct val="100000"/>
              </a:lnSpc>
            </a:pPr>
            <a:r>
              <a:rPr lang="en-US" sz="3200" dirty="0" smtClean="0"/>
              <a:t>FQHCs, including Migrant Health Centers</a:t>
            </a:r>
          </a:p>
          <a:p>
            <a:pPr>
              <a:lnSpc>
                <a:spcPct val="100000"/>
              </a:lnSpc>
            </a:pPr>
            <a:r>
              <a:rPr lang="en-US" sz="3200" dirty="0" smtClean="0"/>
              <a:t>Easy-access sites: free </a:t>
            </a:r>
            <a:r>
              <a:rPr lang="en-US" sz="3200" dirty="0"/>
              <a:t>clinics, urgent care centers, and walk-in clinics in chain drug </a:t>
            </a:r>
            <a:r>
              <a:rPr lang="en-US" sz="3200" dirty="0" smtClean="0"/>
              <a:t>stores</a:t>
            </a:r>
          </a:p>
          <a:p>
            <a:pPr>
              <a:lnSpc>
                <a:spcPct val="100000"/>
              </a:lnSpc>
            </a:pPr>
            <a:r>
              <a:rPr lang="en-US" sz="3200" dirty="0"/>
              <a:t>Public health agencies</a:t>
            </a:r>
          </a:p>
          <a:p>
            <a:pPr>
              <a:lnSpc>
                <a:spcPct val="100000"/>
              </a:lnSpc>
            </a:pPr>
            <a:r>
              <a:rPr lang="en-US" sz="3200" dirty="0" smtClean="0"/>
              <a:t>Hospital emergency </a:t>
            </a:r>
            <a:r>
              <a:rPr lang="en-US" sz="3200" dirty="0" err="1" smtClean="0"/>
              <a:t>deptartments</a:t>
            </a:r>
            <a:r>
              <a:rPr lang="en-US" sz="3200" dirty="0" smtClean="0"/>
              <a:t>.</a:t>
            </a:r>
          </a:p>
          <a:p>
            <a:pPr lvl="1">
              <a:lnSpc>
                <a:spcPct val="100000"/>
              </a:lnSpc>
            </a:pPr>
            <a:r>
              <a:rPr lang="en-US" sz="2400" dirty="0" smtClean="0"/>
              <a:t>Hospital </a:t>
            </a:r>
            <a:r>
              <a:rPr lang="en-US" sz="2400" dirty="0"/>
              <a:t>care, including emergency room services, usually becomes uncompensated care</a:t>
            </a:r>
            <a:r>
              <a:rPr lang="en-US" sz="2400" dirty="0" smtClean="0"/>
              <a:t>.</a:t>
            </a:r>
          </a:p>
          <a:p>
            <a:pPr lvl="1">
              <a:lnSpc>
                <a:spcPct val="100000"/>
              </a:lnSpc>
            </a:pPr>
            <a:r>
              <a:rPr lang="en-US" sz="2400" dirty="0" smtClean="0"/>
              <a:t>EMTALA </a:t>
            </a:r>
            <a:r>
              <a:rPr lang="en-US" sz="2400" dirty="0"/>
              <a:t>and </a:t>
            </a:r>
            <a:r>
              <a:rPr lang="en-US" sz="2400" dirty="0" smtClean="0"/>
              <a:t>EMA come into play</a:t>
            </a:r>
            <a:endParaRPr lang="en-US" sz="2400" dirty="0"/>
          </a:p>
        </p:txBody>
      </p:sp>
    </p:spTree>
    <p:extLst>
      <p:ext uri="{BB962C8B-B14F-4D97-AF65-F5344CB8AC3E}">
        <p14:creationId xmlns:p14="http://schemas.microsoft.com/office/powerpoint/2010/main" val="2457978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solidFill>
                  <a:schemeClr val="tx1"/>
                </a:solidFill>
                <a:latin typeface="+mn-lt"/>
              </a:rPr>
              <a:t>Barriers to health care</a:t>
            </a:r>
            <a:endParaRPr lang="en-US" sz="4400" b="1" dirty="0">
              <a:solidFill>
                <a:schemeClr val="tx1"/>
              </a:solidFill>
              <a:latin typeface="+mn-lt"/>
            </a:endParaRPr>
          </a:p>
        </p:txBody>
      </p:sp>
      <p:sp>
        <p:nvSpPr>
          <p:cNvPr id="3" name="Content Placeholder 2"/>
          <p:cNvSpPr>
            <a:spLocks noGrp="1"/>
          </p:cNvSpPr>
          <p:nvPr>
            <p:ph sz="half" idx="2"/>
          </p:nvPr>
        </p:nvSpPr>
        <p:spPr>
          <a:xfrm>
            <a:off x="619606" y="1198925"/>
            <a:ext cx="7697165" cy="5016137"/>
          </a:xfrm>
        </p:spPr>
        <p:txBody>
          <a:bodyPr>
            <a:noAutofit/>
          </a:bodyPr>
          <a:lstStyle/>
          <a:p>
            <a:pPr>
              <a:lnSpc>
                <a:spcPct val="120000"/>
              </a:lnSpc>
              <a:spcBef>
                <a:spcPts val="0"/>
              </a:spcBef>
            </a:pPr>
            <a:r>
              <a:rPr lang="en-US" dirty="0" smtClean="0"/>
              <a:t>Immigration status</a:t>
            </a:r>
          </a:p>
          <a:p>
            <a:pPr lvl="1">
              <a:lnSpc>
                <a:spcPct val="120000"/>
              </a:lnSpc>
              <a:spcBef>
                <a:spcPts val="0"/>
              </a:spcBef>
            </a:pPr>
            <a:r>
              <a:rPr lang="en-US" sz="2800" dirty="0" smtClean="0"/>
              <a:t>Not just about documentation: Those authorized under DACA are also </a:t>
            </a:r>
            <a:r>
              <a:rPr lang="en-US" sz="2800" u="sng" dirty="0" smtClean="0"/>
              <a:t>ineligible for coverage</a:t>
            </a:r>
            <a:r>
              <a:rPr lang="en-US" sz="2800" dirty="0" smtClean="0"/>
              <a:t> under ACA.</a:t>
            </a:r>
          </a:p>
          <a:p>
            <a:pPr>
              <a:lnSpc>
                <a:spcPct val="120000"/>
              </a:lnSpc>
              <a:spcBef>
                <a:spcPts val="0"/>
              </a:spcBef>
            </a:pPr>
            <a:r>
              <a:rPr lang="en-US" dirty="0" smtClean="0"/>
              <a:t>Lack of means (income or insurance)</a:t>
            </a:r>
          </a:p>
          <a:p>
            <a:pPr>
              <a:lnSpc>
                <a:spcPct val="120000"/>
              </a:lnSpc>
              <a:spcBef>
                <a:spcPts val="0"/>
              </a:spcBef>
            </a:pPr>
            <a:r>
              <a:rPr lang="en-US" dirty="0"/>
              <a:t>Language</a:t>
            </a:r>
          </a:p>
          <a:p>
            <a:pPr>
              <a:lnSpc>
                <a:spcPct val="120000"/>
              </a:lnSpc>
              <a:spcBef>
                <a:spcPts val="0"/>
              </a:spcBef>
            </a:pPr>
            <a:r>
              <a:rPr lang="en-US" dirty="0" smtClean="0"/>
              <a:t>Fear of detention and/or deportation</a:t>
            </a:r>
          </a:p>
          <a:p>
            <a:pPr>
              <a:lnSpc>
                <a:spcPct val="120000"/>
              </a:lnSpc>
              <a:spcBef>
                <a:spcPts val="0"/>
              </a:spcBef>
            </a:pPr>
            <a:r>
              <a:rPr lang="en-US" dirty="0" smtClean="0"/>
              <a:t>Lack of health care providers in rural and underserved urban areas</a:t>
            </a:r>
            <a:endParaRPr lang="en-US" sz="2800" dirty="0"/>
          </a:p>
        </p:txBody>
      </p:sp>
    </p:spTree>
    <p:extLst>
      <p:ext uri="{BB962C8B-B14F-4D97-AF65-F5344CB8AC3E}">
        <p14:creationId xmlns:p14="http://schemas.microsoft.com/office/powerpoint/2010/main" val="40533233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03628" y="464335"/>
            <a:ext cx="7886700" cy="647319"/>
          </a:xfrm>
        </p:spPr>
        <p:txBody>
          <a:bodyPr>
            <a:noAutofit/>
          </a:bodyPr>
          <a:lstStyle/>
          <a:p>
            <a:r>
              <a:rPr lang="en-US" sz="4000" b="1" dirty="0" smtClean="0">
                <a:solidFill>
                  <a:schemeClr val="tx1"/>
                </a:solidFill>
                <a:latin typeface="+mn-lt"/>
              </a:rPr>
              <a:t>Strategies - Common components</a:t>
            </a:r>
            <a:r>
              <a:rPr lang="en-US" dirty="0" smtClean="0"/>
              <a:t/>
            </a:r>
            <a:br>
              <a:rPr lang="en-US" dirty="0" smtClean="0"/>
            </a:br>
            <a:endParaRPr lang="en-US" dirty="0"/>
          </a:p>
        </p:txBody>
      </p:sp>
      <p:sp>
        <p:nvSpPr>
          <p:cNvPr id="6" name="Content Placeholder 4"/>
          <p:cNvSpPr txBox="1">
            <a:spLocks/>
          </p:cNvSpPr>
          <p:nvPr/>
        </p:nvSpPr>
        <p:spPr>
          <a:xfrm>
            <a:off x="244602" y="1217405"/>
            <a:ext cx="7886700" cy="423005"/>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100" dirty="0">
                <a:solidFill>
                  <a:srgbClr val="000000"/>
                </a:solidFill>
              </a:rPr>
              <a:t>Source – review of programs in LA, Houston, SF, states of MA and NV </a:t>
            </a:r>
            <a:r>
              <a:rPr lang="en-US" sz="2100" baseline="30000" dirty="0" smtClean="0">
                <a:solidFill>
                  <a:srgbClr val="000000"/>
                </a:solidFill>
              </a:rPr>
              <a:t>1</a:t>
            </a:r>
            <a:endParaRPr lang="en-US" sz="2100" dirty="0">
              <a:solidFill>
                <a:srgbClr val="000000"/>
              </a:solidFill>
            </a:endParaRPr>
          </a:p>
          <a:p>
            <a:pPr marL="0" indent="0">
              <a:buFont typeface="Arial" panose="020B0604020202020204" pitchFamily="34" charset="0"/>
              <a:buNone/>
            </a:pPr>
            <a:endParaRPr lang="en-US" sz="2100" dirty="0">
              <a:solidFill>
                <a:srgbClr val="000000"/>
              </a:solidFill>
            </a:endParaRPr>
          </a:p>
        </p:txBody>
      </p:sp>
      <p:sp>
        <p:nvSpPr>
          <p:cNvPr id="5" name="Content Placeholder 4"/>
          <p:cNvSpPr>
            <a:spLocks noGrp="1"/>
          </p:cNvSpPr>
          <p:nvPr>
            <p:ph idx="4294967295"/>
          </p:nvPr>
        </p:nvSpPr>
        <p:spPr>
          <a:xfrm>
            <a:off x="403628" y="1746162"/>
            <a:ext cx="7886700" cy="4015457"/>
          </a:xfrm>
          <a:prstGeom prst="rect">
            <a:avLst/>
          </a:prstGeom>
        </p:spPr>
        <p:txBody>
          <a:bodyPr>
            <a:normAutofit fontScale="25000" lnSpcReduction="20000"/>
          </a:bodyPr>
          <a:lstStyle/>
          <a:p>
            <a:pPr>
              <a:buClrTx/>
              <a:buSzPct val="109000"/>
            </a:pPr>
            <a:r>
              <a:rPr lang="en-US" sz="12800" dirty="0" smtClean="0"/>
              <a:t>Eligibility - No requirement to provide information about immigration status</a:t>
            </a:r>
          </a:p>
          <a:p>
            <a:pPr>
              <a:buClrTx/>
              <a:buSzPct val="109000"/>
            </a:pPr>
            <a:r>
              <a:rPr lang="en-US" sz="12800" dirty="0" smtClean="0"/>
              <a:t>Financing - Multiple sources: local taxes, DSH, cost sharing, co-payments, and fees</a:t>
            </a:r>
          </a:p>
          <a:p>
            <a:pPr>
              <a:buClrTx/>
              <a:buSzPct val="109000"/>
            </a:pPr>
            <a:r>
              <a:rPr lang="en-US" sz="12800" dirty="0" smtClean="0"/>
              <a:t>Points of care – all use existing facilities</a:t>
            </a:r>
          </a:p>
          <a:p>
            <a:pPr>
              <a:buClrTx/>
              <a:buSzPct val="109000"/>
            </a:pPr>
            <a:r>
              <a:rPr lang="en-US" sz="12800" dirty="0"/>
              <a:t>Care Coordination – all emphasize care coordination, many use health care homes</a:t>
            </a:r>
          </a:p>
          <a:p>
            <a:pPr marL="0" indent="0">
              <a:buNone/>
            </a:pPr>
            <a:endParaRPr lang="en-US" dirty="0"/>
          </a:p>
        </p:txBody>
      </p:sp>
      <p:sp>
        <p:nvSpPr>
          <p:cNvPr id="8" name="TextBox 7"/>
          <p:cNvSpPr txBox="1"/>
          <p:nvPr/>
        </p:nvSpPr>
        <p:spPr>
          <a:xfrm>
            <a:off x="244602" y="5761619"/>
            <a:ext cx="8609076" cy="453970"/>
          </a:xfrm>
          <a:prstGeom prst="rect">
            <a:avLst/>
          </a:prstGeom>
          <a:noFill/>
        </p:spPr>
        <p:txBody>
          <a:bodyPr wrap="square" rtlCol="0">
            <a:spAutoFit/>
          </a:bodyPr>
          <a:lstStyle/>
          <a:p>
            <a:r>
              <a:rPr lang="en-US" sz="1350" dirty="0" smtClean="0">
                <a:solidFill>
                  <a:srgbClr val="000000"/>
                </a:solidFill>
              </a:rPr>
              <a:t>1. </a:t>
            </a:r>
            <a:r>
              <a:rPr lang="en-US" sz="1000" dirty="0">
                <a:solidFill>
                  <a:srgbClr val="000000"/>
                </a:solidFill>
              </a:rPr>
              <a:t>Undocumented Immigrants and Access to Health Care in New York City - Identifying Fair, Effective, and Sustainable Local Policy Solutions  Hastings Center &amp; NY Immigration Center, 2014</a:t>
            </a:r>
          </a:p>
        </p:txBody>
      </p:sp>
    </p:spTree>
    <p:extLst>
      <p:ext uri="{BB962C8B-B14F-4D97-AF65-F5344CB8AC3E}">
        <p14:creationId xmlns:p14="http://schemas.microsoft.com/office/powerpoint/2010/main" val="835315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sz="quarter" idx="1"/>
          </p:nvPr>
        </p:nvSpPr>
        <p:spPr>
          <a:xfrm>
            <a:off x="301752" y="1276742"/>
            <a:ext cx="8503920" cy="4209658"/>
          </a:xfrm>
        </p:spPr>
        <p:txBody>
          <a:bodyPr>
            <a:normAutofit fontScale="47500" lnSpcReduction="20000"/>
          </a:bodyPr>
          <a:lstStyle/>
          <a:p>
            <a:pPr>
              <a:spcAft>
                <a:spcPts val="600"/>
              </a:spcAft>
            </a:pPr>
            <a:r>
              <a:rPr lang="en-US" sz="6700" dirty="0" smtClean="0"/>
              <a:t>Discuss potential options to improve access to care for undocumented individuals including:</a:t>
            </a:r>
          </a:p>
          <a:p>
            <a:pPr marL="1376363" lvl="1" indent="-471488">
              <a:spcAft>
                <a:spcPts val="600"/>
              </a:spcAft>
              <a:buFont typeface="Wingdings" pitchFamily="2" charset="2"/>
              <a:buChar char="Ø"/>
            </a:pPr>
            <a:r>
              <a:rPr lang="en-US" sz="5100" dirty="0" smtClean="0"/>
              <a:t>Wraparound </a:t>
            </a:r>
            <a:r>
              <a:rPr lang="en-US" sz="5100" dirty="0"/>
              <a:t>P</a:t>
            </a:r>
            <a:r>
              <a:rPr lang="en-US" sz="5100" dirty="0" smtClean="0"/>
              <a:t>rogram for </a:t>
            </a:r>
            <a:r>
              <a:rPr lang="en-US" sz="5100" dirty="0" err="1" smtClean="0"/>
              <a:t>EMA</a:t>
            </a:r>
            <a:r>
              <a:rPr lang="en-US" sz="5100" dirty="0" smtClean="0"/>
              <a:t> Beneficiaries</a:t>
            </a:r>
            <a:endParaRPr lang="en-US" sz="5100" dirty="0"/>
          </a:p>
          <a:p>
            <a:pPr marL="1376363" lvl="1" indent="-471488">
              <a:spcAft>
                <a:spcPts val="600"/>
              </a:spcAft>
              <a:buFont typeface="Wingdings" pitchFamily="2" charset="2"/>
              <a:buChar char="Ø"/>
            </a:pPr>
            <a:r>
              <a:rPr lang="en-US" sz="5100" dirty="0" smtClean="0"/>
              <a:t>Expanded Local </a:t>
            </a:r>
            <a:r>
              <a:rPr lang="en-US" sz="5100" dirty="0"/>
              <a:t>Access to Care </a:t>
            </a:r>
            <a:r>
              <a:rPr lang="en-US" sz="5100" dirty="0" smtClean="0"/>
              <a:t>Program</a:t>
            </a:r>
            <a:endParaRPr lang="en-US" sz="5100" dirty="0"/>
          </a:p>
          <a:p>
            <a:pPr marL="1376363" lvl="1" indent="-471488">
              <a:spcAft>
                <a:spcPts val="600"/>
              </a:spcAft>
              <a:buFont typeface="Wingdings" pitchFamily="2" charset="2"/>
              <a:buChar char="Ø"/>
            </a:pPr>
            <a:r>
              <a:rPr lang="en-US" sz="5100" dirty="0" smtClean="0"/>
              <a:t>Uncompensated </a:t>
            </a:r>
            <a:r>
              <a:rPr lang="en-US" sz="5100" dirty="0"/>
              <a:t>Care Pool</a:t>
            </a:r>
          </a:p>
          <a:p>
            <a:pPr marL="1376363" lvl="1" indent="-471488">
              <a:spcAft>
                <a:spcPts val="600"/>
              </a:spcAft>
              <a:buFont typeface="Wingdings" pitchFamily="2" charset="2"/>
              <a:buChar char="Ø"/>
            </a:pPr>
            <a:r>
              <a:rPr lang="en-US" sz="5100" dirty="0"/>
              <a:t>Grant Program for </a:t>
            </a:r>
            <a:r>
              <a:rPr lang="en-US" sz="5100" dirty="0" smtClean="0"/>
              <a:t>Providers</a:t>
            </a:r>
          </a:p>
          <a:p>
            <a:pPr marL="461963" indent="-461963">
              <a:spcAft>
                <a:spcPts val="600"/>
              </a:spcAft>
            </a:pPr>
            <a:r>
              <a:rPr lang="en-US" sz="6700" dirty="0" smtClean="0"/>
              <a:t>Determine whether to advance a recommendation to the Task Force</a:t>
            </a:r>
            <a:endParaRPr lang="en-US" sz="6700" dirty="0"/>
          </a:p>
          <a:p>
            <a:pPr marL="1376363" lvl="1" indent="-471488">
              <a:spcAft>
                <a:spcPts val="600"/>
              </a:spcAft>
              <a:buFont typeface="+mj-lt"/>
              <a:buAutoNum type="arabicPeriod"/>
            </a:pPr>
            <a:endParaRPr lang="en-US" sz="2300" dirty="0" smtClean="0"/>
          </a:p>
          <a:p>
            <a:endParaRPr lang="en-US" dirty="0"/>
          </a:p>
        </p:txBody>
      </p:sp>
      <p:sp>
        <p:nvSpPr>
          <p:cNvPr id="7"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15</a:t>
            </a:fld>
            <a:endParaRPr lang="en-US" dirty="0"/>
          </a:p>
        </p:txBody>
      </p:sp>
      <p:pic>
        <p:nvPicPr>
          <p:cNvPr id="8"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45200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Considerations</a:t>
            </a:r>
            <a:endParaRPr lang="en-US" dirty="0"/>
          </a:p>
        </p:txBody>
      </p:sp>
      <p:sp>
        <p:nvSpPr>
          <p:cNvPr id="3" name="Content Placeholder 2"/>
          <p:cNvSpPr>
            <a:spLocks noGrp="1"/>
          </p:cNvSpPr>
          <p:nvPr>
            <p:ph sz="quarter" idx="1"/>
          </p:nvPr>
        </p:nvSpPr>
        <p:spPr/>
        <p:txBody>
          <a:bodyPr>
            <a:normAutofit fontScale="92500" lnSpcReduction="20000"/>
          </a:bodyPr>
          <a:lstStyle/>
          <a:p>
            <a:pPr>
              <a:spcAft>
                <a:spcPts val="600"/>
              </a:spcAft>
              <a:buSzPct val="107000"/>
            </a:pPr>
            <a:r>
              <a:rPr lang="en-US" sz="3000" dirty="0" smtClean="0"/>
              <a:t>What population will be served?</a:t>
            </a:r>
          </a:p>
          <a:p>
            <a:pPr marL="1074420" lvl="2" indent="-342900">
              <a:spcAft>
                <a:spcPts val="600"/>
              </a:spcAft>
              <a:buFont typeface="Wingdings" pitchFamily="2" charset="2"/>
              <a:buChar char="Ø"/>
            </a:pPr>
            <a:r>
              <a:rPr lang="en-US" sz="2600" dirty="0" err="1" smtClean="0"/>
              <a:t>EMA</a:t>
            </a:r>
            <a:r>
              <a:rPr lang="en-US" sz="2600" dirty="0" smtClean="0"/>
              <a:t>-only?</a:t>
            </a:r>
          </a:p>
          <a:p>
            <a:pPr marL="1074420" lvl="2" indent="-342900">
              <a:spcAft>
                <a:spcPts val="600"/>
              </a:spcAft>
              <a:buFont typeface="Wingdings" pitchFamily="2" charset="2"/>
              <a:buChar char="Ø"/>
            </a:pPr>
            <a:r>
              <a:rPr lang="en-US" sz="2600" dirty="0" smtClean="0"/>
              <a:t>Undocumented up to higher income levels?</a:t>
            </a:r>
          </a:p>
          <a:p>
            <a:pPr marL="1074420" lvl="2" indent="-342900">
              <a:spcAft>
                <a:spcPts val="600"/>
              </a:spcAft>
              <a:buFont typeface="Wingdings" pitchFamily="2" charset="2"/>
              <a:buChar char="Ø"/>
            </a:pPr>
            <a:r>
              <a:rPr lang="en-US" sz="2600" dirty="0" smtClean="0"/>
              <a:t>All undocumented?</a:t>
            </a:r>
          </a:p>
          <a:p>
            <a:pPr>
              <a:spcAft>
                <a:spcPts val="600"/>
              </a:spcAft>
              <a:buSzPct val="107000"/>
            </a:pPr>
            <a:r>
              <a:rPr lang="en-US" sz="3000" dirty="0" smtClean="0"/>
              <a:t>How will potential recommendations be funded? </a:t>
            </a:r>
          </a:p>
          <a:p>
            <a:pPr marL="1096963" lvl="3" indent="-352425">
              <a:spcAft>
                <a:spcPts val="600"/>
              </a:spcAft>
              <a:buFont typeface="Wingdings" pitchFamily="2" charset="2"/>
              <a:buChar char="Ø"/>
            </a:pPr>
            <a:r>
              <a:rPr lang="en-US" sz="2600" dirty="0" smtClean="0"/>
              <a:t>Availability of federal funds?</a:t>
            </a:r>
          </a:p>
          <a:p>
            <a:pPr marL="1096963" lvl="3" indent="-352425">
              <a:spcAft>
                <a:spcPts val="600"/>
              </a:spcAft>
              <a:buFont typeface="Wingdings" pitchFamily="2" charset="2"/>
              <a:buChar char="Ø"/>
            </a:pPr>
            <a:r>
              <a:rPr lang="en-US" sz="2600" dirty="0" smtClean="0"/>
              <a:t>State or local funds?</a:t>
            </a:r>
          </a:p>
          <a:p>
            <a:pPr marL="1096963" lvl="3" indent="-352425">
              <a:spcAft>
                <a:spcPts val="600"/>
              </a:spcAft>
              <a:buFont typeface="Wingdings" pitchFamily="2" charset="2"/>
              <a:buChar char="Ø"/>
            </a:pPr>
            <a:r>
              <a:rPr lang="en-US" sz="2600" dirty="0" smtClean="0"/>
              <a:t>Foundations or other private support?</a:t>
            </a:r>
          </a:p>
          <a:p>
            <a:endParaRPr lang="en-US" dirty="0"/>
          </a:p>
        </p:txBody>
      </p:sp>
      <p:pic>
        <p:nvPicPr>
          <p:cNvPr id="8"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16</a:t>
            </a:fld>
            <a:endParaRPr lang="en-US" dirty="0"/>
          </a:p>
        </p:txBody>
      </p:sp>
    </p:spTree>
    <p:extLst>
      <p:ext uri="{BB962C8B-B14F-4D97-AF65-F5344CB8AC3E}">
        <p14:creationId xmlns:p14="http://schemas.microsoft.com/office/powerpoint/2010/main" val="216309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Option </a:t>
            </a:r>
            <a:r>
              <a:rPr lang="en-US" dirty="0" smtClean="0"/>
              <a:t>1: Wraparound Program for </a:t>
            </a:r>
            <a:r>
              <a:rPr lang="en-US" dirty="0" err="1" smtClean="0"/>
              <a:t>EMA</a:t>
            </a:r>
            <a:r>
              <a:rPr lang="en-US" dirty="0" smtClean="0"/>
              <a:t> Beneficiaries</a:t>
            </a:r>
            <a:endParaRPr lang="en-US" dirty="0"/>
          </a:p>
        </p:txBody>
      </p:sp>
      <p:sp>
        <p:nvSpPr>
          <p:cNvPr id="39" name="TextBox 38"/>
          <p:cNvSpPr txBox="1"/>
          <p:nvPr/>
        </p:nvSpPr>
        <p:spPr>
          <a:xfrm>
            <a:off x="22958" y="1424393"/>
            <a:ext cx="9125259" cy="912408"/>
          </a:xfrm>
          <a:prstGeom prst="rect">
            <a:avLst/>
          </a:prstGeom>
        </p:spPr>
        <p:txBody>
          <a:bodyPr vert="horz" wrap="square" rtlCol="0" anchor="ctr">
            <a:noAutofit/>
          </a:bodyPr>
          <a:lstStyle/>
          <a:p>
            <a:pPr algn="ctr"/>
            <a:r>
              <a:rPr lang="en-US" sz="2400" b="1" dirty="0" smtClean="0">
                <a:solidFill>
                  <a:prstClr val="black"/>
                </a:solidFill>
              </a:rPr>
              <a:t>Option: Create wraparound coverage program for </a:t>
            </a:r>
            <a:r>
              <a:rPr lang="en-US" sz="2400" b="1" dirty="0" err="1" smtClean="0">
                <a:solidFill>
                  <a:prstClr val="black"/>
                </a:solidFill>
              </a:rPr>
              <a:t>EMA</a:t>
            </a:r>
            <a:r>
              <a:rPr lang="en-US" sz="2400" b="1" dirty="0" smtClean="0">
                <a:solidFill>
                  <a:prstClr val="black"/>
                </a:solidFill>
              </a:rPr>
              <a:t> beneficiaries</a:t>
            </a:r>
          </a:p>
        </p:txBody>
      </p:sp>
      <p:sp>
        <p:nvSpPr>
          <p:cNvPr id="25" name="TextBox 26"/>
          <p:cNvSpPr txBox="1"/>
          <p:nvPr/>
        </p:nvSpPr>
        <p:spPr>
          <a:xfrm>
            <a:off x="305516" y="2336801"/>
            <a:ext cx="8560141" cy="2164566"/>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800" b="1" dirty="0" smtClean="0">
                <a:solidFill>
                  <a:srgbClr val="000000"/>
                </a:solidFill>
                <a:latin typeface="Calibri" pitchFamily="34" charset="0"/>
              </a:rPr>
              <a:t>Key Features</a:t>
            </a:r>
            <a:endParaRPr lang="en-US" sz="1100" b="1" dirty="0" smtClean="0">
              <a:solidFill>
                <a:srgbClr val="000000"/>
              </a:solidFill>
              <a:latin typeface="Calibri" pitchFamily="34" charset="0"/>
            </a:endParaRPr>
          </a:p>
          <a:p>
            <a:pPr marL="457200" indent="-285750">
              <a:lnSpc>
                <a:spcPct val="200000"/>
              </a:lnSpc>
              <a:spcAft>
                <a:spcPts val="600"/>
              </a:spcAft>
              <a:buFont typeface="Arial" panose="020B0604020202020204" pitchFamily="34" charset="0"/>
              <a:buChar char="•"/>
            </a:pPr>
            <a:r>
              <a:rPr lang="en-US" sz="2400" b="1" dirty="0" smtClean="0">
                <a:latin typeface="Calibri" pitchFamily="34" charset="0"/>
              </a:rPr>
              <a:t>Eligibility: </a:t>
            </a:r>
            <a:r>
              <a:rPr lang="en-US" sz="2400" dirty="0" smtClean="0">
                <a:latin typeface="Calibri" pitchFamily="34" charset="0"/>
              </a:rPr>
              <a:t>Individuals enrolled in EMA</a:t>
            </a:r>
          </a:p>
          <a:p>
            <a:pPr marL="457200" indent="-285750">
              <a:spcAft>
                <a:spcPts val="600"/>
              </a:spcAft>
              <a:buFont typeface="Arial" panose="020B0604020202020204" pitchFamily="34" charset="0"/>
              <a:buChar char="•"/>
            </a:pPr>
            <a:r>
              <a:rPr lang="en-US" sz="2400" dirty="0" smtClean="0">
                <a:latin typeface="Calibri" pitchFamily="34" charset="0"/>
              </a:rPr>
              <a:t>Directly reimburse the treating provider for approved, medically necessary services delivered to EMA beneficiaries</a:t>
            </a:r>
          </a:p>
        </p:txBody>
      </p:sp>
      <p:pic>
        <p:nvPicPr>
          <p:cNvPr id="11"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1045980" y="6476999"/>
            <a:ext cx="7818967" cy="381001"/>
          </a:xfrm>
          <a:prstGeom prst="rect">
            <a:avLst/>
          </a:prstGeom>
        </p:spPr>
        <p:txBody>
          <a:bodyPr vert="horz" wrap="square" rtlCol="0" anchor="b">
            <a:normAutofit fontScale="62500" lnSpcReduction="20000"/>
          </a:bodyPr>
          <a:lstStyle/>
          <a:p>
            <a:r>
              <a:rPr lang="en-US" dirty="0" smtClean="0"/>
              <a:t>Source: </a:t>
            </a:r>
            <a:r>
              <a:rPr lang="en-US" dirty="0" smtClean="0">
                <a:hlinkClick r:id="rId4"/>
              </a:rPr>
              <a:t>MN Department of Human Services. </a:t>
            </a:r>
            <a:r>
              <a:rPr lang="en-US" i="1" dirty="0" smtClean="0">
                <a:hlinkClick r:id="rId4"/>
              </a:rPr>
              <a:t>Emergency Medical Assistance. </a:t>
            </a:r>
            <a:r>
              <a:rPr lang="en-US" dirty="0" smtClean="0">
                <a:hlinkClick r:id="rId4"/>
              </a:rPr>
              <a:t>April 2013</a:t>
            </a:r>
            <a:r>
              <a:rPr lang="en-US" dirty="0"/>
              <a:t>. http://</a:t>
            </a:r>
            <a:r>
              <a:rPr lang="en-US" dirty="0" smtClean="0"/>
              <a:t>archive.leg.state.mn.us/docs/2013/mandated/130683.pdf  </a:t>
            </a:r>
          </a:p>
        </p:txBody>
      </p:sp>
      <p:sp>
        <p:nvSpPr>
          <p:cNvPr id="10"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17</a:t>
            </a:fld>
            <a:endParaRPr lang="en-US" dirty="0"/>
          </a:p>
        </p:txBody>
      </p:sp>
    </p:spTree>
    <p:extLst>
      <p:ext uri="{BB962C8B-B14F-4D97-AF65-F5344CB8AC3E}">
        <p14:creationId xmlns:p14="http://schemas.microsoft.com/office/powerpoint/2010/main" val="238555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Wraparound Program for </a:t>
            </a:r>
            <a:r>
              <a:rPr lang="en-US" dirty="0" err="1"/>
              <a:t>EMA</a:t>
            </a:r>
            <a:r>
              <a:rPr lang="en-US" dirty="0"/>
              <a:t> </a:t>
            </a:r>
            <a:r>
              <a:rPr lang="en-US" dirty="0" smtClean="0"/>
              <a:t>Beneficiaries Considerations</a:t>
            </a:r>
            <a:endParaRPr lang="en-US" dirty="0"/>
          </a:p>
        </p:txBody>
      </p:sp>
      <p:sp>
        <p:nvSpPr>
          <p:cNvPr id="25" name="TextBox 26"/>
          <p:cNvSpPr txBox="1"/>
          <p:nvPr/>
        </p:nvSpPr>
        <p:spPr>
          <a:xfrm>
            <a:off x="123826" y="1648251"/>
            <a:ext cx="4419599" cy="2456954"/>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800" b="1" dirty="0" smtClean="0">
                <a:solidFill>
                  <a:srgbClr val="000000"/>
                </a:solidFill>
                <a:latin typeface="Calibri" pitchFamily="34" charset="0"/>
              </a:rPr>
              <a:t>Pros</a:t>
            </a:r>
          </a:p>
          <a:p>
            <a:pPr marL="457200" indent="-285750">
              <a:spcAft>
                <a:spcPts val="600"/>
              </a:spcAft>
              <a:buFont typeface="Arial" panose="020B0604020202020204" pitchFamily="34" charset="0"/>
              <a:buChar char="•"/>
            </a:pPr>
            <a:r>
              <a:rPr lang="en-US" sz="2400" dirty="0" smtClean="0">
                <a:latin typeface="Calibri" pitchFamily="34" charset="0"/>
              </a:rPr>
              <a:t>Allows State better oversight ability in ensuring reimbursement is limited to certain services provided to targeted population</a:t>
            </a:r>
            <a:endParaRPr lang="en-US" sz="2400" dirty="0">
              <a:latin typeface="Calibri" pitchFamily="34" charset="0"/>
            </a:endParaRPr>
          </a:p>
        </p:txBody>
      </p:sp>
      <p:sp>
        <p:nvSpPr>
          <p:cNvPr id="11" name="TextBox 26"/>
          <p:cNvSpPr txBox="1"/>
          <p:nvPr/>
        </p:nvSpPr>
        <p:spPr>
          <a:xfrm>
            <a:off x="4743451" y="1648251"/>
            <a:ext cx="4133850" cy="3641893"/>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800" b="1" dirty="0" smtClean="0">
                <a:solidFill>
                  <a:srgbClr val="000000"/>
                </a:solidFill>
                <a:latin typeface="Calibri" pitchFamily="34" charset="0"/>
              </a:rPr>
              <a:t>Cons</a:t>
            </a:r>
          </a:p>
          <a:p>
            <a:pPr marL="457200" indent="-285750">
              <a:spcAft>
                <a:spcPts val="600"/>
              </a:spcAft>
              <a:buFont typeface="Arial" panose="020B0604020202020204" pitchFamily="34" charset="0"/>
              <a:buChar char="•"/>
            </a:pPr>
            <a:r>
              <a:rPr lang="en-US" sz="2400" dirty="0">
                <a:latin typeface="Calibri" pitchFamily="34" charset="0"/>
              </a:rPr>
              <a:t>Extensive system changes required to manage both </a:t>
            </a:r>
            <a:r>
              <a:rPr lang="en-US" sz="2400" dirty="0" err="1">
                <a:latin typeface="Calibri" pitchFamily="34" charset="0"/>
              </a:rPr>
              <a:t>EMA</a:t>
            </a:r>
            <a:r>
              <a:rPr lang="en-US" sz="2400" dirty="0">
                <a:latin typeface="Calibri" pitchFamily="34" charset="0"/>
              </a:rPr>
              <a:t> and a separate program for enrollees </a:t>
            </a:r>
          </a:p>
          <a:p>
            <a:pPr marL="457200" indent="-285750">
              <a:spcAft>
                <a:spcPts val="600"/>
              </a:spcAft>
              <a:buFont typeface="Arial" panose="020B0604020202020204" pitchFamily="34" charset="0"/>
              <a:buChar char="•"/>
            </a:pPr>
            <a:r>
              <a:rPr lang="en-US" sz="2400" dirty="0" smtClean="0">
                <a:latin typeface="Calibri" pitchFamily="34" charset="0"/>
              </a:rPr>
              <a:t>Administratively difficult to determine whether providers are paid from State or federal funds </a:t>
            </a:r>
            <a:endParaRPr lang="en-US" sz="2400" dirty="0">
              <a:latin typeface="Calibri" pitchFamily="34" charset="0"/>
            </a:endParaRPr>
          </a:p>
        </p:txBody>
      </p:sp>
      <p:pic>
        <p:nvPicPr>
          <p:cNvPr id="12"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045980" y="6476999"/>
            <a:ext cx="7818967" cy="381001"/>
          </a:xfrm>
          <a:prstGeom prst="rect">
            <a:avLst/>
          </a:prstGeom>
        </p:spPr>
        <p:txBody>
          <a:bodyPr vert="horz" wrap="square" rtlCol="0" anchor="b">
            <a:normAutofit fontScale="62500" lnSpcReduction="20000"/>
          </a:bodyPr>
          <a:lstStyle/>
          <a:p>
            <a:r>
              <a:rPr lang="en-US" dirty="0" smtClean="0"/>
              <a:t>Source: </a:t>
            </a:r>
            <a:r>
              <a:rPr lang="en-US" dirty="0" smtClean="0">
                <a:hlinkClick r:id="rId4"/>
              </a:rPr>
              <a:t>MN Department of Human Services. </a:t>
            </a:r>
            <a:r>
              <a:rPr lang="en-US" i="1" dirty="0" smtClean="0">
                <a:hlinkClick r:id="rId4"/>
              </a:rPr>
              <a:t>Emergency Medical Assistance. </a:t>
            </a:r>
            <a:r>
              <a:rPr lang="en-US" dirty="0" smtClean="0">
                <a:hlinkClick r:id="rId4"/>
              </a:rPr>
              <a:t>April 2013</a:t>
            </a:r>
            <a:r>
              <a:rPr lang="en-US" dirty="0"/>
              <a:t>. http://</a:t>
            </a:r>
            <a:r>
              <a:rPr lang="en-US" dirty="0" smtClean="0"/>
              <a:t>archive.leg.state.mn.us/docs/2013/mandated/130683.pdf  </a:t>
            </a:r>
          </a:p>
        </p:txBody>
      </p:sp>
      <p:sp>
        <p:nvSpPr>
          <p:cNvPr id="9"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18</a:t>
            </a:fld>
            <a:endParaRPr lang="en-US" dirty="0"/>
          </a:p>
        </p:txBody>
      </p:sp>
    </p:spTree>
    <p:extLst>
      <p:ext uri="{BB962C8B-B14F-4D97-AF65-F5344CB8AC3E}">
        <p14:creationId xmlns:p14="http://schemas.microsoft.com/office/powerpoint/2010/main" val="567015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Option </a:t>
            </a:r>
            <a:r>
              <a:rPr lang="en-US" dirty="0" smtClean="0"/>
              <a:t>2: Expanded Local Access </a:t>
            </a:r>
            <a:br>
              <a:rPr lang="en-US" dirty="0" smtClean="0"/>
            </a:br>
            <a:r>
              <a:rPr lang="en-US" dirty="0" smtClean="0"/>
              <a:t>to Care Program</a:t>
            </a:r>
            <a:endParaRPr lang="en-US" dirty="0"/>
          </a:p>
        </p:txBody>
      </p:sp>
      <p:sp>
        <p:nvSpPr>
          <p:cNvPr id="39" name="TextBox 38"/>
          <p:cNvSpPr txBox="1"/>
          <p:nvPr/>
        </p:nvSpPr>
        <p:spPr>
          <a:xfrm>
            <a:off x="21836" y="1336004"/>
            <a:ext cx="9125259" cy="912408"/>
          </a:xfrm>
          <a:prstGeom prst="rect">
            <a:avLst/>
          </a:prstGeom>
        </p:spPr>
        <p:txBody>
          <a:bodyPr vert="horz" wrap="square" rtlCol="0" anchor="ctr">
            <a:noAutofit/>
          </a:bodyPr>
          <a:lstStyle/>
          <a:p>
            <a:pPr algn="ctr"/>
            <a:r>
              <a:rPr lang="en-US" sz="2400" b="1" dirty="0" smtClean="0">
                <a:solidFill>
                  <a:prstClr val="black"/>
                </a:solidFill>
              </a:rPr>
              <a:t>Option: Expand the Portico </a:t>
            </a:r>
            <a:r>
              <a:rPr lang="en-US" sz="2400" b="1" dirty="0" err="1" smtClean="0">
                <a:solidFill>
                  <a:prstClr val="black"/>
                </a:solidFill>
              </a:rPr>
              <a:t>Healthnet</a:t>
            </a:r>
            <a:r>
              <a:rPr lang="en-US" sz="2400" b="1" dirty="0" smtClean="0">
                <a:solidFill>
                  <a:prstClr val="black"/>
                </a:solidFill>
              </a:rPr>
              <a:t> Program and other similar programs with </a:t>
            </a:r>
            <a:r>
              <a:rPr lang="en-US" sz="2400" b="1" dirty="0">
                <a:solidFill>
                  <a:prstClr val="black"/>
                </a:solidFill>
              </a:rPr>
              <a:t>a</a:t>
            </a:r>
            <a:r>
              <a:rPr lang="en-US" sz="2400" b="1" dirty="0" smtClean="0">
                <a:solidFill>
                  <a:prstClr val="black"/>
                </a:solidFill>
              </a:rPr>
              <a:t>dditional </a:t>
            </a:r>
            <a:r>
              <a:rPr lang="en-US" sz="2400" b="1" dirty="0">
                <a:solidFill>
                  <a:prstClr val="black"/>
                </a:solidFill>
              </a:rPr>
              <a:t>l</a:t>
            </a:r>
            <a:r>
              <a:rPr lang="en-US" sz="2400" b="1" dirty="0" smtClean="0">
                <a:solidFill>
                  <a:prstClr val="black"/>
                </a:solidFill>
              </a:rPr>
              <a:t>ocal </a:t>
            </a:r>
            <a:r>
              <a:rPr lang="en-US" sz="2400" b="1" dirty="0">
                <a:solidFill>
                  <a:prstClr val="black"/>
                </a:solidFill>
              </a:rPr>
              <a:t>p</a:t>
            </a:r>
            <a:r>
              <a:rPr lang="en-US" sz="2400" b="1" dirty="0" smtClean="0">
                <a:solidFill>
                  <a:prstClr val="black"/>
                </a:solidFill>
              </a:rPr>
              <a:t>artners </a:t>
            </a:r>
          </a:p>
        </p:txBody>
      </p:sp>
      <p:sp>
        <p:nvSpPr>
          <p:cNvPr id="27" name="TextBox 26"/>
          <p:cNvSpPr txBox="1"/>
          <p:nvPr/>
        </p:nvSpPr>
        <p:spPr>
          <a:xfrm>
            <a:off x="404434" y="2307675"/>
            <a:ext cx="8484199" cy="3072507"/>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800" b="1" dirty="0" smtClean="0">
                <a:solidFill>
                  <a:srgbClr val="000000"/>
                </a:solidFill>
                <a:latin typeface="Calibri" pitchFamily="34" charset="0"/>
              </a:rPr>
              <a:t>Key Features</a:t>
            </a:r>
          </a:p>
          <a:p>
            <a:pPr marL="457200" indent="-285750">
              <a:spcAft>
                <a:spcPts val="2400"/>
              </a:spcAft>
              <a:buFont typeface="Arial" panose="020B0604020202020204" pitchFamily="34" charset="0"/>
              <a:buChar char="•"/>
            </a:pPr>
            <a:r>
              <a:rPr lang="en-US" sz="2400" b="1" dirty="0" smtClean="0">
                <a:latin typeface="Calibri" pitchFamily="34" charset="0"/>
              </a:rPr>
              <a:t>Eligibility: </a:t>
            </a:r>
            <a:r>
              <a:rPr lang="en-US" sz="2400" dirty="0" smtClean="0">
                <a:latin typeface="Calibri" pitchFamily="34" charset="0"/>
              </a:rPr>
              <a:t> Undocumented individuals in specific counties with household </a:t>
            </a:r>
            <a:r>
              <a:rPr lang="en-US" sz="2400" dirty="0">
                <a:latin typeface="Calibri" pitchFamily="34" charset="0"/>
              </a:rPr>
              <a:t>income at or below 275% </a:t>
            </a:r>
            <a:r>
              <a:rPr lang="en-US" sz="2400" dirty="0" smtClean="0">
                <a:latin typeface="Calibri" pitchFamily="34" charset="0"/>
              </a:rPr>
              <a:t>FPL</a:t>
            </a:r>
            <a:endParaRPr lang="en-US" sz="2000" dirty="0" smtClean="0">
              <a:latin typeface="Calibri" pitchFamily="34" charset="0"/>
            </a:endParaRPr>
          </a:p>
          <a:p>
            <a:pPr marL="457200" indent="-285750">
              <a:spcAft>
                <a:spcPts val="2400"/>
              </a:spcAft>
              <a:buFont typeface="Arial" panose="020B0604020202020204" pitchFamily="34" charset="0"/>
              <a:buChar char="•"/>
            </a:pPr>
            <a:r>
              <a:rPr lang="en-US" sz="2400" dirty="0" smtClean="0">
                <a:latin typeface="Calibri" pitchFamily="34" charset="0"/>
              </a:rPr>
              <a:t>Provide </a:t>
            </a:r>
            <a:r>
              <a:rPr lang="en-US" sz="2400" dirty="0">
                <a:latin typeface="Calibri" pitchFamily="34" charset="0"/>
              </a:rPr>
              <a:t>a </a:t>
            </a:r>
            <a:r>
              <a:rPr lang="en-US" sz="2400" dirty="0" smtClean="0">
                <a:latin typeface="Calibri" pitchFamily="34" charset="0"/>
              </a:rPr>
              <a:t>defined set </a:t>
            </a:r>
            <a:r>
              <a:rPr lang="en-US" sz="2400" dirty="0">
                <a:latin typeface="Calibri" pitchFamily="34" charset="0"/>
              </a:rPr>
              <a:t>of health benefits administered by a provider network contracted with local </a:t>
            </a:r>
            <a:r>
              <a:rPr lang="en-US" sz="2400" dirty="0" smtClean="0">
                <a:latin typeface="Calibri" pitchFamily="34" charset="0"/>
              </a:rPr>
              <a:t>providers</a:t>
            </a:r>
          </a:p>
          <a:p>
            <a:pPr marL="457200" indent="-285750">
              <a:spcAft>
                <a:spcPts val="600"/>
              </a:spcAft>
              <a:buFont typeface="Arial" panose="020B0604020202020204" pitchFamily="34" charset="0"/>
              <a:buChar char="•"/>
            </a:pPr>
            <a:r>
              <a:rPr lang="en-US" sz="2400" dirty="0" smtClean="0">
                <a:latin typeface="Calibri" pitchFamily="34" charset="0"/>
              </a:rPr>
              <a:t>Could assess a monthly sliding scale, participation fee</a:t>
            </a:r>
            <a:endParaRPr lang="en-US" sz="1600" dirty="0">
              <a:latin typeface="Calibri" pitchFamily="34" charset="0"/>
            </a:endParaRPr>
          </a:p>
        </p:txBody>
      </p:sp>
      <p:pic>
        <p:nvPicPr>
          <p:cNvPr id="11"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TextBox 22"/>
          <p:cNvSpPr txBox="1"/>
          <p:nvPr/>
        </p:nvSpPr>
        <p:spPr>
          <a:xfrm>
            <a:off x="1045980" y="6476999"/>
            <a:ext cx="7818967" cy="381001"/>
          </a:xfrm>
          <a:prstGeom prst="rect">
            <a:avLst/>
          </a:prstGeom>
        </p:spPr>
        <p:txBody>
          <a:bodyPr vert="horz" wrap="square" rtlCol="0" anchor="b">
            <a:normAutofit fontScale="62500" lnSpcReduction="20000"/>
          </a:bodyPr>
          <a:lstStyle/>
          <a:p>
            <a:r>
              <a:rPr lang="en-US" dirty="0" smtClean="0"/>
              <a:t>Source: </a:t>
            </a:r>
            <a:r>
              <a:rPr lang="en-US" dirty="0" smtClean="0">
                <a:hlinkClick r:id="rId4"/>
              </a:rPr>
              <a:t>MN Department of Human Services. </a:t>
            </a:r>
            <a:r>
              <a:rPr lang="en-US" i="1" dirty="0" smtClean="0">
                <a:hlinkClick r:id="rId4"/>
              </a:rPr>
              <a:t>Emergency Medical Assistance. </a:t>
            </a:r>
            <a:r>
              <a:rPr lang="en-US" dirty="0" smtClean="0">
                <a:hlinkClick r:id="rId4"/>
              </a:rPr>
              <a:t>April 2013</a:t>
            </a:r>
            <a:r>
              <a:rPr lang="en-US" dirty="0"/>
              <a:t>. http://</a:t>
            </a:r>
            <a:r>
              <a:rPr lang="en-US" dirty="0" smtClean="0"/>
              <a:t>archive.leg.state.mn.us/docs/2013/mandated/130683.pdf  </a:t>
            </a:r>
          </a:p>
        </p:txBody>
      </p:sp>
      <p:sp>
        <p:nvSpPr>
          <p:cNvPr id="10"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19</a:t>
            </a:fld>
            <a:endParaRPr lang="en-US" dirty="0"/>
          </a:p>
        </p:txBody>
      </p:sp>
    </p:spTree>
    <p:extLst>
      <p:ext uri="{BB962C8B-B14F-4D97-AF65-F5344CB8AC3E}">
        <p14:creationId xmlns:p14="http://schemas.microsoft.com/office/powerpoint/2010/main" val="3517666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 Vision and Goals</a:t>
            </a:r>
            <a:endParaRPr lang="en-US" dirty="0"/>
          </a:p>
        </p:txBody>
      </p:sp>
      <p:sp>
        <p:nvSpPr>
          <p:cNvPr id="28" name="TextBox 27"/>
          <p:cNvSpPr txBox="1"/>
          <p:nvPr/>
        </p:nvSpPr>
        <p:spPr>
          <a:xfrm>
            <a:off x="212724" y="1276742"/>
            <a:ext cx="8712456" cy="4431983"/>
          </a:xfrm>
          <a:prstGeom prst="rect">
            <a:avLst/>
          </a:prstGeom>
          <a:solidFill>
            <a:schemeClr val="bg1">
              <a:alpha val="0"/>
            </a:schemeClr>
          </a:solidFill>
          <a:ln>
            <a:noFill/>
          </a:ln>
        </p:spPr>
        <p:txBody>
          <a:bodyPr wrap="square" rtlCol="0">
            <a:spAutoFit/>
          </a:bodyPr>
          <a:lstStyle/>
          <a:p>
            <a:pPr marR="0" lvl="0" defTabSz="914400" eaLnBrk="0" fontAlgn="base" latinLnBrk="0" hangingPunct="0">
              <a:lnSpc>
                <a:spcPct val="100000"/>
              </a:lnSpc>
              <a:spcBef>
                <a:spcPct val="0"/>
              </a:spcBef>
              <a:spcAft>
                <a:spcPts val="1200"/>
              </a:spcAft>
              <a:buClrTx/>
              <a:buSzTx/>
              <a:tabLst/>
              <a:defRPr/>
            </a:pPr>
            <a:r>
              <a:rPr kumimoji="0" lang="en-US" b="1" strike="noStrike" kern="0" cap="none" spc="0" normalizeH="0" baseline="0" noProof="0" dirty="0" smtClean="0">
                <a:ln>
                  <a:noFill/>
                </a:ln>
                <a:solidFill>
                  <a:srgbClr val="000000"/>
                </a:solidFill>
                <a:effectLst/>
                <a:uLnTx/>
                <a:uFillTx/>
                <a:latin typeface="Calibri" panose="020F0502020204030204" pitchFamily="34" charset="0"/>
              </a:rPr>
              <a:t>Vision</a:t>
            </a:r>
            <a:r>
              <a:rPr kumimoji="0" lang="en-US" b="1" strike="noStrike" kern="0" cap="none" spc="0" normalizeH="0" baseline="0" noProof="0" dirty="0" smtClean="0">
                <a:ln>
                  <a:noFill/>
                </a:ln>
                <a:solidFill>
                  <a:srgbClr val="000000"/>
                </a:solidFill>
                <a:effectLst/>
                <a:uLnTx/>
                <a:uFillTx/>
                <a:latin typeface="Calibri" panose="020F0502020204030204" pitchFamily="34" charset="0"/>
              </a:rPr>
              <a:t>: </a:t>
            </a:r>
            <a:r>
              <a:rPr kumimoji="0" lang="en-US" strike="noStrike" kern="0" cap="none" spc="0" normalizeH="0" baseline="0" noProof="0" dirty="0" smtClean="0">
                <a:ln>
                  <a:noFill/>
                </a:ln>
                <a:solidFill>
                  <a:srgbClr val="000000"/>
                </a:solidFill>
                <a:effectLst/>
                <a:uLnTx/>
                <a:uFillTx/>
                <a:latin typeface="Calibri" panose="020F0502020204030204" pitchFamily="34" charset="0"/>
              </a:rPr>
              <a:t>Sustainable, quality health</a:t>
            </a:r>
            <a:r>
              <a:rPr kumimoji="0" lang="en-US" strike="noStrike" kern="0" cap="none" spc="0" normalizeH="0" noProof="0" dirty="0" smtClean="0">
                <a:ln>
                  <a:noFill/>
                </a:ln>
                <a:solidFill>
                  <a:srgbClr val="000000"/>
                </a:solidFill>
                <a:effectLst/>
                <a:uLnTx/>
                <a:uFillTx/>
                <a:latin typeface="Calibri" panose="020F0502020204030204" pitchFamily="34" charset="0"/>
              </a:rPr>
              <a:t> care for all Minnesotans</a:t>
            </a:r>
            <a:endParaRPr kumimoji="0" lang="en-US" b="1" strike="noStrike" kern="0" cap="none" spc="0" normalizeH="0" baseline="0" noProof="0" dirty="0" smtClean="0">
              <a:ln>
                <a:noFill/>
              </a:ln>
              <a:solidFill>
                <a:srgbClr val="000000"/>
              </a:solidFill>
              <a:effectLst/>
              <a:uLnTx/>
              <a:uFillTx/>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kumimoji="0" lang="en-US" b="1" strike="noStrike" kern="0" cap="none" spc="0" normalizeH="0" baseline="0" noProof="0" dirty="0" smtClean="0">
                <a:ln>
                  <a:noFill/>
                </a:ln>
                <a:solidFill>
                  <a:srgbClr val="000000"/>
                </a:solidFill>
                <a:effectLst/>
                <a:uLnTx/>
                <a:uFillTx/>
                <a:latin typeface="Calibri" panose="020F0502020204030204" pitchFamily="34" charset="0"/>
              </a:rPr>
              <a:t>Guiding Principles</a:t>
            </a:r>
          </a:p>
          <a:p>
            <a:pPr marR="0" lvl="0" defTabSz="914400" eaLnBrk="0" fontAlgn="base" latinLnBrk="0" hangingPunct="0">
              <a:lnSpc>
                <a:spcPct val="100000"/>
              </a:lnSpc>
              <a:spcBef>
                <a:spcPct val="0"/>
              </a:spcBef>
              <a:spcAft>
                <a:spcPts val="1200"/>
              </a:spcAft>
              <a:buClrTx/>
              <a:buSzTx/>
              <a:tabLst/>
              <a:defRPr/>
            </a:pPr>
            <a:r>
              <a:rPr lang="en-US" b="1" kern="0" dirty="0" smtClean="0">
                <a:solidFill>
                  <a:srgbClr val="000000"/>
                </a:solidFill>
                <a:latin typeface="Calibri" panose="020F0502020204030204" pitchFamily="34" charset="0"/>
              </a:rPr>
              <a:t>Realistic: </a:t>
            </a:r>
            <a:r>
              <a:rPr lang="en-US" sz="1600" kern="0" dirty="0" smtClean="0">
                <a:solidFill>
                  <a:srgbClr val="000000"/>
                </a:solidFill>
                <a:latin typeface="Calibri" panose="020F0502020204030204" pitchFamily="34" charset="0"/>
              </a:rPr>
              <a:t>The task force will make recommendations that can realistically be implemented.</a:t>
            </a:r>
            <a:endParaRPr lang="en-US" sz="1600" b="1" kern="0" dirty="0" smtClean="0">
              <a:solidFill>
                <a:srgbClr val="000000"/>
              </a:solidFill>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kumimoji="0" lang="en-US" b="1" strike="noStrike" kern="0" cap="none" spc="0" normalizeH="0" baseline="0" noProof="0" dirty="0" smtClean="0">
                <a:ln>
                  <a:noFill/>
                </a:ln>
                <a:solidFill>
                  <a:srgbClr val="000000"/>
                </a:solidFill>
                <a:effectLst/>
                <a:uLnTx/>
                <a:uFillTx/>
                <a:latin typeface="Calibri" panose="020F0502020204030204" pitchFamily="34" charset="0"/>
              </a:rPr>
              <a:t>High Value Impact:</a:t>
            </a:r>
            <a:r>
              <a:rPr lang="en-US" sz="1600" b="1" kern="0" dirty="0">
                <a:solidFill>
                  <a:srgbClr val="000000"/>
                </a:solidFill>
                <a:latin typeface="Calibri" panose="020F0502020204030204" pitchFamily="34" charset="0"/>
              </a:rPr>
              <a:t> </a:t>
            </a:r>
            <a:r>
              <a:rPr lang="en-US" sz="1600" kern="0" dirty="0" smtClean="0">
                <a:solidFill>
                  <a:srgbClr val="000000"/>
                </a:solidFill>
                <a:latin typeface="Calibri" panose="020F0502020204030204" pitchFamily="34" charset="0"/>
              </a:rPr>
              <a:t>The task force will seek recommendations that have high value and are meaningful to Minnesota’s health care reform efforts.</a:t>
            </a:r>
            <a:endParaRPr kumimoji="0" lang="en-US" b="1" strike="noStrike" kern="0" cap="none" spc="0" normalizeH="0" baseline="0" noProof="0" dirty="0" smtClean="0">
              <a:ln>
                <a:noFill/>
              </a:ln>
              <a:solidFill>
                <a:srgbClr val="000000"/>
              </a:solidFill>
              <a:effectLst/>
              <a:uLnTx/>
              <a:uFillTx/>
              <a:latin typeface="Calibri" panose="020F0502020204030204" pitchFamily="34" charset="0"/>
            </a:endParaRPr>
          </a:p>
          <a:p>
            <a:pPr marR="0" lvl="0" defTabSz="914400" eaLnBrk="0" fontAlgn="base" latinLnBrk="0" hangingPunct="0">
              <a:lnSpc>
                <a:spcPct val="100000"/>
              </a:lnSpc>
              <a:spcBef>
                <a:spcPct val="0"/>
              </a:spcBef>
              <a:spcAft>
                <a:spcPts val="1200"/>
              </a:spcAft>
              <a:buClrTx/>
              <a:buSzTx/>
              <a:tabLst/>
              <a:defRPr/>
            </a:pPr>
            <a:r>
              <a:rPr lang="en-US" b="1" kern="0" dirty="0" smtClean="0">
                <a:solidFill>
                  <a:srgbClr val="000000"/>
                </a:solidFill>
                <a:latin typeface="Calibri" panose="020F0502020204030204" pitchFamily="34" charset="0"/>
              </a:rPr>
              <a:t>Holistic Perspective: </a:t>
            </a:r>
            <a:r>
              <a:rPr lang="en-US" sz="1600" kern="0" dirty="0" smtClean="0">
                <a:solidFill>
                  <a:srgbClr val="000000"/>
                </a:solidFill>
                <a:latin typeface="Calibri" panose="020F0502020204030204" pitchFamily="34" charset="0"/>
              </a:rPr>
              <a:t>The task force understands that health care finance and our recommendations do not exist in a vacuum, and are components of the health care and population health systems.</a:t>
            </a:r>
            <a:endParaRPr lang="en-US" b="1" kern="0" dirty="0" smtClean="0">
              <a:solidFill>
                <a:srgbClr val="000000"/>
              </a:solidFill>
              <a:latin typeface="Calibri" panose="020F0502020204030204" pitchFamily="34" charset="0"/>
            </a:endParaRPr>
          </a:p>
          <a:p>
            <a:pPr lvl="0" eaLnBrk="0" fontAlgn="base" hangingPunct="0">
              <a:spcBef>
                <a:spcPct val="0"/>
              </a:spcBef>
              <a:spcAft>
                <a:spcPts val="1200"/>
              </a:spcAft>
              <a:defRPr/>
            </a:pPr>
            <a:r>
              <a:rPr kumimoji="0" lang="en-US" b="1" strike="noStrike" kern="0" cap="none" spc="0" normalizeH="0" baseline="0" noProof="0" dirty="0" smtClean="0">
                <a:ln>
                  <a:noFill/>
                </a:ln>
                <a:solidFill>
                  <a:srgbClr val="000000"/>
                </a:solidFill>
                <a:effectLst/>
                <a:uLnTx/>
                <a:uFillTx/>
                <a:latin typeface="Calibri" panose="020F0502020204030204" pitchFamily="34" charset="0"/>
              </a:rPr>
              <a:t>Focus: </a:t>
            </a:r>
            <a:r>
              <a:rPr lang="en-US" sz="1600" kern="0" dirty="0">
                <a:solidFill>
                  <a:srgbClr val="000000"/>
                </a:solidFill>
                <a:latin typeface="Calibri" panose="020F0502020204030204" pitchFamily="34" charset="0"/>
              </a:rPr>
              <a:t>The task force recognizes that health care financing and system reform is extremely complex and it will contribute to the broader policy debates by focusing its time and attention on the issues it is charged with addressing. </a:t>
            </a:r>
            <a:endParaRPr lang="en-US" sz="1600" kern="0" dirty="0" smtClean="0">
              <a:solidFill>
                <a:srgbClr val="000000"/>
              </a:solidFill>
              <a:latin typeface="Calibri" panose="020F0502020204030204" pitchFamily="34" charset="0"/>
            </a:endParaRPr>
          </a:p>
          <a:p>
            <a:pPr lvl="0" eaLnBrk="0" fontAlgn="base" hangingPunct="0">
              <a:spcBef>
                <a:spcPct val="0"/>
              </a:spcBef>
              <a:spcAft>
                <a:spcPts val="1200"/>
              </a:spcAft>
              <a:defRPr/>
            </a:pPr>
            <a:r>
              <a:rPr lang="en-US" b="1" kern="0" dirty="0">
                <a:solidFill>
                  <a:srgbClr val="000000"/>
                </a:solidFill>
                <a:latin typeface="Calibri" panose="020F0502020204030204" pitchFamily="34" charset="0"/>
              </a:rPr>
              <a:t>Innovation: </a:t>
            </a:r>
            <a:r>
              <a:rPr lang="en-US" sz="1600" kern="0" dirty="0">
                <a:solidFill>
                  <a:srgbClr val="000000"/>
                </a:solidFill>
                <a:latin typeface="Calibri" panose="020F0502020204030204" pitchFamily="34" charset="0"/>
              </a:rPr>
              <a:t>The task force is encouraged to identify opportunities for innovation in Minnesota’s health care financing and delivery systems which show promise for lowering costs, improving population health and improving the patient experience.</a:t>
            </a:r>
            <a:endParaRPr kumimoji="0" lang="en-US" sz="1400" u="none" strike="noStrike" kern="0" cap="none" spc="0" normalizeH="0" baseline="0" noProof="0" dirty="0" smtClean="0">
              <a:ln>
                <a:noFill/>
              </a:ln>
              <a:solidFill>
                <a:srgbClr val="000000"/>
              </a:solidFill>
              <a:effectLst/>
              <a:uLnTx/>
              <a:uFillTx/>
              <a:latin typeface="Georgia" pitchFamily="18" charset="0"/>
            </a:endParaRPr>
          </a:p>
        </p:txBody>
      </p:sp>
      <p:pic>
        <p:nvPicPr>
          <p:cNvPr id="8"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2</a:t>
            </a:fld>
            <a:endParaRPr lang="en-US" dirty="0"/>
          </a:p>
        </p:txBody>
      </p:sp>
    </p:spTree>
    <p:extLst>
      <p:ext uri="{BB962C8B-B14F-4D97-AF65-F5344CB8AC3E}">
        <p14:creationId xmlns:p14="http://schemas.microsoft.com/office/powerpoint/2010/main" val="3516927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Expanded Local Access to Care </a:t>
            </a:r>
            <a:r>
              <a:rPr lang="en-US" dirty="0" smtClean="0"/>
              <a:t>Program Considerations</a:t>
            </a:r>
            <a:endParaRPr lang="en-US" dirty="0"/>
          </a:p>
        </p:txBody>
      </p:sp>
      <p:sp>
        <p:nvSpPr>
          <p:cNvPr id="25" name="TextBox 26"/>
          <p:cNvSpPr txBox="1"/>
          <p:nvPr/>
        </p:nvSpPr>
        <p:spPr>
          <a:xfrm>
            <a:off x="123826" y="1276742"/>
            <a:ext cx="4619625" cy="4380557"/>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800" b="1" dirty="0" smtClean="0">
                <a:solidFill>
                  <a:srgbClr val="000000"/>
                </a:solidFill>
                <a:latin typeface="Calibri" pitchFamily="34" charset="0"/>
              </a:rPr>
              <a:t>Pros</a:t>
            </a:r>
          </a:p>
          <a:p>
            <a:pPr marL="457200" indent="-285750">
              <a:spcAft>
                <a:spcPts val="600"/>
              </a:spcAft>
              <a:buFont typeface="Arial" panose="020B0604020202020204" pitchFamily="34" charset="0"/>
              <a:buChar char="•"/>
            </a:pPr>
            <a:r>
              <a:rPr lang="en-US" sz="2400" dirty="0" smtClean="0">
                <a:latin typeface="Calibri" pitchFamily="34" charset="0"/>
              </a:rPr>
              <a:t>Leverages existing infrastructures and replicates a proven model avoiding costs associated with building a new program</a:t>
            </a:r>
          </a:p>
          <a:p>
            <a:pPr marL="457200" indent="-285750">
              <a:spcAft>
                <a:spcPts val="600"/>
              </a:spcAft>
              <a:buFont typeface="Arial" panose="020B0604020202020204" pitchFamily="34" charset="0"/>
              <a:buChar char="•"/>
            </a:pPr>
            <a:r>
              <a:rPr lang="en-US" sz="2400" dirty="0" smtClean="0">
                <a:latin typeface="Calibri" pitchFamily="34" charset="0"/>
              </a:rPr>
              <a:t>Incentivizes hospitals and systems to contribute to the program in an effort to reduce more costly uncompensated care in the form of emergency room use and inpatient admissions</a:t>
            </a:r>
            <a:endParaRPr lang="en-US" sz="2400" dirty="0">
              <a:latin typeface="Calibri" pitchFamily="34" charset="0"/>
            </a:endParaRPr>
          </a:p>
        </p:txBody>
      </p:sp>
      <p:sp>
        <p:nvSpPr>
          <p:cNvPr id="11" name="TextBox 26"/>
          <p:cNvSpPr txBox="1"/>
          <p:nvPr/>
        </p:nvSpPr>
        <p:spPr>
          <a:xfrm>
            <a:off x="4743451" y="1313112"/>
            <a:ext cx="4133850" cy="3272562"/>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800" b="1" dirty="0" smtClean="0">
                <a:solidFill>
                  <a:srgbClr val="000000"/>
                </a:solidFill>
                <a:latin typeface="Calibri" pitchFamily="34" charset="0"/>
              </a:rPr>
              <a:t>Cons</a:t>
            </a:r>
          </a:p>
          <a:p>
            <a:pPr marL="457200" indent="-285750">
              <a:spcAft>
                <a:spcPts val="600"/>
              </a:spcAft>
              <a:buFont typeface="Arial" panose="020B0604020202020204" pitchFamily="34" charset="0"/>
              <a:buChar char="•"/>
            </a:pPr>
            <a:r>
              <a:rPr lang="en-US" sz="2400" dirty="0" smtClean="0">
                <a:latin typeface="Calibri" pitchFamily="34" charset="0"/>
              </a:rPr>
              <a:t>Requires program support from DHS and contribution to the program’s capacity-building efforts</a:t>
            </a:r>
          </a:p>
          <a:p>
            <a:pPr marL="457200" indent="-285750">
              <a:spcAft>
                <a:spcPts val="600"/>
              </a:spcAft>
              <a:buFont typeface="Arial" panose="020B0604020202020204" pitchFamily="34" charset="0"/>
              <a:buChar char="•"/>
            </a:pPr>
            <a:r>
              <a:rPr lang="en-US" sz="2400" dirty="0" smtClean="0">
                <a:latin typeface="Calibri" pitchFamily="34" charset="0"/>
              </a:rPr>
              <a:t>Requires funding for administrative activities and care management</a:t>
            </a:r>
          </a:p>
        </p:txBody>
      </p:sp>
      <p:pic>
        <p:nvPicPr>
          <p:cNvPr id="12"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045980" y="6476999"/>
            <a:ext cx="7818967" cy="381001"/>
          </a:xfrm>
          <a:prstGeom prst="rect">
            <a:avLst/>
          </a:prstGeom>
        </p:spPr>
        <p:txBody>
          <a:bodyPr vert="horz" wrap="square" rtlCol="0" anchor="b">
            <a:normAutofit fontScale="62500" lnSpcReduction="20000"/>
          </a:bodyPr>
          <a:lstStyle/>
          <a:p>
            <a:r>
              <a:rPr lang="en-US" dirty="0" smtClean="0"/>
              <a:t>Source: </a:t>
            </a:r>
            <a:r>
              <a:rPr lang="en-US" dirty="0" smtClean="0">
                <a:hlinkClick r:id="rId4"/>
              </a:rPr>
              <a:t>MN Department of Human Services. </a:t>
            </a:r>
            <a:r>
              <a:rPr lang="en-US" i="1" dirty="0" smtClean="0">
                <a:hlinkClick r:id="rId4"/>
              </a:rPr>
              <a:t>Emergency Medical Assistance. </a:t>
            </a:r>
            <a:r>
              <a:rPr lang="en-US" dirty="0" smtClean="0">
                <a:hlinkClick r:id="rId4"/>
              </a:rPr>
              <a:t>April 2013</a:t>
            </a:r>
            <a:r>
              <a:rPr lang="en-US" dirty="0"/>
              <a:t>. http://</a:t>
            </a:r>
            <a:r>
              <a:rPr lang="en-US" dirty="0" smtClean="0"/>
              <a:t>archive.leg.state.mn.us/docs/2013/mandated/130683.pdf  </a:t>
            </a:r>
          </a:p>
        </p:txBody>
      </p:sp>
      <p:sp>
        <p:nvSpPr>
          <p:cNvPr id="9"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20</a:t>
            </a:fld>
            <a:endParaRPr lang="en-US" dirty="0"/>
          </a:p>
        </p:txBody>
      </p:sp>
    </p:spTree>
    <p:extLst>
      <p:ext uri="{BB962C8B-B14F-4D97-AF65-F5344CB8AC3E}">
        <p14:creationId xmlns:p14="http://schemas.microsoft.com/office/powerpoint/2010/main" val="38317827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Option 3: Uncompensated Care Pool</a:t>
            </a:r>
            <a:endParaRPr lang="en-US" dirty="0"/>
          </a:p>
        </p:txBody>
      </p:sp>
      <p:sp>
        <p:nvSpPr>
          <p:cNvPr id="39" name="TextBox 38"/>
          <p:cNvSpPr txBox="1"/>
          <p:nvPr/>
        </p:nvSpPr>
        <p:spPr>
          <a:xfrm>
            <a:off x="22958" y="1424393"/>
            <a:ext cx="9125259" cy="790170"/>
          </a:xfrm>
          <a:prstGeom prst="rect">
            <a:avLst/>
          </a:prstGeom>
        </p:spPr>
        <p:txBody>
          <a:bodyPr vert="horz" wrap="square" rtlCol="0" anchor="ctr">
            <a:noAutofit/>
          </a:bodyPr>
          <a:lstStyle/>
          <a:p>
            <a:pPr algn="ctr"/>
            <a:r>
              <a:rPr lang="en-US" sz="2400" b="1" dirty="0" smtClean="0">
                <a:solidFill>
                  <a:prstClr val="black"/>
                </a:solidFill>
              </a:rPr>
              <a:t>Option: Create an Uncompensated Care Pool (</a:t>
            </a:r>
            <a:r>
              <a:rPr lang="en-US" sz="2400" b="1" dirty="0" err="1" smtClean="0">
                <a:solidFill>
                  <a:prstClr val="black"/>
                </a:solidFill>
              </a:rPr>
              <a:t>UCP</a:t>
            </a:r>
            <a:r>
              <a:rPr lang="en-US" sz="2400" b="1" dirty="0" smtClean="0">
                <a:solidFill>
                  <a:prstClr val="black"/>
                </a:solidFill>
              </a:rPr>
              <a:t>) to support medically necessary uncompensated care services</a:t>
            </a:r>
          </a:p>
        </p:txBody>
      </p:sp>
      <p:sp>
        <p:nvSpPr>
          <p:cNvPr id="26" name="TextBox 25"/>
          <p:cNvSpPr txBox="1"/>
          <p:nvPr/>
        </p:nvSpPr>
        <p:spPr>
          <a:xfrm>
            <a:off x="240953" y="2362214"/>
            <a:ext cx="8826847" cy="3072507"/>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800" b="1" dirty="0" smtClean="0">
                <a:solidFill>
                  <a:srgbClr val="000000"/>
                </a:solidFill>
                <a:latin typeface="Calibri" pitchFamily="34" charset="0"/>
              </a:rPr>
              <a:t>Key Features</a:t>
            </a:r>
          </a:p>
          <a:p>
            <a:pPr marL="457200" indent="-285750">
              <a:spcAft>
                <a:spcPts val="2400"/>
              </a:spcAft>
              <a:buFont typeface="Arial" panose="020B0604020202020204" pitchFamily="34" charset="0"/>
              <a:buChar char="•"/>
            </a:pPr>
            <a:r>
              <a:rPr lang="en-US" sz="2400" b="1" dirty="0" smtClean="0">
                <a:latin typeface="Calibri" pitchFamily="34" charset="0"/>
              </a:rPr>
              <a:t>Eligibility: </a:t>
            </a:r>
            <a:r>
              <a:rPr lang="en-US" sz="2400" dirty="0" smtClean="0">
                <a:latin typeface="Calibri" pitchFamily="34" charset="0"/>
              </a:rPr>
              <a:t>Undocumented individuals (could be narrowed by including other eligibility requirements such as income maximums)</a:t>
            </a:r>
          </a:p>
          <a:p>
            <a:pPr marL="457200" indent="-285750">
              <a:spcAft>
                <a:spcPts val="2400"/>
              </a:spcAft>
              <a:buFont typeface="Arial" panose="020B0604020202020204" pitchFamily="34" charset="0"/>
              <a:buChar char="•"/>
            </a:pPr>
            <a:r>
              <a:rPr lang="en-US" sz="2400" dirty="0" smtClean="0">
                <a:latin typeface="Calibri" pitchFamily="34" charset="0"/>
              </a:rPr>
              <a:t>Reimburse providers for uncompensated, medically necessary care to undocumented individuals through submission of claims</a:t>
            </a:r>
          </a:p>
          <a:p>
            <a:pPr marL="457200" indent="-285750">
              <a:spcAft>
                <a:spcPts val="600"/>
              </a:spcAft>
              <a:buFont typeface="Arial" panose="020B0604020202020204" pitchFamily="34" charset="0"/>
              <a:buChar char="•"/>
            </a:pPr>
            <a:r>
              <a:rPr lang="en-US" sz="2400" dirty="0" smtClean="0">
                <a:latin typeface="Calibri" pitchFamily="34" charset="0"/>
              </a:rPr>
              <a:t>Requires further definition on allocation methodology</a:t>
            </a:r>
            <a:endParaRPr lang="en-US" sz="2400" dirty="0">
              <a:latin typeface="Calibri" pitchFamily="34" charset="0"/>
            </a:endParaRPr>
          </a:p>
        </p:txBody>
      </p:sp>
      <p:pic>
        <p:nvPicPr>
          <p:cNvPr id="11"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1045980" y="6476999"/>
            <a:ext cx="7818967" cy="381001"/>
          </a:xfrm>
          <a:prstGeom prst="rect">
            <a:avLst/>
          </a:prstGeom>
        </p:spPr>
        <p:txBody>
          <a:bodyPr vert="horz" wrap="square" rtlCol="0" anchor="b">
            <a:normAutofit fontScale="62500" lnSpcReduction="20000"/>
          </a:bodyPr>
          <a:lstStyle/>
          <a:p>
            <a:r>
              <a:rPr lang="en-US" dirty="0" smtClean="0"/>
              <a:t>Source: </a:t>
            </a:r>
            <a:r>
              <a:rPr lang="en-US" dirty="0" smtClean="0">
                <a:hlinkClick r:id="rId4"/>
              </a:rPr>
              <a:t>MN Department of Human Services. </a:t>
            </a:r>
            <a:r>
              <a:rPr lang="en-US" i="1" dirty="0" smtClean="0">
                <a:hlinkClick r:id="rId4"/>
              </a:rPr>
              <a:t>Emergency Medical Assistance. </a:t>
            </a:r>
            <a:r>
              <a:rPr lang="en-US" dirty="0" smtClean="0">
                <a:hlinkClick r:id="rId4"/>
              </a:rPr>
              <a:t>April 2013</a:t>
            </a:r>
            <a:r>
              <a:rPr lang="en-US" dirty="0"/>
              <a:t>. http://</a:t>
            </a:r>
            <a:r>
              <a:rPr lang="en-US" dirty="0" smtClean="0"/>
              <a:t>archive.leg.state.mn.us/docs/2013/mandated/130683.pdf  </a:t>
            </a:r>
          </a:p>
        </p:txBody>
      </p:sp>
      <p:sp>
        <p:nvSpPr>
          <p:cNvPr id="10"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21</a:t>
            </a:fld>
            <a:endParaRPr lang="en-US" dirty="0"/>
          </a:p>
        </p:txBody>
      </p:sp>
    </p:spTree>
    <p:extLst>
      <p:ext uri="{BB962C8B-B14F-4D97-AF65-F5344CB8AC3E}">
        <p14:creationId xmlns:p14="http://schemas.microsoft.com/office/powerpoint/2010/main" val="1729545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Uncompensated Care Pool </a:t>
            </a:r>
            <a:br>
              <a:rPr lang="en-US" dirty="0" smtClean="0"/>
            </a:br>
            <a:r>
              <a:rPr lang="en-US" dirty="0" smtClean="0"/>
              <a:t>Considerations</a:t>
            </a:r>
            <a:endParaRPr lang="en-US" dirty="0"/>
          </a:p>
        </p:txBody>
      </p:sp>
      <p:sp>
        <p:nvSpPr>
          <p:cNvPr id="25" name="TextBox 26"/>
          <p:cNvSpPr txBox="1"/>
          <p:nvPr/>
        </p:nvSpPr>
        <p:spPr>
          <a:xfrm>
            <a:off x="109539" y="1299075"/>
            <a:ext cx="4057649" cy="2903230"/>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800" b="1" dirty="0" smtClean="0">
                <a:solidFill>
                  <a:srgbClr val="000000"/>
                </a:solidFill>
                <a:latin typeface="Calibri" pitchFamily="34" charset="0"/>
              </a:rPr>
              <a:t>Pros</a:t>
            </a:r>
          </a:p>
          <a:p>
            <a:pPr marL="457200" indent="-285750">
              <a:spcAft>
                <a:spcPts val="600"/>
              </a:spcAft>
              <a:buFont typeface="Arial" panose="020B0604020202020204" pitchFamily="34" charset="0"/>
              <a:buChar char="•"/>
            </a:pPr>
            <a:r>
              <a:rPr lang="en-US" sz="2400" dirty="0" smtClean="0">
                <a:latin typeface="Calibri" pitchFamily="34" charset="0"/>
              </a:rPr>
              <a:t>Allows access to funding without guaranteeing payments or benefits</a:t>
            </a:r>
          </a:p>
          <a:p>
            <a:pPr marL="457200" indent="-285750">
              <a:spcAft>
                <a:spcPts val="600"/>
              </a:spcAft>
              <a:buFont typeface="Arial" panose="020B0604020202020204" pitchFamily="34" charset="0"/>
              <a:buChar char="•"/>
            </a:pPr>
            <a:r>
              <a:rPr lang="en-US" sz="2400" dirty="0">
                <a:latin typeface="Calibri" pitchFamily="34" charset="0"/>
              </a:rPr>
              <a:t>Provider submission of claims and reporting allows for state oversight in </a:t>
            </a:r>
            <a:r>
              <a:rPr lang="en-US" sz="2400" dirty="0" smtClean="0">
                <a:latin typeface="Calibri" pitchFamily="34" charset="0"/>
              </a:rPr>
              <a:t>funds</a:t>
            </a:r>
            <a:endParaRPr lang="en-US" sz="2400" dirty="0">
              <a:latin typeface="Calibri" pitchFamily="34" charset="0"/>
            </a:endParaRPr>
          </a:p>
        </p:txBody>
      </p:sp>
      <p:sp>
        <p:nvSpPr>
          <p:cNvPr id="11" name="TextBox 26"/>
          <p:cNvSpPr txBox="1"/>
          <p:nvPr/>
        </p:nvSpPr>
        <p:spPr>
          <a:xfrm>
            <a:off x="4197697" y="1318266"/>
            <a:ext cx="4667250" cy="4749889"/>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800" b="1" dirty="0" smtClean="0">
                <a:solidFill>
                  <a:srgbClr val="000000"/>
                </a:solidFill>
                <a:latin typeface="Calibri" pitchFamily="34" charset="0"/>
              </a:rPr>
              <a:t>Cons</a:t>
            </a:r>
          </a:p>
          <a:p>
            <a:pPr marL="457200" indent="-285750">
              <a:spcAft>
                <a:spcPts val="600"/>
              </a:spcAft>
              <a:buFont typeface="Arial" panose="020B0604020202020204" pitchFamily="34" charset="0"/>
              <a:buChar char="•"/>
            </a:pPr>
            <a:r>
              <a:rPr lang="en-US" sz="2400" dirty="0" smtClean="0">
                <a:latin typeface="Calibri" pitchFamily="34" charset="0"/>
              </a:rPr>
              <a:t>Lack of financial incentives for providers to coordinate care and reduce costs</a:t>
            </a:r>
          </a:p>
          <a:p>
            <a:pPr marL="457200" indent="-285750">
              <a:spcAft>
                <a:spcPts val="600"/>
              </a:spcAft>
              <a:buFont typeface="Arial" panose="020B0604020202020204" pitchFamily="34" charset="0"/>
              <a:buChar char="•"/>
            </a:pPr>
            <a:r>
              <a:rPr lang="en-US" sz="2400" dirty="0" smtClean="0">
                <a:latin typeface="Calibri" pitchFamily="34" charset="0"/>
              </a:rPr>
              <a:t>May require the individual disclose citizenship status upfront and the provider verify the information to ensure the individual is not eligible for a more comprehensive program which can be paid for with federal funding</a:t>
            </a:r>
          </a:p>
        </p:txBody>
      </p:sp>
      <p:pic>
        <p:nvPicPr>
          <p:cNvPr id="12"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045980" y="6476999"/>
            <a:ext cx="7818967" cy="381001"/>
          </a:xfrm>
          <a:prstGeom prst="rect">
            <a:avLst/>
          </a:prstGeom>
        </p:spPr>
        <p:txBody>
          <a:bodyPr vert="horz" wrap="square" rtlCol="0" anchor="b">
            <a:normAutofit fontScale="62500" lnSpcReduction="20000"/>
          </a:bodyPr>
          <a:lstStyle/>
          <a:p>
            <a:r>
              <a:rPr lang="en-US" dirty="0" smtClean="0"/>
              <a:t>Source: </a:t>
            </a:r>
            <a:r>
              <a:rPr lang="en-US" dirty="0" smtClean="0">
                <a:hlinkClick r:id="rId4"/>
              </a:rPr>
              <a:t>MN Department of Human Services. </a:t>
            </a:r>
            <a:r>
              <a:rPr lang="en-US" i="1" dirty="0" smtClean="0">
                <a:hlinkClick r:id="rId4"/>
              </a:rPr>
              <a:t>Emergency Medical Assistance. </a:t>
            </a:r>
            <a:r>
              <a:rPr lang="en-US" dirty="0" smtClean="0">
                <a:hlinkClick r:id="rId4"/>
              </a:rPr>
              <a:t>April 2013</a:t>
            </a:r>
            <a:r>
              <a:rPr lang="en-US" dirty="0"/>
              <a:t>. http://</a:t>
            </a:r>
            <a:r>
              <a:rPr lang="en-US" dirty="0" smtClean="0"/>
              <a:t>archive.leg.state.mn.us/docs/2013/mandated/130683.pdf  </a:t>
            </a:r>
          </a:p>
        </p:txBody>
      </p:sp>
      <p:sp>
        <p:nvSpPr>
          <p:cNvPr id="9"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22</a:t>
            </a:fld>
            <a:endParaRPr lang="en-US" dirty="0"/>
          </a:p>
        </p:txBody>
      </p:sp>
    </p:spTree>
    <p:extLst>
      <p:ext uri="{BB962C8B-B14F-4D97-AF65-F5344CB8AC3E}">
        <p14:creationId xmlns:p14="http://schemas.microsoft.com/office/powerpoint/2010/main" val="1886334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Option </a:t>
            </a:r>
            <a:r>
              <a:rPr lang="en-US" dirty="0" smtClean="0"/>
              <a:t>4: Grant </a:t>
            </a:r>
            <a:r>
              <a:rPr lang="en-US" dirty="0"/>
              <a:t>Program for Providers</a:t>
            </a:r>
          </a:p>
        </p:txBody>
      </p:sp>
      <p:sp>
        <p:nvSpPr>
          <p:cNvPr id="39" name="TextBox 38"/>
          <p:cNvSpPr txBox="1"/>
          <p:nvPr/>
        </p:nvSpPr>
        <p:spPr>
          <a:xfrm>
            <a:off x="18741" y="1313112"/>
            <a:ext cx="9125259" cy="912408"/>
          </a:xfrm>
          <a:prstGeom prst="rect">
            <a:avLst/>
          </a:prstGeom>
        </p:spPr>
        <p:txBody>
          <a:bodyPr vert="horz" wrap="square" rtlCol="0" anchor="ctr">
            <a:noAutofit/>
          </a:bodyPr>
          <a:lstStyle/>
          <a:p>
            <a:r>
              <a:rPr lang="en-US" sz="2400" b="1" dirty="0" smtClean="0">
                <a:solidFill>
                  <a:prstClr val="black"/>
                </a:solidFill>
              </a:rPr>
              <a:t>Option: Implement a grant program to support safety net providers for uncompensated care</a:t>
            </a:r>
          </a:p>
        </p:txBody>
      </p:sp>
      <p:sp>
        <p:nvSpPr>
          <p:cNvPr id="28" name="TextBox 27"/>
          <p:cNvSpPr txBox="1"/>
          <p:nvPr/>
        </p:nvSpPr>
        <p:spPr>
          <a:xfrm>
            <a:off x="240953" y="2225520"/>
            <a:ext cx="8560147" cy="3441839"/>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400" b="1" dirty="0" smtClean="0">
                <a:solidFill>
                  <a:srgbClr val="000000"/>
                </a:solidFill>
                <a:latin typeface="Calibri" pitchFamily="34" charset="0"/>
              </a:rPr>
              <a:t>Key Features</a:t>
            </a:r>
          </a:p>
          <a:p>
            <a:pPr marL="457200" indent="-285750">
              <a:spcAft>
                <a:spcPts val="2400"/>
              </a:spcAft>
              <a:buFont typeface="Arial" panose="020B0604020202020204" pitchFamily="34" charset="0"/>
              <a:buChar char="•"/>
            </a:pPr>
            <a:r>
              <a:rPr lang="en-US" sz="2400" b="1" dirty="0" smtClean="0">
                <a:latin typeface="Calibri" pitchFamily="34" charset="0"/>
              </a:rPr>
              <a:t>Eligibility: </a:t>
            </a:r>
            <a:r>
              <a:rPr lang="en-US" sz="2400" dirty="0" smtClean="0">
                <a:latin typeface="Calibri" pitchFamily="34" charset="0"/>
              </a:rPr>
              <a:t>Not tied to specific individuals but providers who deliver services to undocumented individuals</a:t>
            </a:r>
          </a:p>
          <a:p>
            <a:pPr marL="457200" indent="-285750">
              <a:spcAft>
                <a:spcPts val="2400"/>
              </a:spcAft>
              <a:buFont typeface="Arial" panose="020B0604020202020204" pitchFamily="34" charset="0"/>
              <a:buChar char="•"/>
            </a:pPr>
            <a:r>
              <a:rPr lang="en-US" sz="2400" dirty="0" smtClean="0">
                <a:latin typeface="Calibri" pitchFamily="34" charset="0"/>
              </a:rPr>
              <a:t>Allocate funds to providers for uncompensated care to undocumented individuals</a:t>
            </a:r>
          </a:p>
          <a:p>
            <a:pPr marL="457200" indent="-285750">
              <a:spcAft>
                <a:spcPts val="2400"/>
              </a:spcAft>
              <a:buFont typeface="Arial" panose="020B0604020202020204" pitchFamily="34" charset="0"/>
              <a:buChar char="•"/>
            </a:pPr>
            <a:r>
              <a:rPr lang="en-US" sz="2400" dirty="0" smtClean="0">
                <a:latin typeface="Calibri" pitchFamily="34" charset="0"/>
              </a:rPr>
              <a:t>Requires further definition on </a:t>
            </a:r>
            <a:r>
              <a:rPr lang="en-US" sz="2400" dirty="0">
                <a:latin typeface="Calibri" pitchFamily="34" charset="0"/>
              </a:rPr>
              <a:t>q</a:t>
            </a:r>
            <a:r>
              <a:rPr lang="en-US" sz="2400" dirty="0" smtClean="0">
                <a:latin typeface="Calibri" pitchFamily="34" charset="0"/>
              </a:rPr>
              <a:t>ualifying providers and allocation methodology</a:t>
            </a:r>
          </a:p>
        </p:txBody>
      </p:sp>
      <p:pic>
        <p:nvPicPr>
          <p:cNvPr id="11"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TextBox 21"/>
          <p:cNvSpPr txBox="1"/>
          <p:nvPr/>
        </p:nvSpPr>
        <p:spPr>
          <a:xfrm>
            <a:off x="1045980" y="6476999"/>
            <a:ext cx="7818967" cy="381001"/>
          </a:xfrm>
          <a:prstGeom prst="rect">
            <a:avLst/>
          </a:prstGeom>
        </p:spPr>
        <p:txBody>
          <a:bodyPr vert="horz" wrap="square" rtlCol="0" anchor="b">
            <a:normAutofit fontScale="62500" lnSpcReduction="20000"/>
          </a:bodyPr>
          <a:lstStyle/>
          <a:p>
            <a:r>
              <a:rPr lang="en-US" dirty="0" smtClean="0"/>
              <a:t>Source: </a:t>
            </a:r>
            <a:r>
              <a:rPr lang="en-US" dirty="0" smtClean="0">
                <a:hlinkClick r:id="rId4"/>
              </a:rPr>
              <a:t>MN Department of Human Services. </a:t>
            </a:r>
            <a:r>
              <a:rPr lang="en-US" i="1" dirty="0" smtClean="0">
                <a:hlinkClick r:id="rId4"/>
              </a:rPr>
              <a:t>Emergency Medical Assistance. </a:t>
            </a:r>
            <a:r>
              <a:rPr lang="en-US" dirty="0" smtClean="0">
                <a:hlinkClick r:id="rId4"/>
              </a:rPr>
              <a:t>April 2013</a:t>
            </a:r>
            <a:r>
              <a:rPr lang="en-US" dirty="0"/>
              <a:t>. http://</a:t>
            </a:r>
            <a:r>
              <a:rPr lang="en-US" dirty="0" smtClean="0"/>
              <a:t>archive.leg.state.mn.us/docs/2013/mandated/130683.pdf  </a:t>
            </a:r>
          </a:p>
        </p:txBody>
      </p:sp>
      <p:sp>
        <p:nvSpPr>
          <p:cNvPr id="10"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23</a:t>
            </a:fld>
            <a:endParaRPr lang="en-US" dirty="0"/>
          </a:p>
        </p:txBody>
      </p:sp>
    </p:spTree>
    <p:extLst>
      <p:ext uri="{BB962C8B-B14F-4D97-AF65-F5344CB8AC3E}">
        <p14:creationId xmlns:p14="http://schemas.microsoft.com/office/powerpoint/2010/main" val="19376539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Grant Program for Providers </a:t>
            </a:r>
            <a:br>
              <a:rPr lang="en-US" dirty="0" smtClean="0"/>
            </a:br>
            <a:r>
              <a:rPr lang="en-US" dirty="0" smtClean="0"/>
              <a:t>Considerations</a:t>
            </a:r>
            <a:endParaRPr lang="en-US" dirty="0"/>
          </a:p>
        </p:txBody>
      </p:sp>
      <p:sp>
        <p:nvSpPr>
          <p:cNvPr id="25" name="TextBox 26"/>
          <p:cNvSpPr txBox="1"/>
          <p:nvPr/>
        </p:nvSpPr>
        <p:spPr>
          <a:xfrm>
            <a:off x="0" y="1276742"/>
            <a:ext cx="4057649" cy="2472342"/>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400" b="1" dirty="0" smtClean="0">
                <a:solidFill>
                  <a:srgbClr val="000000"/>
                </a:solidFill>
                <a:latin typeface="Calibri" pitchFamily="34" charset="0"/>
              </a:rPr>
              <a:t>Pros</a:t>
            </a:r>
          </a:p>
          <a:p>
            <a:pPr marL="457200" indent="-285750">
              <a:spcAft>
                <a:spcPts val="600"/>
              </a:spcAft>
              <a:buFont typeface="Arial" panose="020B0604020202020204" pitchFamily="34" charset="0"/>
              <a:buChar char="•"/>
            </a:pPr>
            <a:r>
              <a:rPr lang="en-US" sz="2000" dirty="0" smtClean="0">
                <a:latin typeface="Calibri" pitchFamily="34" charset="0"/>
              </a:rPr>
              <a:t>Capped amount of funds would allow greater flexibility in services provided</a:t>
            </a:r>
          </a:p>
          <a:p>
            <a:pPr marL="457200" indent="-285750">
              <a:spcAft>
                <a:spcPts val="600"/>
              </a:spcAft>
              <a:buFont typeface="Arial" panose="020B0604020202020204" pitchFamily="34" charset="0"/>
              <a:buChar char="•"/>
            </a:pPr>
            <a:r>
              <a:rPr lang="en-US" sz="2000" dirty="0" smtClean="0">
                <a:latin typeface="Calibri" pitchFamily="34" charset="0"/>
              </a:rPr>
              <a:t>Block grant may encourage a more cost-effective and coordinated care model</a:t>
            </a:r>
            <a:endParaRPr lang="en-US" sz="2000" dirty="0">
              <a:latin typeface="Calibri" pitchFamily="34" charset="0"/>
            </a:endParaRPr>
          </a:p>
        </p:txBody>
      </p:sp>
      <p:sp>
        <p:nvSpPr>
          <p:cNvPr id="11" name="TextBox 26"/>
          <p:cNvSpPr txBox="1"/>
          <p:nvPr/>
        </p:nvSpPr>
        <p:spPr>
          <a:xfrm>
            <a:off x="3941825" y="1276742"/>
            <a:ext cx="5010151" cy="4395946"/>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400" b="1" dirty="0" smtClean="0">
                <a:solidFill>
                  <a:srgbClr val="000000"/>
                </a:solidFill>
                <a:latin typeface="Calibri" pitchFamily="34" charset="0"/>
              </a:rPr>
              <a:t>Cons</a:t>
            </a:r>
          </a:p>
          <a:p>
            <a:pPr marL="457200" indent="-285750">
              <a:spcAft>
                <a:spcPts val="600"/>
              </a:spcAft>
              <a:buFont typeface="Arial" panose="020B0604020202020204" pitchFamily="34" charset="0"/>
              <a:buChar char="•"/>
            </a:pPr>
            <a:r>
              <a:rPr lang="en-US" sz="2000" dirty="0" smtClean="0">
                <a:latin typeface="Calibri" pitchFamily="34" charset="0"/>
              </a:rPr>
              <a:t>Flexibility may be disadvantageous because money is not directly based on services provided making it difficult to ensure funds are allocated to the undocumented population only</a:t>
            </a:r>
          </a:p>
          <a:p>
            <a:pPr marL="457200" indent="-285750">
              <a:spcAft>
                <a:spcPts val="600"/>
              </a:spcAft>
              <a:buFont typeface="Arial" panose="020B0604020202020204" pitchFamily="34" charset="0"/>
              <a:buChar char="•"/>
            </a:pPr>
            <a:r>
              <a:rPr lang="en-US" sz="2000" dirty="0" smtClean="0">
                <a:latin typeface="Calibri" pitchFamily="34" charset="0"/>
              </a:rPr>
              <a:t>Fewer funding and reporting parameters results in less data available for program measurement and evaluation</a:t>
            </a:r>
          </a:p>
          <a:p>
            <a:pPr marL="457200" indent="-285750">
              <a:spcAft>
                <a:spcPts val="600"/>
              </a:spcAft>
              <a:buFont typeface="Arial" panose="020B0604020202020204" pitchFamily="34" charset="0"/>
              <a:buChar char="•"/>
            </a:pPr>
            <a:r>
              <a:rPr lang="en-US" sz="2000" dirty="0" smtClean="0">
                <a:latin typeface="Calibri" pitchFamily="34" charset="0"/>
              </a:rPr>
              <a:t>Based on DHS data, there is currently no subset of providers that carry a disproportionally large amount of uncompensated care</a:t>
            </a:r>
          </a:p>
        </p:txBody>
      </p:sp>
      <p:pic>
        <p:nvPicPr>
          <p:cNvPr id="12"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1045980" y="6476999"/>
            <a:ext cx="7818967" cy="381001"/>
          </a:xfrm>
          <a:prstGeom prst="rect">
            <a:avLst/>
          </a:prstGeom>
        </p:spPr>
        <p:txBody>
          <a:bodyPr vert="horz" wrap="square" rtlCol="0" anchor="b">
            <a:normAutofit fontScale="62500" lnSpcReduction="20000"/>
          </a:bodyPr>
          <a:lstStyle/>
          <a:p>
            <a:r>
              <a:rPr lang="en-US" dirty="0" smtClean="0"/>
              <a:t>Source: </a:t>
            </a:r>
            <a:r>
              <a:rPr lang="en-US" dirty="0" smtClean="0">
                <a:hlinkClick r:id="rId4"/>
              </a:rPr>
              <a:t>MN Department of Human Services. </a:t>
            </a:r>
            <a:r>
              <a:rPr lang="en-US" i="1" dirty="0" smtClean="0">
                <a:hlinkClick r:id="rId4"/>
              </a:rPr>
              <a:t>Emergency Medical Assistance. </a:t>
            </a:r>
            <a:r>
              <a:rPr lang="en-US" dirty="0" smtClean="0">
                <a:hlinkClick r:id="rId4"/>
              </a:rPr>
              <a:t>April 2013</a:t>
            </a:r>
            <a:r>
              <a:rPr lang="en-US" dirty="0" smtClean="0"/>
              <a:t>. </a:t>
            </a:r>
            <a:r>
              <a:rPr lang="en-US" dirty="0"/>
              <a:t>http://</a:t>
            </a:r>
            <a:r>
              <a:rPr lang="en-US" dirty="0" smtClean="0"/>
              <a:t>archive.leg.state.mn.us/docs/2013/mandated/130683.pdf  </a:t>
            </a:r>
          </a:p>
        </p:txBody>
      </p:sp>
      <p:sp>
        <p:nvSpPr>
          <p:cNvPr id="9"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24</a:t>
            </a:fld>
            <a:endParaRPr lang="en-US" dirty="0"/>
          </a:p>
        </p:txBody>
      </p:sp>
    </p:spTree>
    <p:extLst>
      <p:ext uri="{BB962C8B-B14F-4D97-AF65-F5344CB8AC3E}">
        <p14:creationId xmlns:p14="http://schemas.microsoft.com/office/powerpoint/2010/main" val="3948303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Healthy San Francisco  </a:t>
            </a:r>
            <a:endParaRPr lang="en-US" dirty="0"/>
          </a:p>
        </p:txBody>
      </p:sp>
      <p:sp>
        <p:nvSpPr>
          <p:cNvPr id="39" name="TextBox 38"/>
          <p:cNvSpPr txBox="1"/>
          <p:nvPr/>
        </p:nvSpPr>
        <p:spPr>
          <a:xfrm>
            <a:off x="22958" y="1424393"/>
            <a:ext cx="9125259" cy="912408"/>
          </a:xfrm>
          <a:prstGeom prst="rect">
            <a:avLst/>
          </a:prstGeom>
        </p:spPr>
        <p:txBody>
          <a:bodyPr vert="horz" wrap="square" rtlCol="0" anchor="ctr">
            <a:noAutofit/>
          </a:bodyPr>
          <a:lstStyle/>
          <a:p>
            <a:pPr marL="171450" algn="ctr">
              <a:spcAft>
                <a:spcPts val="600"/>
              </a:spcAft>
            </a:pPr>
            <a:r>
              <a:rPr lang="en-US" sz="2400" b="1" dirty="0">
                <a:latin typeface="Calibri" pitchFamily="34" charset="0"/>
              </a:rPr>
              <a:t>Operated by the SF Department of Public Health, Healthy San Francisco provides health care services to uninsured residents</a:t>
            </a:r>
          </a:p>
        </p:txBody>
      </p:sp>
      <p:sp>
        <p:nvSpPr>
          <p:cNvPr id="28" name="TextBox 27"/>
          <p:cNvSpPr txBox="1"/>
          <p:nvPr/>
        </p:nvSpPr>
        <p:spPr>
          <a:xfrm>
            <a:off x="240953" y="2336801"/>
            <a:ext cx="8560147" cy="3411061"/>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800" b="1" dirty="0" smtClean="0">
                <a:solidFill>
                  <a:srgbClr val="000000"/>
                </a:solidFill>
                <a:latin typeface="Calibri" pitchFamily="34" charset="0"/>
              </a:rPr>
              <a:t>Key Features</a:t>
            </a:r>
          </a:p>
          <a:p>
            <a:pPr marL="457200" indent="-285750">
              <a:spcAft>
                <a:spcPts val="600"/>
              </a:spcAft>
              <a:buFont typeface="Arial" panose="020B0604020202020204" pitchFamily="34" charset="0"/>
              <a:buChar char="•"/>
            </a:pPr>
            <a:r>
              <a:rPr lang="en-US" sz="2400" b="1" dirty="0" smtClean="0">
                <a:latin typeface="Calibri" pitchFamily="34" charset="0"/>
              </a:rPr>
              <a:t>Eligibility: </a:t>
            </a:r>
            <a:r>
              <a:rPr lang="en-US" sz="2400" dirty="0" smtClean="0">
                <a:latin typeface="Calibri" pitchFamily="34" charset="0"/>
              </a:rPr>
              <a:t>San Francisco resident who is uninsured for at least 90 days and is not eligible for  public insurance programs with an income at or below 400% FPL</a:t>
            </a:r>
          </a:p>
          <a:p>
            <a:pPr marL="457200" indent="-285750">
              <a:spcAft>
                <a:spcPts val="600"/>
              </a:spcAft>
              <a:buFont typeface="Arial" panose="020B0604020202020204" pitchFamily="34" charset="0"/>
              <a:buChar char="•"/>
            </a:pPr>
            <a:r>
              <a:rPr lang="en-US" sz="2400" dirty="0" smtClean="0">
                <a:latin typeface="Calibri" pitchFamily="34" charset="0"/>
              </a:rPr>
              <a:t>All medical services accessed through a medical home (in most cases, a clinic) or Medical Home Network Hospital</a:t>
            </a:r>
          </a:p>
          <a:p>
            <a:pPr marL="457200" indent="-285750">
              <a:spcAft>
                <a:spcPts val="600"/>
              </a:spcAft>
              <a:buFont typeface="Arial" panose="020B0604020202020204" pitchFamily="34" charset="0"/>
              <a:buChar char="•"/>
            </a:pPr>
            <a:r>
              <a:rPr lang="en-US" sz="2400" dirty="0">
                <a:latin typeface="Calibri" pitchFamily="34" charset="0"/>
              </a:rPr>
              <a:t>Financed through federal funding, co-payments, and fees on SF businesses which do not provide employer health </a:t>
            </a:r>
            <a:r>
              <a:rPr lang="en-US" sz="2400" dirty="0" smtClean="0">
                <a:latin typeface="Calibri" pitchFamily="34" charset="0"/>
              </a:rPr>
              <a:t>insurance</a:t>
            </a:r>
          </a:p>
        </p:txBody>
      </p:sp>
      <p:pic>
        <p:nvPicPr>
          <p:cNvPr id="11"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1045980" y="6476999"/>
            <a:ext cx="7818967" cy="381001"/>
          </a:xfrm>
          <a:prstGeom prst="rect">
            <a:avLst/>
          </a:prstGeom>
        </p:spPr>
        <p:txBody>
          <a:bodyPr vert="horz" wrap="square" rtlCol="0" anchor="b">
            <a:normAutofit/>
          </a:bodyPr>
          <a:lstStyle/>
          <a:p>
            <a:r>
              <a:rPr lang="en-US" sz="1000" dirty="0" smtClean="0"/>
              <a:t>Source: </a:t>
            </a:r>
            <a:r>
              <a:rPr lang="en-US" sz="1000" dirty="0" smtClean="0">
                <a:hlinkClick r:id="rId4"/>
              </a:rPr>
              <a:t>Healthy San Francisco</a:t>
            </a:r>
            <a:r>
              <a:rPr lang="en-US" sz="1000" dirty="0" smtClean="0"/>
              <a:t>. </a:t>
            </a:r>
            <a:r>
              <a:rPr lang="en-US" sz="1000" i="1" dirty="0" smtClean="0"/>
              <a:t>Participants. </a:t>
            </a:r>
            <a:r>
              <a:rPr lang="en-US" sz="1000" i="1" dirty="0"/>
              <a:t>http://healthysanfrancisco.org/participants</a:t>
            </a:r>
            <a:r>
              <a:rPr lang="en-US" sz="1000" i="1" dirty="0" smtClean="0"/>
              <a:t>/ </a:t>
            </a:r>
            <a:endParaRPr lang="en-US" sz="1000" dirty="0" smtClean="0"/>
          </a:p>
        </p:txBody>
      </p:sp>
      <p:sp>
        <p:nvSpPr>
          <p:cNvPr id="10"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25</a:t>
            </a:fld>
            <a:endParaRPr lang="en-US" dirty="0"/>
          </a:p>
        </p:txBody>
      </p:sp>
    </p:spTree>
    <p:extLst>
      <p:ext uri="{BB962C8B-B14F-4D97-AF65-F5344CB8AC3E}">
        <p14:creationId xmlns:p14="http://schemas.microsoft.com/office/powerpoint/2010/main" val="1264928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28588"/>
            <a:ext cx="8534400" cy="762392"/>
          </a:xfrm>
        </p:spPr>
        <p:txBody>
          <a:bodyPr>
            <a:normAutofit fontScale="90000"/>
          </a:bodyPr>
          <a:lstStyle/>
          <a:p>
            <a:r>
              <a:rPr lang="en-US" dirty="0" smtClean="0"/>
              <a:t>Example: California’s Senate Bill No. 4 (</a:t>
            </a:r>
            <a:r>
              <a:rPr lang="en-US" dirty="0" err="1" smtClean="0"/>
              <a:t>SB4</a:t>
            </a:r>
            <a:r>
              <a:rPr lang="en-US" dirty="0" smtClean="0"/>
              <a:t>)</a:t>
            </a:r>
            <a:endParaRPr lang="en-US" dirty="0"/>
          </a:p>
        </p:txBody>
      </p:sp>
      <p:sp>
        <p:nvSpPr>
          <p:cNvPr id="39" name="TextBox 38"/>
          <p:cNvSpPr txBox="1"/>
          <p:nvPr/>
        </p:nvSpPr>
        <p:spPr>
          <a:xfrm>
            <a:off x="22958" y="1424393"/>
            <a:ext cx="9125259" cy="912408"/>
          </a:xfrm>
          <a:prstGeom prst="rect">
            <a:avLst/>
          </a:prstGeom>
        </p:spPr>
        <p:txBody>
          <a:bodyPr vert="horz" wrap="square" rtlCol="0" anchor="ctr">
            <a:noAutofit/>
          </a:bodyPr>
          <a:lstStyle/>
          <a:p>
            <a:pPr marL="171450">
              <a:spcAft>
                <a:spcPts val="600"/>
              </a:spcAft>
            </a:pPr>
            <a:r>
              <a:rPr lang="en-US" sz="2400" b="1" dirty="0" smtClean="0">
                <a:latin typeface="Calibri" pitchFamily="34" charset="0"/>
              </a:rPr>
              <a:t>California recently enacted legislation to </a:t>
            </a:r>
            <a:r>
              <a:rPr lang="en-US" sz="2400" b="1" dirty="0">
                <a:latin typeface="Calibri" pitchFamily="34" charset="0"/>
              </a:rPr>
              <a:t>expand </a:t>
            </a:r>
            <a:r>
              <a:rPr lang="en-US" sz="2400" b="1" dirty="0" err="1">
                <a:latin typeface="Calibri" pitchFamily="34" charset="0"/>
              </a:rPr>
              <a:t>Medi</a:t>
            </a:r>
            <a:r>
              <a:rPr lang="en-US" sz="2400" b="1" dirty="0">
                <a:latin typeface="Calibri" pitchFamily="34" charset="0"/>
              </a:rPr>
              <a:t>-Cal benefits to all children under age 19 </a:t>
            </a:r>
            <a:r>
              <a:rPr lang="en-US" sz="2400" b="1" dirty="0" smtClean="0">
                <a:latin typeface="Calibri" pitchFamily="34" charset="0"/>
              </a:rPr>
              <a:t>regardless </a:t>
            </a:r>
            <a:r>
              <a:rPr lang="en-US" sz="2400" b="1" dirty="0">
                <a:latin typeface="Calibri" pitchFamily="34" charset="0"/>
              </a:rPr>
              <a:t>of immigration status effective May 1, 2016</a:t>
            </a:r>
          </a:p>
        </p:txBody>
      </p:sp>
      <p:sp>
        <p:nvSpPr>
          <p:cNvPr id="28" name="TextBox 27"/>
          <p:cNvSpPr txBox="1"/>
          <p:nvPr/>
        </p:nvSpPr>
        <p:spPr>
          <a:xfrm>
            <a:off x="305513" y="2187434"/>
            <a:ext cx="8560147" cy="3549560"/>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400" b="1" dirty="0" smtClean="0">
                <a:solidFill>
                  <a:srgbClr val="000000"/>
                </a:solidFill>
                <a:latin typeface="Calibri" pitchFamily="34" charset="0"/>
              </a:rPr>
              <a:t>Key Features</a:t>
            </a:r>
            <a:endParaRPr lang="en-US" sz="1600" b="1" dirty="0" smtClean="0">
              <a:solidFill>
                <a:srgbClr val="000000"/>
              </a:solidFill>
              <a:latin typeface="Calibri" pitchFamily="34" charset="0"/>
            </a:endParaRPr>
          </a:p>
          <a:p>
            <a:pPr marL="457200" indent="-285750">
              <a:spcAft>
                <a:spcPts val="600"/>
              </a:spcAft>
              <a:buFont typeface="Arial" panose="020B0604020202020204" pitchFamily="34" charset="0"/>
              <a:buChar char="•"/>
            </a:pPr>
            <a:r>
              <a:rPr lang="en-US" sz="2000" b="1" dirty="0" smtClean="0">
                <a:latin typeface="Calibri" pitchFamily="34" charset="0"/>
              </a:rPr>
              <a:t>Eligibility: </a:t>
            </a:r>
            <a:r>
              <a:rPr lang="en-US" sz="2000" dirty="0" smtClean="0">
                <a:latin typeface="Calibri" pitchFamily="34" charset="0"/>
              </a:rPr>
              <a:t>California residents under age 19 who meet eligibility criteria for </a:t>
            </a:r>
            <a:r>
              <a:rPr lang="en-US" sz="2000" dirty="0" err="1" smtClean="0">
                <a:latin typeface="Calibri" pitchFamily="34" charset="0"/>
              </a:rPr>
              <a:t>Medi</a:t>
            </a:r>
            <a:r>
              <a:rPr lang="en-US" sz="2000" dirty="0" smtClean="0">
                <a:latin typeface="Calibri" pitchFamily="34" charset="0"/>
              </a:rPr>
              <a:t>-Cal, regardless of immigration status</a:t>
            </a:r>
          </a:p>
          <a:p>
            <a:pPr marL="457200" indent="-285750">
              <a:spcAft>
                <a:spcPts val="600"/>
              </a:spcAft>
              <a:buFont typeface="Arial" panose="020B0604020202020204" pitchFamily="34" charset="0"/>
              <a:buChar char="•"/>
            </a:pPr>
            <a:r>
              <a:rPr lang="en-US" sz="2000" dirty="0" smtClean="0">
                <a:latin typeface="Calibri" pitchFamily="34" charset="0"/>
              </a:rPr>
              <a:t>Services will be provided through a </a:t>
            </a:r>
            <a:r>
              <a:rPr lang="en-US" sz="2000" dirty="0" err="1" smtClean="0">
                <a:latin typeface="Calibri" pitchFamily="34" charset="0"/>
              </a:rPr>
              <a:t>Medi</a:t>
            </a:r>
            <a:r>
              <a:rPr lang="en-US" sz="2000" dirty="0" smtClean="0">
                <a:latin typeface="Calibri" pitchFamily="34" charset="0"/>
              </a:rPr>
              <a:t>-Cal managed care plan, consistent with current </a:t>
            </a:r>
            <a:r>
              <a:rPr lang="en-US" sz="2000" dirty="0" err="1" smtClean="0">
                <a:latin typeface="Calibri" pitchFamily="34" charset="0"/>
              </a:rPr>
              <a:t>Medi</a:t>
            </a:r>
            <a:r>
              <a:rPr lang="en-US" sz="2000" dirty="0" smtClean="0">
                <a:latin typeface="Calibri" pitchFamily="34" charset="0"/>
              </a:rPr>
              <a:t>-Cal procedures</a:t>
            </a:r>
          </a:p>
          <a:p>
            <a:pPr marL="457200" indent="-285750">
              <a:spcAft>
                <a:spcPts val="600"/>
              </a:spcAft>
              <a:buFont typeface="Arial" panose="020B0604020202020204" pitchFamily="34" charset="0"/>
              <a:buChar char="•"/>
            </a:pPr>
            <a:r>
              <a:rPr lang="en-US" sz="2000" dirty="0" smtClean="0">
                <a:latin typeface="Calibri" pitchFamily="34" charset="0"/>
              </a:rPr>
              <a:t>The state will seek federal funding to the extent allowable and will use state-only funds to cover the remaining amount</a:t>
            </a:r>
          </a:p>
          <a:p>
            <a:pPr marL="457200" indent="-285750">
              <a:spcAft>
                <a:spcPts val="600"/>
              </a:spcAft>
              <a:buFont typeface="Arial" panose="020B0604020202020204" pitchFamily="34" charset="0"/>
              <a:buChar char="•"/>
            </a:pPr>
            <a:r>
              <a:rPr lang="en-US" sz="2000" dirty="0">
                <a:latin typeface="Calibri" pitchFamily="34" charset="0"/>
              </a:rPr>
              <a:t>The bill’s original language calling for a 1332 waiver to allow undocumented immigrants to purchase unsubsidized </a:t>
            </a:r>
            <a:r>
              <a:rPr lang="en-US" sz="2000" dirty="0" err="1">
                <a:latin typeface="Calibri" pitchFamily="34" charset="0"/>
              </a:rPr>
              <a:t>QHPs</a:t>
            </a:r>
            <a:r>
              <a:rPr lang="en-US" sz="2000" dirty="0">
                <a:latin typeface="Calibri" pitchFamily="34" charset="0"/>
              </a:rPr>
              <a:t> through the Marketplace was struck prior to </a:t>
            </a:r>
            <a:r>
              <a:rPr lang="en-US" sz="2000" dirty="0" smtClean="0">
                <a:latin typeface="Calibri" pitchFamily="34" charset="0"/>
              </a:rPr>
              <a:t>signing</a:t>
            </a:r>
            <a:endParaRPr lang="en-US" sz="2000" dirty="0">
              <a:latin typeface="Calibri" pitchFamily="34" charset="0"/>
            </a:endParaRPr>
          </a:p>
        </p:txBody>
      </p:sp>
      <p:pic>
        <p:nvPicPr>
          <p:cNvPr id="11"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1045980" y="6476999"/>
            <a:ext cx="7818967" cy="381001"/>
          </a:xfrm>
          <a:prstGeom prst="rect">
            <a:avLst/>
          </a:prstGeom>
        </p:spPr>
        <p:txBody>
          <a:bodyPr vert="horz" wrap="square" rtlCol="0" anchor="b">
            <a:normAutofit fontScale="55000" lnSpcReduction="20000"/>
          </a:bodyPr>
          <a:lstStyle/>
          <a:p>
            <a:r>
              <a:rPr lang="en-US" dirty="0" smtClean="0"/>
              <a:t>Source: </a:t>
            </a:r>
            <a:r>
              <a:rPr lang="en-US" dirty="0" smtClean="0">
                <a:hlinkClick r:id="rId4"/>
              </a:rPr>
              <a:t>California Legislative Information. </a:t>
            </a:r>
            <a:r>
              <a:rPr lang="en-US" i="1" dirty="0" smtClean="0">
                <a:hlinkClick r:id="rId4"/>
              </a:rPr>
              <a:t>Senate Bill No. 4, Chapter 709, An act to amend Section 14007.8 of the Welfare and Institutions Code, relating to health care coverage. </a:t>
            </a:r>
            <a:r>
              <a:rPr lang="en-US" dirty="0">
                <a:hlinkClick r:id="rId4"/>
              </a:rPr>
              <a:t>October 2015</a:t>
            </a:r>
            <a:r>
              <a:rPr lang="en-US" dirty="0"/>
              <a:t>. https://</a:t>
            </a:r>
            <a:r>
              <a:rPr lang="en-US" dirty="0" smtClean="0"/>
              <a:t>leginfo.legislature.ca.gov/faces/billNavClient.xhtml?bill_id=201520160SB4 </a:t>
            </a:r>
          </a:p>
        </p:txBody>
      </p:sp>
      <p:sp>
        <p:nvSpPr>
          <p:cNvPr id="10"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26</a:t>
            </a:fld>
            <a:endParaRPr lang="en-US" dirty="0"/>
          </a:p>
        </p:txBody>
      </p:sp>
    </p:spTree>
    <p:extLst>
      <p:ext uri="{BB962C8B-B14F-4D97-AF65-F5344CB8AC3E}">
        <p14:creationId xmlns:p14="http://schemas.microsoft.com/office/powerpoint/2010/main" val="790765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NYC Direct Access</a:t>
            </a:r>
            <a:endParaRPr lang="en-US" dirty="0"/>
          </a:p>
        </p:txBody>
      </p:sp>
      <p:sp>
        <p:nvSpPr>
          <p:cNvPr id="39" name="TextBox 38"/>
          <p:cNvSpPr txBox="1"/>
          <p:nvPr/>
        </p:nvSpPr>
        <p:spPr>
          <a:xfrm>
            <a:off x="22958" y="1424393"/>
            <a:ext cx="9125259" cy="825626"/>
          </a:xfrm>
          <a:prstGeom prst="rect">
            <a:avLst/>
          </a:prstGeom>
        </p:spPr>
        <p:txBody>
          <a:bodyPr vert="horz" wrap="square" rtlCol="0" anchor="ctr">
            <a:noAutofit/>
          </a:bodyPr>
          <a:lstStyle/>
          <a:p>
            <a:pPr marL="171450">
              <a:spcAft>
                <a:spcPts val="600"/>
              </a:spcAft>
            </a:pPr>
            <a:r>
              <a:rPr lang="en-US" sz="2400" b="1" dirty="0">
                <a:latin typeface="Calibri" pitchFamily="34" charset="0"/>
              </a:rPr>
              <a:t>Mayor de </a:t>
            </a:r>
            <a:r>
              <a:rPr lang="en-US" sz="2400" b="1" dirty="0" err="1">
                <a:latin typeface="Calibri" pitchFamily="34" charset="0"/>
              </a:rPr>
              <a:t>Blasio</a:t>
            </a:r>
            <a:r>
              <a:rPr lang="en-US" sz="2400" b="1" dirty="0">
                <a:latin typeface="Calibri" pitchFamily="34" charset="0"/>
              </a:rPr>
              <a:t> announced the “Direct Access” program which will provide access to primary and preventive care </a:t>
            </a:r>
            <a:r>
              <a:rPr lang="en-US" sz="2400" b="1" dirty="0" smtClean="0">
                <a:latin typeface="Calibri" pitchFamily="34" charset="0"/>
              </a:rPr>
              <a:t>services </a:t>
            </a:r>
            <a:r>
              <a:rPr lang="en-US" sz="2400" b="1" dirty="0">
                <a:latin typeface="Calibri" pitchFamily="34" charset="0"/>
              </a:rPr>
              <a:t>for 1,000 </a:t>
            </a:r>
            <a:r>
              <a:rPr lang="en-US" sz="2400" b="1" dirty="0" smtClean="0">
                <a:latin typeface="Calibri" pitchFamily="34" charset="0"/>
              </a:rPr>
              <a:t>patients launching in Spring 2016</a:t>
            </a:r>
            <a:endParaRPr lang="en-US" sz="2400" b="1" dirty="0">
              <a:latin typeface="Calibri" pitchFamily="34" charset="0"/>
            </a:endParaRPr>
          </a:p>
        </p:txBody>
      </p:sp>
      <p:sp>
        <p:nvSpPr>
          <p:cNvPr id="28" name="TextBox 27"/>
          <p:cNvSpPr txBox="1"/>
          <p:nvPr/>
        </p:nvSpPr>
        <p:spPr>
          <a:xfrm>
            <a:off x="276005" y="2250019"/>
            <a:ext cx="8560147" cy="3472616"/>
          </a:xfrm>
          <a:prstGeom prst="rect">
            <a:avLst/>
          </a:prstGeom>
          <a:noFill/>
        </p:spPr>
        <p:txBody>
          <a:bodyPr wrap="square" lIns="0" tIns="50736" rIns="0" bIns="50736" rtlCol="0">
            <a:spAutoFit/>
          </a:bodyPr>
          <a:lstStyle>
            <a:defPPr>
              <a:defRPr lang="en-US"/>
            </a:defPPr>
            <a:lvl1pPr algn="l" rtl="0" eaLnBrk="0" fontAlgn="base" hangingPunct="0">
              <a:spcBef>
                <a:spcPct val="0"/>
              </a:spcBef>
              <a:spcAft>
                <a:spcPct val="0"/>
              </a:spcAft>
              <a:defRPr sz="2200" kern="1200">
                <a:solidFill>
                  <a:schemeClr val="tx1"/>
                </a:solidFill>
                <a:latin typeface="Georgia" pitchFamily="18" charset="0"/>
                <a:ea typeface="+mn-ea"/>
                <a:cs typeface="+mn-cs"/>
              </a:defRPr>
            </a:lvl1pPr>
            <a:lvl2pPr marL="455329" algn="l" rtl="0" eaLnBrk="0" fontAlgn="base" hangingPunct="0">
              <a:spcBef>
                <a:spcPct val="0"/>
              </a:spcBef>
              <a:spcAft>
                <a:spcPct val="0"/>
              </a:spcAft>
              <a:defRPr sz="2200" kern="1200">
                <a:solidFill>
                  <a:schemeClr val="tx1"/>
                </a:solidFill>
                <a:latin typeface="Georgia" pitchFamily="18" charset="0"/>
                <a:ea typeface="+mn-ea"/>
                <a:cs typeface="+mn-cs"/>
              </a:defRPr>
            </a:lvl2pPr>
            <a:lvl3pPr marL="910660" algn="l" rtl="0" eaLnBrk="0" fontAlgn="base" hangingPunct="0">
              <a:spcBef>
                <a:spcPct val="0"/>
              </a:spcBef>
              <a:spcAft>
                <a:spcPct val="0"/>
              </a:spcAft>
              <a:defRPr sz="2200" kern="1200">
                <a:solidFill>
                  <a:schemeClr val="tx1"/>
                </a:solidFill>
                <a:latin typeface="Georgia" pitchFamily="18" charset="0"/>
                <a:ea typeface="+mn-ea"/>
                <a:cs typeface="+mn-cs"/>
              </a:defRPr>
            </a:lvl3pPr>
            <a:lvl4pPr marL="1365996" algn="l" rtl="0" eaLnBrk="0" fontAlgn="base" hangingPunct="0">
              <a:spcBef>
                <a:spcPct val="0"/>
              </a:spcBef>
              <a:spcAft>
                <a:spcPct val="0"/>
              </a:spcAft>
              <a:defRPr sz="2200" kern="1200">
                <a:solidFill>
                  <a:schemeClr val="tx1"/>
                </a:solidFill>
                <a:latin typeface="Georgia" pitchFamily="18" charset="0"/>
                <a:ea typeface="+mn-ea"/>
                <a:cs typeface="+mn-cs"/>
              </a:defRPr>
            </a:lvl4pPr>
            <a:lvl5pPr marL="1821326" algn="l" rtl="0" eaLnBrk="0" fontAlgn="base" hangingPunct="0">
              <a:spcBef>
                <a:spcPct val="0"/>
              </a:spcBef>
              <a:spcAft>
                <a:spcPct val="0"/>
              </a:spcAft>
              <a:defRPr sz="2200" kern="1200">
                <a:solidFill>
                  <a:schemeClr val="tx1"/>
                </a:solidFill>
                <a:latin typeface="Georgia" pitchFamily="18" charset="0"/>
                <a:ea typeface="+mn-ea"/>
                <a:cs typeface="+mn-cs"/>
              </a:defRPr>
            </a:lvl5pPr>
            <a:lvl6pPr marL="2276666" algn="l" defTabSz="910660" rtl="0" eaLnBrk="1" latinLnBrk="0" hangingPunct="1">
              <a:defRPr sz="2200" kern="1200">
                <a:solidFill>
                  <a:schemeClr val="tx1"/>
                </a:solidFill>
                <a:latin typeface="Georgia" pitchFamily="18" charset="0"/>
                <a:ea typeface="+mn-ea"/>
                <a:cs typeface="+mn-cs"/>
              </a:defRPr>
            </a:lvl6pPr>
            <a:lvl7pPr marL="2731997" algn="l" defTabSz="910660" rtl="0" eaLnBrk="1" latinLnBrk="0" hangingPunct="1">
              <a:defRPr sz="2200" kern="1200">
                <a:solidFill>
                  <a:schemeClr val="tx1"/>
                </a:solidFill>
                <a:latin typeface="Georgia" pitchFamily="18" charset="0"/>
                <a:ea typeface="+mn-ea"/>
                <a:cs typeface="+mn-cs"/>
              </a:defRPr>
            </a:lvl7pPr>
            <a:lvl8pPr marL="3187328" algn="l" defTabSz="910660" rtl="0" eaLnBrk="1" latinLnBrk="0" hangingPunct="1">
              <a:defRPr sz="2200" kern="1200">
                <a:solidFill>
                  <a:schemeClr val="tx1"/>
                </a:solidFill>
                <a:latin typeface="Georgia" pitchFamily="18" charset="0"/>
                <a:ea typeface="+mn-ea"/>
                <a:cs typeface="+mn-cs"/>
              </a:defRPr>
            </a:lvl8pPr>
            <a:lvl9pPr marL="3642660" algn="l" defTabSz="910660" rtl="0" eaLnBrk="1" latinLnBrk="0" hangingPunct="1">
              <a:defRPr sz="2200" kern="1200">
                <a:solidFill>
                  <a:schemeClr val="tx1"/>
                </a:solidFill>
                <a:latin typeface="Georgia" pitchFamily="18" charset="0"/>
                <a:ea typeface="+mn-ea"/>
                <a:cs typeface="+mn-cs"/>
              </a:defRPr>
            </a:lvl9pPr>
          </a:lstStyle>
          <a:p>
            <a:pPr algn="ctr">
              <a:spcAft>
                <a:spcPts val="600"/>
              </a:spcAft>
            </a:pPr>
            <a:r>
              <a:rPr lang="en-US" sz="2000" dirty="0" smtClean="0">
                <a:solidFill>
                  <a:srgbClr val="000000"/>
                </a:solidFill>
                <a:latin typeface="Calibri" pitchFamily="34" charset="0"/>
              </a:rPr>
              <a:t>Key Features</a:t>
            </a:r>
            <a:endParaRPr lang="en-US" sz="1400" dirty="0" smtClean="0">
              <a:solidFill>
                <a:srgbClr val="000000"/>
              </a:solidFill>
              <a:latin typeface="Calibri" pitchFamily="34" charset="0"/>
            </a:endParaRPr>
          </a:p>
          <a:p>
            <a:pPr marL="457200" indent="-285750">
              <a:spcAft>
                <a:spcPts val="1200"/>
              </a:spcAft>
              <a:buFont typeface="Arial" panose="020B0604020202020204" pitchFamily="34" charset="0"/>
              <a:buChar char="•"/>
            </a:pPr>
            <a:r>
              <a:rPr lang="en-US" sz="2000" b="1" dirty="0" smtClean="0">
                <a:latin typeface="Calibri" pitchFamily="34" charset="0"/>
              </a:rPr>
              <a:t>Eligibility: </a:t>
            </a:r>
            <a:r>
              <a:rPr lang="en-US" sz="2000" dirty="0" smtClean="0">
                <a:latin typeface="Calibri" pitchFamily="34" charset="0"/>
              </a:rPr>
              <a:t>Uninsured immigrant New York City residents</a:t>
            </a:r>
          </a:p>
          <a:p>
            <a:pPr marL="457200" indent="-285750">
              <a:spcAft>
                <a:spcPts val="1200"/>
              </a:spcAft>
              <a:buFont typeface="Arial" panose="020B0604020202020204" pitchFamily="34" charset="0"/>
              <a:buChar char="•"/>
            </a:pPr>
            <a:r>
              <a:rPr lang="en-US" sz="2000" dirty="0" smtClean="0">
                <a:latin typeface="Calibri" pitchFamily="34" charset="0"/>
              </a:rPr>
              <a:t>Services will be provided through a network of New York City’s existing health care providers and care coordination services</a:t>
            </a:r>
          </a:p>
          <a:p>
            <a:pPr marL="457200" indent="-285750">
              <a:spcAft>
                <a:spcPts val="1200"/>
              </a:spcAft>
              <a:buFont typeface="Arial" panose="020B0604020202020204" pitchFamily="34" charset="0"/>
              <a:buChar char="•"/>
            </a:pPr>
            <a:r>
              <a:rPr lang="en-US" sz="2000" dirty="0" smtClean="0">
                <a:latin typeface="Calibri" pitchFamily="34" charset="0"/>
              </a:rPr>
              <a:t>The pilot is being partially financed through the Mayor’s Fund to Advance New York City, the  Robin Hood Foundation, and other private funders</a:t>
            </a:r>
          </a:p>
          <a:p>
            <a:pPr marL="457200" indent="-285750">
              <a:spcAft>
                <a:spcPts val="1200"/>
              </a:spcAft>
              <a:buFont typeface="Arial" panose="020B0604020202020204" pitchFamily="34" charset="0"/>
              <a:buChar char="•"/>
            </a:pPr>
            <a:r>
              <a:rPr lang="en-US" sz="2000" dirty="0">
                <a:latin typeface="Calibri" pitchFamily="34" charset="0"/>
              </a:rPr>
              <a:t>Data from the Spring 2016 pilot will be used to design a model for providing coordinated access to low-cost care for immigrants who are ineligible for other public programs. </a:t>
            </a:r>
          </a:p>
        </p:txBody>
      </p:sp>
      <p:pic>
        <p:nvPicPr>
          <p:cNvPr id="11"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1045980" y="6476999"/>
            <a:ext cx="7818967" cy="381001"/>
          </a:xfrm>
          <a:prstGeom prst="rect">
            <a:avLst/>
          </a:prstGeom>
        </p:spPr>
        <p:txBody>
          <a:bodyPr vert="horz" wrap="square" rtlCol="0" anchor="b">
            <a:normAutofit fontScale="62500" lnSpcReduction="20000"/>
          </a:bodyPr>
          <a:lstStyle/>
          <a:p>
            <a:r>
              <a:rPr lang="en-US" dirty="0" smtClean="0"/>
              <a:t>Source: </a:t>
            </a:r>
            <a:r>
              <a:rPr lang="en-US" dirty="0" smtClean="0">
                <a:hlinkClick r:id="rId4"/>
              </a:rPr>
              <a:t>NYC City Hall Press Office. </a:t>
            </a:r>
            <a:r>
              <a:rPr lang="en-US" i="1" dirty="0" smtClean="0">
                <a:hlinkClick r:id="rId4"/>
              </a:rPr>
              <a:t>Mayor de </a:t>
            </a:r>
            <a:r>
              <a:rPr lang="en-US" i="1" dirty="0" err="1" smtClean="0">
                <a:hlinkClick r:id="rId4"/>
              </a:rPr>
              <a:t>Blasio</a:t>
            </a:r>
            <a:r>
              <a:rPr lang="en-US" i="1" dirty="0" smtClean="0">
                <a:hlinkClick r:id="rId4"/>
              </a:rPr>
              <a:t> Announces Plan to Improve Immigrant Access to Health Care Services. </a:t>
            </a:r>
            <a:r>
              <a:rPr lang="en-US" dirty="0" smtClean="0">
                <a:hlinkClick r:id="rId4"/>
              </a:rPr>
              <a:t>October 2015</a:t>
            </a:r>
            <a:r>
              <a:rPr lang="en-US" dirty="0" smtClean="0"/>
              <a:t>.</a:t>
            </a:r>
            <a:r>
              <a:rPr lang="en-US" i="1" dirty="0" smtClean="0"/>
              <a:t> </a:t>
            </a:r>
            <a:r>
              <a:rPr lang="en-US" i="1" dirty="0"/>
              <a:t>http://</a:t>
            </a:r>
            <a:r>
              <a:rPr lang="en-US" i="1" dirty="0" smtClean="0"/>
              <a:t>www1.nyc.gov/office-of-the-mayor/news/701-15/mayor-de-blasio-plan-improve-immigrant-access-health-care-services </a:t>
            </a:r>
            <a:endParaRPr lang="en-US" dirty="0" smtClean="0"/>
          </a:p>
        </p:txBody>
      </p:sp>
      <p:sp>
        <p:nvSpPr>
          <p:cNvPr id="10"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27</a:t>
            </a:fld>
            <a:endParaRPr lang="en-US" dirty="0"/>
          </a:p>
        </p:txBody>
      </p:sp>
    </p:spTree>
    <p:extLst>
      <p:ext uri="{BB962C8B-B14F-4D97-AF65-F5344CB8AC3E}">
        <p14:creationId xmlns:p14="http://schemas.microsoft.com/office/powerpoint/2010/main" val="2035160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9" name="TextBox 8"/>
          <p:cNvSpPr txBox="1"/>
          <p:nvPr/>
        </p:nvSpPr>
        <p:spPr>
          <a:xfrm>
            <a:off x="825690" y="1458587"/>
            <a:ext cx="7492621" cy="5027302"/>
          </a:xfrm>
          <a:prstGeom prst="rect">
            <a:avLst/>
          </a:prstGeom>
          <a:noFill/>
        </p:spPr>
        <p:txBody>
          <a:bodyPr wrap="square" lIns="101882" tIns="50941" rIns="101882" bIns="50941" rtlCol="0">
            <a:spAutoFit/>
          </a:bodyPr>
          <a:lstStyle/>
          <a:p>
            <a:pPr algn="ctr"/>
            <a:r>
              <a:rPr lang="en-US" sz="2400" b="1" dirty="0">
                <a:solidFill>
                  <a:srgbClr val="000000"/>
                </a:solidFill>
              </a:rPr>
              <a:t>Patti Boozang</a:t>
            </a:r>
          </a:p>
          <a:p>
            <a:pPr algn="ctr"/>
            <a:r>
              <a:rPr lang="en-US" sz="2400" dirty="0" smtClean="0">
                <a:solidFill>
                  <a:srgbClr val="000000"/>
                </a:solidFill>
                <a:hlinkClick r:id="rId3"/>
              </a:rPr>
              <a:t>PBoozang@manatt.com</a:t>
            </a:r>
            <a:r>
              <a:rPr lang="en-US" sz="2400" dirty="0" smtClean="0">
                <a:solidFill>
                  <a:srgbClr val="000000"/>
                </a:solidFill>
              </a:rPr>
              <a:t> </a:t>
            </a:r>
            <a:endParaRPr lang="en-US" sz="2400" dirty="0">
              <a:solidFill>
                <a:srgbClr val="000000"/>
              </a:solidFill>
            </a:endParaRPr>
          </a:p>
          <a:p>
            <a:pPr algn="ctr"/>
            <a:r>
              <a:rPr lang="en-US" sz="2400" dirty="0">
                <a:solidFill>
                  <a:srgbClr val="000000"/>
                </a:solidFill>
              </a:rPr>
              <a:t>212.790.4523</a:t>
            </a:r>
          </a:p>
          <a:p>
            <a:pPr algn="ctr"/>
            <a:endParaRPr lang="en-US" sz="2400" b="1" dirty="0" smtClean="0">
              <a:solidFill>
                <a:srgbClr val="000000"/>
              </a:solidFill>
              <a:latin typeface="Calibri"/>
            </a:endParaRPr>
          </a:p>
          <a:p>
            <a:pPr algn="ctr"/>
            <a:r>
              <a:rPr lang="en-US" sz="2400" b="1" dirty="0" smtClean="0">
                <a:solidFill>
                  <a:srgbClr val="000000"/>
                </a:solidFill>
                <a:latin typeface="Calibri"/>
              </a:rPr>
              <a:t>Alice Lam</a:t>
            </a:r>
            <a:endParaRPr lang="en-US" sz="2400" dirty="0">
              <a:solidFill>
                <a:srgbClr val="000000"/>
              </a:solidFill>
              <a:latin typeface="Calibri"/>
            </a:endParaRPr>
          </a:p>
          <a:p>
            <a:pPr algn="ctr"/>
            <a:r>
              <a:rPr lang="en-US" sz="2400" dirty="0" smtClean="0">
                <a:solidFill>
                  <a:srgbClr val="000000"/>
                </a:solidFill>
                <a:latin typeface="Calibri"/>
                <a:hlinkClick r:id="rId4"/>
              </a:rPr>
              <a:t>ALam@manatt.com</a:t>
            </a:r>
            <a:r>
              <a:rPr lang="en-US" sz="2400" dirty="0" smtClean="0">
                <a:solidFill>
                  <a:srgbClr val="000000"/>
                </a:solidFill>
                <a:latin typeface="Calibri"/>
              </a:rPr>
              <a:t> </a:t>
            </a:r>
            <a:endParaRPr lang="en-US" sz="2400" dirty="0">
              <a:solidFill>
                <a:srgbClr val="000000"/>
              </a:solidFill>
              <a:latin typeface="Calibri"/>
            </a:endParaRPr>
          </a:p>
          <a:p>
            <a:pPr algn="ctr"/>
            <a:r>
              <a:rPr lang="en-US" sz="2400" dirty="0" smtClean="0">
                <a:solidFill>
                  <a:srgbClr val="000000"/>
                </a:solidFill>
                <a:latin typeface="Calibri"/>
              </a:rPr>
              <a:t>212.790.4583</a:t>
            </a:r>
            <a:endParaRPr lang="en-US" sz="2400" dirty="0">
              <a:solidFill>
                <a:srgbClr val="000000"/>
              </a:solidFill>
              <a:latin typeface="Calibri"/>
            </a:endParaRPr>
          </a:p>
          <a:p>
            <a:pPr algn="ctr"/>
            <a:endParaRPr lang="en-US" sz="2400" dirty="0" smtClean="0">
              <a:solidFill>
                <a:srgbClr val="000000"/>
              </a:solidFill>
              <a:latin typeface="Calibri"/>
            </a:endParaRPr>
          </a:p>
          <a:p>
            <a:pPr algn="ctr"/>
            <a:r>
              <a:rPr lang="en-US" sz="2400" b="1" dirty="0" smtClean="0">
                <a:solidFill>
                  <a:srgbClr val="000000"/>
                </a:solidFill>
                <a:latin typeface="Calibri"/>
              </a:rPr>
              <a:t>Anne Karl</a:t>
            </a:r>
            <a:endParaRPr lang="en-US" sz="2400" dirty="0">
              <a:solidFill>
                <a:srgbClr val="000000"/>
              </a:solidFill>
              <a:latin typeface="Calibri"/>
            </a:endParaRPr>
          </a:p>
          <a:p>
            <a:pPr algn="ctr"/>
            <a:r>
              <a:rPr lang="en-US" sz="2400" smtClean="0">
                <a:solidFill>
                  <a:srgbClr val="000000"/>
                </a:solidFill>
                <a:latin typeface="Calibri"/>
                <a:hlinkClick r:id="rId5"/>
              </a:rPr>
              <a:t>AKarl@manatt.com</a:t>
            </a:r>
            <a:r>
              <a:rPr lang="en-US" sz="2400" smtClean="0">
                <a:solidFill>
                  <a:srgbClr val="000000"/>
                </a:solidFill>
                <a:latin typeface="Calibri"/>
              </a:rPr>
              <a:t> </a:t>
            </a:r>
            <a:endParaRPr lang="en-US" sz="2400" dirty="0">
              <a:solidFill>
                <a:srgbClr val="000000"/>
              </a:solidFill>
              <a:latin typeface="Calibri"/>
            </a:endParaRPr>
          </a:p>
          <a:p>
            <a:pPr algn="ctr"/>
            <a:r>
              <a:rPr lang="en-US" sz="2400" dirty="0" smtClean="0">
                <a:solidFill>
                  <a:srgbClr val="000000"/>
                </a:solidFill>
                <a:latin typeface="Calibri"/>
              </a:rPr>
              <a:t>212.790.4578</a:t>
            </a:r>
          </a:p>
          <a:p>
            <a:pPr algn="ctr"/>
            <a:endParaRPr lang="en-US" sz="2800" dirty="0">
              <a:solidFill>
                <a:srgbClr val="000000"/>
              </a:solidFill>
              <a:latin typeface="Calibri"/>
            </a:endParaRPr>
          </a:p>
          <a:p>
            <a:pPr algn="ctr"/>
            <a:endParaRPr lang="en-US" sz="2800" dirty="0">
              <a:solidFill>
                <a:srgbClr val="000000"/>
              </a:solidFill>
              <a:latin typeface="Calibri"/>
            </a:endParaRPr>
          </a:p>
        </p:txBody>
      </p:sp>
      <p:pic>
        <p:nvPicPr>
          <p:cNvPr id="8" name="Picture 2" title="Manatt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8"/>
          <p:cNvSpPr txBox="1">
            <a:spLocks/>
          </p:cNvSpPr>
          <p:nvPr/>
        </p:nvSpPr>
        <p:spPr>
          <a:xfrm>
            <a:off x="8534400" y="6440629"/>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F8FA0FF-B194-4927-BB1D-56AA63D432A4}" type="slidenum">
              <a:rPr lang="en-US" smtClean="0"/>
              <a:pPr/>
              <a:t>28</a:t>
            </a:fld>
            <a:endParaRPr lang="en-US" dirty="0"/>
          </a:p>
        </p:txBody>
      </p:sp>
    </p:spTree>
    <p:extLst>
      <p:ext uri="{BB962C8B-B14F-4D97-AF65-F5344CB8AC3E}">
        <p14:creationId xmlns:p14="http://schemas.microsoft.com/office/powerpoint/2010/main" val="3608899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Framework for Considering Barriers to Access</a:t>
            </a:r>
            <a:endParaRPr lang="en-US" dirty="0"/>
          </a:p>
        </p:txBody>
      </p:sp>
      <p:sp>
        <p:nvSpPr>
          <p:cNvPr id="10" name="Rectangle 9"/>
          <p:cNvSpPr/>
          <p:nvPr/>
        </p:nvSpPr>
        <p:spPr bwMode="auto">
          <a:xfrm>
            <a:off x="304800" y="1392206"/>
            <a:ext cx="8297498" cy="714979"/>
          </a:xfrm>
          <a:prstGeom prst="rect">
            <a:avLst/>
          </a:prstGeom>
          <a:noFill/>
          <a:ln w="28575" cap="flat" cmpd="sng" algn="ctr">
            <a:solidFill>
              <a:schemeClr val="tx1"/>
            </a:solidFill>
            <a:prstDash val="solid"/>
            <a:round/>
            <a:headEnd type="none" w="med" len="med"/>
            <a:tailEnd type="none" w="med" len="med"/>
          </a:ln>
          <a:effectLst/>
        </p:spPr>
        <p:txBody>
          <a:bodyPr vert="horz" wrap="square" lIns="101858" tIns="50929" rIns="101858" bIns="50929" numCol="1" rtlCol="0" anchor="t" anchorCtr="0" compatLnSpc="1">
            <a:prstTxWarp prst="textNoShape">
              <a:avLst/>
            </a:prstTxWarp>
          </a:bodyPr>
          <a:lstStyle/>
          <a:p>
            <a:pPr algn="ctr">
              <a:spcAft>
                <a:spcPts val="1200"/>
              </a:spcAft>
            </a:pPr>
            <a:r>
              <a:rPr lang="en-US" sz="2000" b="1" dirty="0" smtClean="0">
                <a:latin typeface="Calibri" panose="020F0502020204030204" pitchFamily="34" charset="0"/>
              </a:rPr>
              <a:t>Access to care represents the degree of “fit” between health care consumers and the health care system, made up of the following dimensions:</a:t>
            </a:r>
            <a:endParaRPr lang="en-US" sz="1400" dirty="0" smtClean="0">
              <a:latin typeface="Calibri" panose="020F0502020204030204" pitchFamily="34" charset="0"/>
            </a:endParaRPr>
          </a:p>
        </p:txBody>
      </p:sp>
      <p:sp>
        <p:nvSpPr>
          <p:cNvPr id="17" name="Rectangle 2"/>
          <p:cNvSpPr>
            <a:spLocks noChangeArrowheads="1"/>
          </p:cNvSpPr>
          <p:nvPr/>
        </p:nvSpPr>
        <p:spPr bwMode="auto">
          <a:xfrm>
            <a:off x="-214312" y="2183275"/>
            <a:ext cx="9154344" cy="3513778"/>
          </a:xfrm>
          <a:prstGeom prst="rect">
            <a:avLst/>
          </a:prstGeom>
          <a:noFill/>
          <a:ln w="76200" algn="ctr">
            <a:noFill/>
            <a:miter lim="800000"/>
            <a:headEnd/>
            <a:tailEnd/>
          </a:ln>
          <a:extLst>
            <a:ext uri="{909E8E84-426E-40DD-AFC4-6F175D3DCCD1}">
              <a14:hiddenFill xmlns:a14="http://schemas.microsoft.com/office/drawing/2010/main">
                <a:solidFill>
                  <a:srgbClr val="FFFFFF"/>
                </a:solidFill>
              </a14:hiddenFill>
            </a:ext>
          </a:extLst>
        </p:spPr>
        <p:txBody>
          <a:bodyPr anchor="t"/>
          <a:lstStyle>
            <a:lvl1pPr marL="342900" indent="-342900" eaLnBrk="0" hangingPunct="0">
              <a:spcBef>
                <a:spcPct val="20000"/>
              </a:spcBef>
              <a:buFont typeface="Arial" pitchFamily="34" charset="0"/>
              <a:buChar char="•"/>
              <a:defRPr sz="3200">
                <a:solidFill>
                  <a:schemeClr val="tx1"/>
                </a:solidFill>
                <a:latin typeface="Open Sans"/>
                <a:ea typeface="Open Sans"/>
                <a:cs typeface="Open Sans"/>
              </a:defRPr>
            </a:lvl1pPr>
            <a:lvl2pPr marL="742950" indent="-285750" eaLnBrk="0" hangingPunct="0">
              <a:spcBef>
                <a:spcPct val="20000"/>
              </a:spcBef>
              <a:buFont typeface="Arial" pitchFamily="34" charset="0"/>
              <a:buChar char="–"/>
              <a:defRPr sz="2800">
                <a:solidFill>
                  <a:schemeClr val="tx1"/>
                </a:solidFill>
                <a:latin typeface="Open Sans Semibold"/>
                <a:ea typeface="Open Sans Semibold"/>
                <a:cs typeface="Open Sans Semibold"/>
              </a:defRPr>
            </a:lvl2pPr>
            <a:lvl3pPr marL="1143000" indent="-228600" eaLnBrk="0" hangingPunct="0">
              <a:spcBef>
                <a:spcPct val="20000"/>
              </a:spcBef>
              <a:buFont typeface="Arial" pitchFamily="34" charset="0"/>
              <a:buChar char="•"/>
              <a:defRPr sz="2400">
                <a:solidFill>
                  <a:schemeClr val="tx1"/>
                </a:solidFill>
                <a:latin typeface="Open Sans Light"/>
                <a:ea typeface="Open Sans Light"/>
                <a:cs typeface="Open Sans Light"/>
              </a:defRPr>
            </a:lvl3pPr>
            <a:lvl4pPr marL="16002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4pPr>
            <a:lvl5pPr marL="2057400" indent="-228600" eaLnBrk="0" hangingPunct="0">
              <a:spcBef>
                <a:spcPct val="20000"/>
              </a:spcBef>
              <a:buFont typeface="Arial" pitchFamily="34" charset="0"/>
              <a:buChar char="»"/>
              <a:defRPr sz="2000">
                <a:solidFill>
                  <a:schemeClr val="tx1"/>
                </a:solidFill>
                <a:latin typeface="Open Sans Light"/>
                <a:ea typeface="Open Sans Light"/>
                <a:cs typeface="Open Sans Light"/>
              </a:defRPr>
            </a:lvl5pPr>
            <a:lvl6pPr marL="25146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6pPr>
            <a:lvl7pPr marL="29718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7pPr>
            <a:lvl8pPr marL="34290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8pPr>
            <a:lvl9pPr marL="3886200" indent="-228600" eaLnBrk="0" fontAlgn="base" hangingPunct="0">
              <a:spcBef>
                <a:spcPct val="20000"/>
              </a:spcBef>
              <a:spcAft>
                <a:spcPct val="0"/>
              </a:spcAft>
              <a:buFont typeface="Arial" pitchFamily="34" charset="0"/>
              <a:buChar char="»"/>
              <a:defRPr sz="2000">
                <a:solidFill>
                  <a:schemeClr val="tx1"/>
                </a:solidFill>
                <a:latin typeface="Open Sans Light"/>
                <a:ea typeface="Open Sans Light"/>
                <a:cs typeface="Open Sans Light"/>
              </a:defRPr>
            </a:lvl9pPr>
          </a:lstStyle>
          <a:p>
            <a:pPr marL="806450" lvl="1" indent="-342900" eaLnBrk="1" hangingPunct="1">
              <a:spcBef>
                <a:spcPct val="0"/>
              </a:spcBef>
              <a:spcAft>
                <a:spcPts val="800"/>
              </a:spcAft>
              <a:buClr>
                <a:srgbClr val="9ABCBB"/>
              </a:buClr>
              <a:buFont typeface="Arial" pitchFamily="34" charset="0"/>
              <a:buChar char="•"/>
            </a:pPr>
            <a:r>
              <a:rPr lang="en-US" altLang="en-US" sz="1800" b="1" dirty="0" smtClean="0">
                <a:latin typeface="Calibri" pitchFamily="34" charset="0"/>
              </a:rPr>
              <a:t>Availability</a:t>
            </a:r>
            <a:r>
              <a:rPr lang="en-US" altLang="en-US" sz="1800" dirty="0" smtClean="0">
                <a:latin typeface="Calibri" pitchFamily="34" charset="0"/>
              </a:rPr>
              <a:t>: The volume and type of existing services available for the consumers’ volume and needs, including the adequacy of those services</a:t>
            </a:r>
          </a:p>
          <a:p>
            <a:pPr marL="806450" lvl="1" indent="-342900" eaLnBrk="1" hangingPunct="1">
              <a:spcBef>
                <a:spcPct val="0"/>
              </a:spcBef>
              <a:spcAft>
                <a:spcPts val="800"/>
              </a:spcAft>
              <a:buClr>
                <a:srgbClr val="9ABCBB"/>
              </a:buClr>
              <a:buFont typeface="Arial" pitchFamily="34" charset="0"/>
              <a:buChar char="•"/>
            </a:pPr>
            <a:r>
              <a:rPr lang="en-US" altLang="en-US" sz="1800" b="1" dirty="0" smtClean="0">
                <a:latin typeface="Calibri" pitchFamily="34" charset="0"/>
              </a:rPr>
              <a:t>Accessibility</a:t>
            </a:r>
            <a:r>
              <a:rPr lang="en-US" altLang="en-US" sz="1800" dirty="0" smtClean="0">
                <a:latin typeface="Calibri" pitchFamily="34" charset="0"/>
              </a:rPr>
              <a:t>: The relationship between the location of services and the location of consumers including; transportation resources, distance, time, and cost</a:t>
            </a:r>
          </a:p>
          <a:p>
            <a:pPr marL="806450" lvl="1" indent="-342900" eaLnBrk="1" hangingPunct="1">
              <a:spcBef>
                <a:spcPct val="0"/>
              </a:spcBef>
              <a:spcAft>
                <a:spcPts val="800"/>
              </a:spcAft>
              <a:buClr>
                <a:srgbClr val="9ABCBB"/>
              </a:buClr>
              <a:buFont typeface="Arial" pitchFamily="34" charset="0"/>
              <a:buChar char="•"/>
            </a:pPr>
            <a:r>
              <a:rPr lang="en-US" altLang="en-US" sz="1800" b="1" dirty="0" smtClean="0">
                <a:latin typeface="Calibri" pitchFamily="34" charset="0"/>
              </a:rPr>
              <a:t>Accommodation</a:t>
            </a:r>
            <a:r>
              <a:rPr lang="en-US" altLang="en-US" sz="1800" dirty="0" smtClean="0">
                <a:latin typeface="Calibri" pitchFamily="34" charset="0"/>
              </a:rPr>
              <a:t>:</a:t>
            </a:r>
            <a:r>
              <a:rPr lang="en-US" altLang="en-US" sz="1800" dirty="0">
                <a:latin typeface="Calibri" pitchFamily="34" charset="0"/>
              </a:rPr>
              <a:t> </a:t>
            </a:r>
            <a:r>
              <a:rPr lang="en-US" altLang="en-US" sz="1800" dirty="0" smtClean="0">
                <a:latin typeface="Calibri" pitchFamily="34" charset="0"/>
              </a:rPr>
              <a:t>The relationship between the organization of supply resources and the consumers ability to accept those factors (i.e. appointment systems)</a:t>
            </a:r>
          </a:p>
          <a:p>
            <a:pPr marL="806450" lvl="1" indent="-342900" eaLnBrk="1" hangingPunct="1">
              <a:spcBef>
                <a:spcPct val="0"/>
              </a:spcBef>
              <a:spcAft>
                <a:spcPts val="800"/>
              </a:spcAft>
              <a:buClr>
                <a:srgbClr val="9ABCBB"/>
              </a:buClr>
              <a:buFont typeface="Arial" pitchFamily="34" charset="0"/>
              <a:buChar char="•"/>
            </a:pPr>
            <a:r>
              <a:rPr lang="en-US" altLang="en-US" sz="1800" b="1" dirty="0" smtClean="0">
                <a:latin typeface="Calibri" pitchFamily="34" charset="0"/>
              </a:rPr>
              <a:t>Affordability</a:t>
            </a:r>
            <a:r>
              <a:rPr lang="en-US" altLang="en-US" sz="1800" dirty="0" smtClean="0">
                <a:latin typeface="Calibri" pitchFamily="34" charset="0"/>
              </a:rPr>
              <a:t>: The relationship between prices of services and providers’ insurance to the consumer’s income, ability to pay, and health insurance coverage</a:t>
            </a:r>
          </a:p>
          <a:p>
            <a:pPr marL="806450" lvl="1" indent="-342900" eaLnBrk="1" hangingPunct="1">
              <a:spcBef>
                <a:spcPct val="0"/>
              </a:spcBef>
              <a:spcAft>
                <a:spcPts val="800"/>
              </a:spcAft>
              <a:buClr>
                <a:srgbClr val="9ABCBB"/>
              </a:buClr>
              <a:buFont typeface="Arial" pitchFamily="34" charset="0"/>
              <a:buChar char="•"/>
            </a:pPr>
            <a:r>
              <a:rPr lang="en-US" altLang="en-US" sz="1800" b="1" dirty="0" smtClean="0">
                <a:latin typeface="Calibri" pitchFamily="34" charset="0"/>
              </a:rPr>
              <a:t>Acceptability</a:t>
            </a:r>
            <a:r>
              <a:rPr lang="en-US" altLang="en-US" sz="1800" dirty="0" smtClean="0">
                <a:latin typeface="Calibri" pitchFamily="34" charset="0"/>
              </a:rPr>
              <a:t>: The relationship between the consumer’s attitudes about personal and practice characteristics of providers to the actual characteristics of providers</a:t>
            </a:r>
          </a:p>
        </p:txBody>
      </p:sp>
      <p:pic>
        <p:nvPicPr>
          <p:cNvPr id="12"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p:cNvSpPr txBox="1"/>
          <p:nvPr/>
        </p:nvSpPr>
        <p:spPr>
          <a:xfrm>
            <a:off x="1045980" y="6476999"/>
            <a:ext cx="7818967" cy="381001"/>
          </a:xfrm>
          <a:prstGeom prst="rect">
            <a:avLst/>
          </a:prstGeom>
        </p:spPr>
        <p:txBody>
          <a:bodyPr vert="horz" wrap="square" rtlCol="0" anchor="b">
            <a:normAutofit fontScale="62500" lnSpcReduction="20000"/>
          </a:bodyPr>
          <a:lstStyle/>
          <a:p>
            <a:r>
              <a:rPr lang="en-US" dirty="0" smtClean="0"/>
              <a:t>Source: R. Penchansky and J. Thomas. </a:t>
            </a:r>
            <a:r>
              <a:rPr lang="en-US" i="1" dirty="0" smtClean="0"/>
              <a:t>The Concept of Access: Definition and Relationship to Consumer  Satisfaction. </a:t>
            </a:r>
            <a:r>
              <a:rPr lang="en-US" dirty="0" smtClean="0"/>
              <a:t>Medical Care (19)(2). Feb. 1981. pp. 127 – 140. </a:t>
            </a:r>
          </a:p>
        </p:txBody>
      </p:sp>
      <p:sp>
        <p:nvSpPr>
          <p:cNvPr id="11"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3</a:t>
            </a:fld>
            <a:endParaRPr lang="en-US" dirty="0"/>
          </a:p>
        </p:txBody>
      </p:sp>
    </p:spTree>
    <p:extLst>
      <p:ext uri="{BB962C8B-B14F-4D97-AF65-F5344CB8AC3E}">
        <p14:creationId xmlns:p14="http://schemas.microsoft.com/office/powerpoint/2010/main" val="2265993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graphicFrame>
        <p:nvGraphicFramePr>
          <p:cNvPr id="4" name="Table 3" descr="Time Item Presenter/Facilitator&#10;2:00 – 2:05 pm Welcome and approval of minutes Dr. Marilyn Peitso&#10;2:05 – 2:20 pm Data relating to undocumented individuals Mark Schoenbaum, MN Department of Health&#10;2:20 – 2:30 pm Assistance for undocumented individuals to access care Rebecca Lozano, Portico Health&#10;2:30 – 2:50 pm Emergency Medical Assistance for undocumented individuals&#10;• Eligibility&#10;• Services Kim Carolan, MN Department of Human Services&#10;Julie Marquardt and Sara Drake, MN Department of Human Services&#10;2:50 – 3:50 pm Discuss potential options to improve access to care for undocumented individuals Manatt, MN Department of Human Services, MN Department of Health&#10;3:50 – 4:00 pm Public comment Dr. Marilyn Peitso"/>
          <p:cNvGraphicFramePr>
            <a:graphicFrameLocks noGrp="1"/>
          </p:cNvGraphicFramePr>
          <p:nvPr>
            <p:extLst>
              <p:ext uri="{D42A27DB-BD31-4B8C-83A1-F6EECF244321}">
                <p14:modId xmlns:p14="http://schemas.microsoft.com/office/powerpoint/2010/main" val="870681571"/>
              </p:ext>
            </p:extLst>
          </p:nvPr>
        </p:nvGraphicFramePr>
        <p:xfrm>
          <a:off x="382137" y="1562502"/>
          <a:ext cx="8443063" cy="3991900"/>
        </p:xfrm>
        <a:graphic>
          <a:graphicData uri="http://schemas.openxmlformats.org/drawingml/2006/table">
            <a:tbl>
              <a:tblPr firstRow="1" firstCol="1" bandRow="1"/>
              <a:tblGrid>
                <a:gridCol w="1541978"/>
                <a:gridCol w="4584259"/>
                <a:gridCol w="2316826"/>
              </a:tblGrid>
              <a:tr h="202116">
                <a:tc>
                  <a:txBody>
                    <a:bodyPr/>
                    <a:lstStyle/>
                    <a:p>
                      <a:pPr marL="0" marR="0" algn="l">
                        <a:spcBef>
                          <a:spcPts val="0"/>
                        </a:spcBef>
                        <a:spcAft>
                          <a:spcPts val="600"/>
                        </a:spcAft>
                      </a:pPr>
                      <a:r>
                        <a:rPr lang="en-US" sz="1500" b="1" i="1" dirty="0">
                          <a:effectLst/>
                          <a:latin typeface="+mj-lt"/>
                          <a:ea typeface="Times New Roman"/>
                          <a:cs typeface="Times New Roman"/>
                        </a:rPr>
                        <a:t>Time</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b="1" i="1" dirty="0" smtClean="0">
                          <a:effectLst/>
                          <a:latin typeface="+mj-lt"/>
                          <a:ea typeface="Times New Roman"/>
                          <a:cs typeface="Times New Roman"/>
                        </a:rPr>
                        <a:t>Item</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b="1" i="1" dirty="0" smtClean="0">
                          <a:effectLst/>
                          <a:latin typeface="+mj-lt"/>
                          <a:ea typeface="Times New Roman"/>
                          <a:cs typeface="Times New Roman"/>
                        </a:rPr>
                        <a:t>Presenter/Facilitator</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378894">
                <a:tc>
                  <a:txBody>
                    <a:bodyPr/>
                    <a:lstStyle/>
                    <a:p>
                      <a:pPr marL="0" marR="0" algn="l">
                        <a:spcBef>
                          <a:spcPts val="0"/>
                        </a:spcBef>
                        <a:spcAft>
                          <a:spcPts val="600"/>
                        </a:spcAft>
                      </a:pPr>
                      <a:r>
                        <a:rPr lang="en-US" sz="1500" dirty="0" smtClean="0">
                          <a:effectLst/>
                          <a:latin typeface="+mj-lt"/>
                          <a:ea typeface="Times New Roman"/>
                          <a:cs typeface="Times New Roman"/>
                        </a:rPr>
                        <a:t>2:00 – 2:05 pm</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500" b="1" dirty="0" smtClean="0">
                          <a:effectLst/>
                          <a:latin typeface="+mj-lt"/>
                          <a:ea typeface="Times New Roman"/>
                          <a:cs typeface="Times New Roman"/>
                        </a:rPr>
                        <a:t>Welcome</a:t>
                      </a:r>
                      <a:r>
                        <a:rPr lang="en-US" sz="1500" b="1" baseline="0" dirty="0" smtClean="0">
                          <a:effectLst/>
                          <a:latin typeface="+mj-lt"/>
                          <a:ea typeface="Times New Roman"/>
                          <a:cs typeface="Times New Roman"/>
                        </a:rPr>
                        <a:t> and approval of minutes</a:t>
                      </a:r>
                      <a:endParaRPr lang="en-US" sz="1500" b="1"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smtClean="0">
                          <a:effectLst/>
                          <a:latin typeface="+mj-lt"/>
                          <a:ea typeface="Times New Roman"/>
                          <a:cs typeface="Times New Roman"/>
                        </a:rPr>
                        <a:t>Dr. Marilyn Peitso</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500314">
                <a:tc>
                  <a:txBody>
                    <a:bodyPr/>
                    <a:lstStyle/>
                    <a:p>
                      <a:pPr marL="0" marR="0" algn="l">
                        <a:spcBef>
                          <a:spcPts val="0"/>
                        </a:spcBef>
                        <a:spcAft>
                          <a:spcPts val="600"/>
                        </a:spcAft>
                      </a:pPr>
                      <a:r>
                        <a:rPr lang="en-US" sz="1500" dirty="0" smtClean="0">
                          <a:effectLst/>
                          <a:latin typeface="+mj-lt"/>
                          <a:ea typeface="Times New Roman"/>
                          <a:cs typeface="Times New Roman"/>
                        </a:rPr>
                        <a:t>2:05 – 2:20 pm</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500" b="1" baseline="0" dirty="0" smtClean="0">
                          <a:effectLst/>
                          <a:latin typeface="+mj-lt"/>
                        </a:rPr>
                        <a:t>Data relating to undocumented individuals</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smtClean="0">
                          <a:effectLst/>
                          <a:latin typeface="+mj-lt"/>
                          <a:ea typeface="Times New Roman"/>
                          <a:cs typeface="Times New Roman"/>
                        </a:rPr>
                        <a:t>Mark </a:t>
                      </a:r>
                      <a:r>
                        <a:rPr lang="en-US" sz="1500" dirty="0" err="1" smtClean="0">
                          <a:effectLst/>
                          <a:latin typeface="+mj-lt"/>
                          <a:ea typeface="Times New Roman"/>
                          <a:cs typeface="Times New Roman"/>
                        </a:rPr>
                        <a:t>Schoenbaum</a:t>
                      </a:r>
                      <a:r>
                        <a:rPr lang="en-US" sz="1500" dirty="0" smtClean="0">
                          <a:effectLst/>
                          <a:latin typeface="+mj-lt"/>
                          <a:ea typeface="Times New Roman"/>
                          <a:cs typeface="Times New Roman"/>
                        </a:rPr>
                        <a:t>, MN</a:t>
                      </a:r>
                      <a:r>
                        <a:rPr lang="en-US" sz="1500" baseline="0" dirty="0" smtClean="0">
                          <a:effectLst/>
                          <a:latin typeface="+mj-lt"/>
                          <a:ea typeface="Times New Roman"/>
                          <a:cs typeface="Times New Roman"/>
                        </a:rPr>
                        <a:t> Department of Health</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427071">
                <a:tc>
                  <a:txBody>
                    <a:bodyPr/>
                    <a:lstStyle/>
                    <a:p>
                      <a:pPr marL="0" marR="0" algn="l">
                        <a:spcBef>
                          <a:spcPts val="0"/>
                        </a:spcBef>
                        <a:spcAft>
                          <a:spcPts val="600"/>
                        </a:spcAft>
                      </a:pPr>
                      <a:r>
                        <a:rPr lang="en-US" sz="1500" dirty="0" smtClean="0">
                          <a:effectLst/>
                          <a:latin typeface="+mj-lt"/>
                          <a:ea typeface="Times New Roman"/>
                          <a:cs typeface="Times New Roman"/>
                        </a:rPr>
                        <a:t>2:20 – 2:30 pm</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indent="0" algn="l">
                        <a:buFont typeface="Arial" panose="020B0604020202020204" pitchFamily="34" charset="0"/>
                        <a:buNone/>
                      </a:pPr>
                      <a:r>
                        <a:rPr lang="en-US" sz="1500" b="1" baseline="0" dirty="0" smtClean="0">
                          <a:effectLst/>
                          <a:latin typeface="+mj-lt"/>
                        </a:rPr>
                        <a:t>Assistance for undocumented individuals to access care</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smtClean="0">
                          <a:effectLst/>
                          <a:latin typeface="+mj-lt"/>
                          <a:ea typeface="Times New Roman"/>
                          <a:cs typeface="Times New Roman"/>
                        </a:rPr>
                        <a:t>Rebecca Lozano, Portico Health</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427071">
                <a:tc>
                  <a:txBody>
                    <a:bodyPr/>
                    <a:lstStyle/>
                    <a:p>
                      <a:pPr marL="0" marR="0" algn="l">
                        <a:spcBef>
                          <a:spcPts val="0"/>
                        </a:spcBef>
                        <a:spcAft>
                          <a:spcPts val="600"/>
                        </a:spcAft>
                      </a:pPr>
                      <a:r>
                        <a:rPr lang="en-US" sz="1500" dirty="0" smtClean="0">
                          <a:effectLst/>
                          <a:latin typeface="+mj-lt"/>
                          <a:ea typeface="Times New Roman"/>
                          <a:cs typeface="Times New Roman"/>
                        </a:rPr>
                        <a:t>2:30 – 2:50 pm</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500" b="1" baseline="0" dirty="0" smtClean="0">
                          <a:effectLst/>
                          <a:latin typeface="+mj-lt"/>
                        </a:rPr>
                        <a:t>Emergency Medical Assistance for undocumented individuals</a:t>
                      </a:r>
                    </a:p>
                    <a:p>
                      <a:pPr marL="747713" indent="-285750" algn="l">
                        <a:buFont typeface="Arial" panose="020B0604020202020204" pitchFamily="34" charset="0"/>
                        <a:buChar char="•"/>
                      </a:pPr>
                      <a:r>
                        <a:rPr lang="en-US" sz="1500" b="1" baseline="0" dirty="0" smtClean="0">
                          <a:effectLst/>
                          <a:latin typeface="+mj-lt"/>
                        </a:rPr>
                        <a:t>Eligibility</a:t>
                      </a:r>
                    </a:p>
                    <a:p>
                      <a:pPr marL="747713" indent="-285750" algn="l">
                        <a:buFont typeface="Arial" panose="020B0604020202020204" pitchFamily="34" charset="0"/>
                        <a:buChar char="•"/>
                      </a:pPr>
                      <a:r>
                        <a:rPr lang="en-US" sz="1500" b="1" baseline="0" dirty="0" smtClean="0">
                          <a:effectLst/>
                          <a:latin typeface="+mj-lt"/>
                        </a:rPr>
                        <a:t>Services</a:t>
                      </a: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smtClean="0">
                          <a:effectLst/>
                          <a:latin typeface="+mj-lt"/>
                          <a:ea typeface="Times New Roman"/>
                          <a:cs typeface="Times New Roman"/>
                        </a:rPr>
                        <a:t>Kim Carolan, MN Department of Human Services</a:t>
                      </a:r>
                    </a:p>
                    <a:p>
                      <a:pPr marL="0" marR="0" algn="l">
                        <a:spcBef>
                          <a:spcPts val="0"/>
                        </a:spcBef>
                        <a:spcAft>
                          <a:spcPts val="600"/>
                        </a:spcAft>
                      </a:pPr>
                      <a:r>
                        <a:rPr lang="en-US" sz="1500" dirty="0" smtClean="0">
                          <a:effectLst/>
                          <a:latin typeface="+mj-lt"/>
                          <a:ea typeface="Times New Roman"/>
                          <a:cs typeface="Times New Roman"/>
                        </a:rPr>
                        <a:t>Julie Marquardt and Sara Drake, MN Department of Human Services</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293298">
                <a:tc>
                  <a:txBody>
                    <a:bodyPr/>
                    <a:lstStyle/>
                    <a:p>
                      <a:pPr marL="0" marR="0" algn="l">
                        <a:spcBef>
                          <a:spcPts val="0"/>
                        </a:spcBef>
                        <a:spcAft>
                          <a:spcPts val="600"/>
                        </a:spcAft>
                      </a:pPr>
                      <a:r>
                        <a:rPr lang="en-US" sz="1500" dirty="0" smtClean="0">
                          <a:effectLst/>
                          <a:latin typeface="+mj-lt"/>
                          <a:ea typeface="Times New Roman"/>
                          <a:cs typeface="Times New Roman"/>
                        </a:rPr>
                        <a:t>2:50 – 3:50 pm</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b="1" dirty="0" smtClean="0">
                          <a:effectLst/>
                          <a:latin typeface="+mj-lt"/>
                          <a:ea typeface="Times New Roman"/>
                          <a:cs typeface="Times New Roman"/>
                        </a:rPr>
                        <a:t>Discuss potential options to improve access to care for undocumented</a:t>
                      </a:r>
                      <a:r>
                        <a:rPr lang="en-US" sz="1500" b="1" baseline="0" dirty="0" smtClean="0">
                          <a:effectLst/>
                          <a:latin typeface="+mj-lt"/>
                          <a:ea typeface="Times New Roman"/>
                          <a:cs typeface="Times New Roman"/>
                        </a:rPr>
                        <a:t> individuals</a:t>
                      </a:r>
                      <a:endParaRPr lang="en-US" sz="1500" b="1"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err="1" smtClean="0">
                          <a:effectLst/>
                          <a:latin typeface="+mj-lt"/>
                          <a:ea typeface="Times New Roman"/>
                          <a:cs typeface="Times New Roman"/>
                        </a:rPr>
                        <a:t>Manatt</a:t>
                      </a:r>
                      <a:r>
                        <a:rPr lang="en-US" sz="1500" dirty="0" smtClean="0">
                          <a:effectLst/>
                          <a:latin typeface="+mj-lt"/>
                          <a:ea typeface="Times New Roman"/>
                          <a:cs typeface="Times New Roman"/>
                        </a:rPr>
                        <a:t>, MN Department of Human Services, MN Department of Health</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r h="293292">
                <a:tc>
                  <a:txBody>
                    <a:bodyPr/>
                    <a:lstStyle/>
                    <a:p>
                      <a:pPr marL="0" marR="0" algn="l">
                        <a:spcBef>
                          <a:spcPts val="0"/>
                        </a:spcBef>
                        <a:spcAft>
                          <a:spcPts val="600"/>
                        </a:spcAft>
                      </a:pPr>
                      <a:r>
                        <a:rPr lang="en-US" sz="1500" dirty="0" smtClean="0">
                          <a:effectLst/>
                          <a:latin typeface="+mj-lt"/>
                          <a:ea typeface="Times New Roman"/>
                          <a:cs typeface="Times New Roman"/>
                        </a:rPr>
                        <a:t>3:50 – 4:00 pm</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algn="l"/>
                      <a:r>
                        <a:rPr lang="en-US" sz="1500" b="1" dirty="0" smtClean="0">
                          <a:effectLst/>
                          <a:latin typeface="+mj-lt"/>
                        </a:rPr>
                        <a:t>Public</a:t>
                      </a:r>
                      <a:r>
                        <a:rPr lang="en-US" sz="1500" b="1" baseline="0" dirty="0" smtClean="0">
                          <a:effectLst/>
                          <a:latin typeface="+mj-lt"/>
                        </a:rPr>
                        <a:t> comment</a:t>
                      </a:r>
                      <a:endParaRPr lang="en-US" sz="1500" b="1" dirty="0">
                        <a:effectLst/>
                        <a:latin typeface="+mj-lt"/>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c>
                  <a:txBody>
                    <a:bodyPr/>
                    <a:lstStyle/>
                    <a:p>
                      <a:pPr marL="0" marR="0" algn="l">
                        <a:spcBef>
                          <a:spcPts val="0"/>
                        </a:spcBef>
                        <a:spcAft>
                          <a:spcPts val="600"/>
                        </a:spcAft>
                      </a:pPr>
                      <a:r>
                        <a:rPr lang="en-US" sz="1500" dirty="0" smtClean="0">
                          <a:effectLst/>
                          <a:latin typeface="+mj-lt"/>
                          <a:ea typeface="Times New Roman"/>
                          <a:cs typeface="Times New Roman"/>
                        </a:rPr>
                        <a:t>Dr. Marilyn Peitso</a:t>
                      </a:r>
                      <a:endParaRPr lang="en-US" sz="1500" dirty="0">
                        <a:effectLst/>
                        <a:latin typeface="+mj-lt"/>
                        <a:ea typeface="Times New Roman"/>
                        <a:cs typeface="Times New Roman"/>
                      </a:endParaRPr>
                    </a:p>
                  </a:txBody>
                  <a:tcPr marL="68580" marR="68580" marT="0" marB="0">
                    <a:lnL w="12700" cap="flat" cmpd="sng" algn="ctr">
                      <a:solidFill>
                        <a:srgbClr val="326599"/>
                      </a:solidFill>
                      <a:prstDash val="solid"/>
                      <a:round/>
                      <a:headEnd type="none" w="med" len="med"/>
                      <a:tailEnd type="none" w="med" len="med"/>
                    </a:lnL>
                    <a:lnR w="12700" cap="flat" cmpd="sng" algn="ctr">
                      <a:solidFill>
                        <a:srgbClr val="326599"/>
                      </a:solidFill>
                      <a:prstDash val="solid"/>
                      <a:round/>
                      <a:headEnd type="none" w="med" len="med"/>
                      <a:tailEnd type="none" w="med" len="med"/>
                    </a:lnR>
                    <a:lnT w="12700" cap="flat" cmpd="sng" algn="ctr">
                      <a:solidFill>
                        <a:srgbClr val="326599"/>
                      </a:solidFill>
                      <a:prstDash val="solid"/>
                      <a:round/>
                      <a:headEnd type="none" w="med" len="med"/>
                      <a:tailEnd type="none" w="med" len="med"/>
                    </a:lnT>
                    <a:lnB w="12700" cap="flat" cmpd="sng" algn="ctr">
                      <a:solidFill>
                        <a:srgbClr val="326599"/>
                      </a:solidFill>
                      <a:prstDash val="solid"/>
                      <a:round/>
                      <a:headEnd type="none" w="med" len="med"/>
                      <a:tailEnd type="none" w="med" len="med"/>
                    </a:lnB>
                  </a:tcPr>
                </a:tc>
              </a:tr>
            </a:tbl>
          </a:graphicData>
        </a:graphic>
      </p:graphicFrame>
      <p:pic>
        <p:nvPicPr>
          <p:cNvPr id="8" name="Picture 2" title="Manatt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476999"/>
            <a:ext cx="677333" cy="2709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8"/>
          <p:cNvSpPr>
            <a:spLocks noGrp="1"/>
          </p:cNvSpPr>
          <p:nvPr>
            <p:ph type="sldNum" sz="quarter" idx="4294967295"/>
          </p:nvPr>
        </p:nvSpPr>
        <p:spPr>
          <a:xfrm>
            <a:off x="8534400" y="6440629"/>
            <a:ext cx="533400" cy="365125"/>
          </a:xfrm>
          <a:prstGeom prst="rect">
            <a:avLst/>
          </a:prstGeom>
        </p:spPr>
        <p:txBody>
          <a:bodyPr/>
          <a:lstStyle/>
          <a:p>
            <a:fld id="{9F8FA0FF-B194-4927-BB1D-56AA63D432A4}" type="slidenum">
              <a:rPr lang="en-US" smtClean="0"/>
              <a:pPr/>
              <a:t>4</a:t>
            </a:fld>
            <a:endParaRPr lang="en-US" dirty="0"/>
          </a:p>
        </p:txBody>
      </p:sp>
    </p:spTree>
    <p:extLst>
      <p:ext uri="{BB962C8B-B14F-4D97-AF65-F5344CB8AC3E}">
        <p14:creationId xmlns:p14="http://schemas.microsoft.com/office/powerpoint/2010/main" val="1207512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21971" y="1331844"/>
            <a:ext cx="8397025" cy="1922532"/>
          </a:xfrm>
        </p:spPr>
        <p:txBody>
          <a:bodyPr>
            <a:noAutofit/>
          </a:bodyPr>
          <a:lstStyle/>
          <a:p>
            <a:pPr eaLnBrk="1" hangingPunct="1">
              <a:lnSpc>
                <a:spcPct val="100000"/>
              </a:lnSpc>
            </a:pPr>
            <a:r>
              <a:rPr lang="en-US" sz="4400" b="1" dirty="0" smtClean="0">
                <a:solidFill>
                  <a:schemeClr val="tx1"/>
                </a:solidFill>
                <a:latin typeface="+mn-lt"/>
              </a:rPr>
              <a:t>Minnesota’s Unauthorized immigrant Population: Estimates and policy ELEMENTS</a:t>
            </a:r>
          </a:p>
        </p:txBody>
      </p:sp>
    </p:spTree>
    <p:extLst>
      <p:ext uri="{BB962C8B-B14F-4D97-AF65-F5344CB8AC3E}">
        <p14:creationId xmlns:p14="http://schemas.microsoft.com/office/powerpoint/2010/main" val="3492936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961"/>
            <a:ext cx="8229600" cy="1148576"/>
          </a:xfrm>
        </p:spPr>
        <p:txBody>
          <a:bodyPr/>
          <a:lstStyle/>
          <a:p>
            <a:r>
              <a:rPr lang="en-US" sz="4000" b="1" dirty="0" smtClean="0">
                <a:solidFill>
                  <a:schemeClr val="tx1"/>
                </a:solidFill>
                <a:latin typeface="+mn-lt"/>
              </a:rPr>
              <a:t>Limited data available</a:t>
            </a:r>
            <a:endParaRPr lang="en-US" sz="4000" b="1" dirty="0">
              <a:solidFill>
                <a:schemeClr val="tx1"/>
              </a:solidFill>
              <a:latin typeface="+mn-lt"/>
            </a:endParaRPr>
          </a:p>
        </p:txBody>
      </p:sp>
      <p:sp>
        <p:nvSpPr>
          <p:cNvPr id="3" name="Content Placeholder 2"/>
          <p:cNvSpPr>
            <a:spLocks noGrp="1"/>
          </p:cNvSpPr>
          <p:nvPr>
            <p:ph sz="half" idx="2"/>
          </p:nvPr>
        </p:nvSpPr>
        <p:spPr>
          <a:xfrm>
            <a:off x="457200" y="891681"/>
            <a:ext cx="8229600" cy="4924682"/>
          </a:xfrm>
        </p:spPr>
        <p:txBody>
          <a:bodyPr>
            <a:normAutofit fontScale="25000" lnSpcReduction="20000"/>
          </a:bodyPr>
          <a:lstStyle/>
          <a:p>
            <a:pPr>
              <a:lnSpc>
                <a:spcPct val="120000"/>
              </a:lnSpc>
              <a:spcBef>
                <a:spcPts val="0"/>
              </a:spcBef>
            </a:pPr>
            <a:r>
              <a:rPr lang="en-US" sz="9600" dirty="0" smtClean="0"/>
              <a:t>Census doesn’t count unauthorized immigrants directly; researchers rely on “residual” methods.</a:t>
            </a:r>
          </a:p>
          <a:p>
            <a:pPr>
              <a:lnSpc>
                <a:spcPct val="120000"/>
              </a:lnSpc>
              <a:spcBef>
                <a:spcPts val="0"/>
              </a:spcBef>
            </a:pPr>
            <a:endParaRPr lang="en-US" sz="9600" dirty="0"/>
          </a:p>
          <a:p>
            <a:pPr>
              <a:lnSpc>
                <a:spcPct val="120000"/>
              </a:lnSpc>
              <a:spcBef>
                <a:spcPts val="0"/>
              </a:spcBef>
            </a:pPr>
            <a:r>
              <a:rPr lang="en-US" sz="9600" dirty="0" smtClean="0"/>
              <a:t>Most estimates based on arrivals, not departures, which have accelerated in past 10 years.</a:t>
            </a:r>
          </a:p>
          <a:p>
            <a:pPr>
              <a:lnSpc>
                <a:spcPct val="120000"/>
              </a:lnSpc>
              <a:spcBef>
                <a:spcPts val="0"/>
              </a:spcBef>
            </a:pPr>
            <a:endParaRPr lang="en-US" sz="9600" dirty="0" smtClean="0"/>
          </a:p>
          <a:p>
            <a:pPr>
              <a:lnSpc>
                <a:spcPct val="120000"/>
              </a:lnSpc>
              <a:spcBef>
                <a:spcPts val="0"/>
              </a:spcBef>
            </a:pPr>
            <a:r>
              <a:rPr lang="en-US" sz="9600" dirty="0" smtClean="0"/>
              <a:t>Health care providers, even FQHCs, don’t have data on citizenship status.</a:t>
            </a:r>
          </a:p>
          <a:p>
            <a:pPr>
              <a:lnSpc>
                <a:spcPct val="120000"/>
              </a:lnSpc>
              <a:spcBef>
                <a:spcPts val="0"/>
              </a:spcBef>
            </a:pPr>
            <a:endParaRPr lang="en-US" sz="9600" dirty="0" smtClean="0"/>
          </a:p>
          <a:p>
            <a:pPr>
              <a:lnSpc>
                <a:spcPct val="120000"/>
              </a:lnSpc>
              <a:spcBef>
                <a:spcPts val="0"/>
              </a:spcBef>
            </a:pPr>
            <a:r>
              <a:rPr lang="en-US" sz="9600" dirty="0" smtClean="0"/>
              <a:t>Certain populations associated with undocumented immigrants, but estimating very imperfect:</a:t>
            </a:r>
          </a:p>
          <a:p>
            <a:pPr marL="274320" lvl="4" indent="457200">
              <a:lnSpc>
                <a:spcPct val="120000"/>
              </a:lnSpc>
              <a:spcBef>
                <a:spcPts val="0"/>
              </a:spcBef>
            </a:pPr>
            <a:r>
              <a:rPr lang="en-US" sz="8000" dirty="0">
                <a:latin typeface="+mn-lt"/>
              </a:rPr>
              <a:t>Non-citizens (but not all are undocumented).</a:t>
            </a:r>
          </a:p>
          <a:p>
            <a:pPr marL="274320" lvl="4" indent="457200">
              <a:lnSpc>
                <a:spcPct val="120000"/>
              </a:lnSpc>
              <a:spcBef>
                <a:spcPts val="0"/>
              </a:spcBef>
            </a:pPr>
            <a:r>
              <a:rPr lang="en-US" sz="8000" dirty="0">
                <a:latin typeface="+mn-lt"/>
              </a:rPr>
              <a:t>Latinos (but not all are </a:t>
            </a:r>
            <a:r>
              <a:rPr lang="en-US" sz="8000" dirty="0" smtClean="0">
                <a:latin typeface="+mn-lt"/>
              </a:rPr>
              <a:t>undocumented)</a:t>
            </a:r>
          </a:p>
          <a:p>
            <a:pPr marL="274320" lvl="4" indent="457200">
              <a:lnSpc>
                <a:spcPct val="120000"/>
              </a:lnSpc>
              <a:spcBef>
                <a:spcPts val="0"/>
              </a:spcBef>
            </a:pPr>
            <a:r>
              <a:rPr lang="en-US" sz="8000" dirty="0" smtClean="0">
                <a:latin typeface="+mn-lt"/>
              </a:rPr>
              <a:t>Migrant </a:t>
            </a:r>
            <a:r>
              <a:rPr lang="en-US" sz="8000" dirty="0">
                <a:latin typeface="+mn-lt"/>
              </a:rPr>
              <a:t>farmworkers (but only half are undocumented</a:t>
            </a:r>
            <a:r>
              <a:rPr lang="en-US" sz="8000" dirty="0" smtClean="0">
                <a:latin typeface="+mn-lt"/>
              </a:rPr>
              <a:t>). </a:t>
            </a:r>
          </a:p>
          <a:p>
            <a:pPr marL="0" lvl="1" indent="0">
              <a:lnSpc>
                <a:spcPct val="120000"/>
              </a:lnSpc>
              <a:spcBef>
                <a:spcPts val="0"/>
              </a:spcBef>
              <a:buNone/>
            </a:pPr>
            <a:endParaRPr lang="en-US" dirty="0" smtClean="0"/>
          </a:p>
          <a:p>
            <a:pPr marL="0" lvl="1" indent="0">
              <a:lnSpc>
                <a:spcPct val="120000"/>
              </a:lnSpc>
              <a:spcBef>
                <a:spcPts val="0"/>
              </a:spcBef>
              <a:buNone/>
            </a:pPr>
            <a:endParaRPr lang="en-US" dirty="0"/>
          </a:p>
        </p:txBody>
      </p:sp>
      <p:sp>
        <p:nvSpPr>
          <p:cNvPr id="4" name="Rectangle 3"/>
          <p:cNvSpPr/>
          <p:nvPr/>
        </p:nvSpPr>
        <p:spPr>
          <a:xfrm>
            <a:off x="457200" y="6035024"/>
            <a:ext cx="8513180" cy="707886"/>
          </a:xfrm>
          <a:prstGeom prst="rect">
            <a:avLst/>
          </a:prstGeom>
        </p:spPr>
        <p:txBody>
          <a:bodyPr wrap="square">
            <a:spAutoFit/>
          </a:bodyPr>
          <a:lstStyle/>
          <a:p>
            <a:r>
              <a:rPr lang="en-US" sz="1000" dirty="0" smtClean="0">
                <a:solidFill>
                  <a:srgbClr val="000000"/>
                </a:solidFill>
              </a:rPr>
              <a:t>Source: </a:t>
            </a:r>
            <a:r>
              <a:rPr lang="en-US" sz="1000" dirty="0" smtClean="0">
                <a:solidFill>
                  <a:srgbClr val="000000"/>
                </a:solidFill>
                <a:hlinkClick r:id="rId3"/>
              </a:rPr>
              <a:t>Warren, R. and Warren, J. R. (2013), Unauthorized Immigration to the United States: Annual Estimates and Components of Change, by State, 1990 to 2010. International Migration Review, 47: 296–329. </a:t>
            </a:r>
            <a:r>
              <a:rPr lang="en-US" sz="1000" dirty="0" err="1" smtClean="0">
                <a:solidFill>
                  <a:srgbClr val="000000"/>
                </a:solidFill>
                <a:hlinkClick r:id="rId3"/>
              </a:rPr>
              <a:t>doi</a:t>
            </a:r>
            <a:r>
              <a:rPr lang="en-US" sz="1000" dirty="0" smtClean="0">
                <a:solidFill>
                  <a:srgbClr val="000000"/>
                </a:solidFill>
                <a:hlinkClick r:id="rId3"/>
              </a:rPr>
              <a:t>: 10.1111/imre.12022. </a:t>
            </a:r>
            <a:r>
              <a:rPr lang="en-US" sz="1000" dirty="0" err="1" smtClean="0">
                <a:solidFill>
                  <a:srgbClr val="000000"/>
                </a:solidFill>
                <a:hlinkClick r:id="rId3"/>
              </a:rPr>
              <a:t>Caroll</a:t>
            </a:r>
            <a:r>
              <a:rPr lang="en-US" sz="1000" dirty="0" smtClean="0">
                <a:solidFill>
                  <a:srgbClr val="000000"/>
                </a:solidFill>
                <a:hlinkClick r:id="rId3"/>
              </a:rPr>
              <a:t> D, Georges A and </a:t>
            </a:r>
            <a:r>
              <a:rPr lang="en-US" sz="1000" dirty="0" err="1" smtClean="0">
                <a:solidFill>
                  <a:srgbClr val="000000"/>
                </a:solidFill>
                <a:hlinkClick r:id="rId3"/>
              </a:rPr>
              <a:t>Saltz</a:t>
            </a:r>
            <a:r>
              <a:rPr lang="en-US" sz="1000" dirty="0" smtClean="0">
                <a:solidFill>
                  <a:srgbClr val="000000"/>
                </a:solidFill>
                <a:hlinkClick r:id="rId3"/>
              </a:rPr>
              <a:t> R, Changing Characteristics of U.S. Farm Workers</a:t>
            </a:r>
            <a:r>
              <a:rPr lang="en-US" sz="1000" dirty="0">
                <a:solidFill>
                  <a:srgbClr val="000000"/>
                </a:solidFill>
                <a:hlinkClick r:id="rId3"/>
              </a:rPr>
              <a:t>: </a:t>
            </a:r>
            <a:r>
              <a:rPr lang="en-US" sz="1000" dirty="0" smtClean="0">
                <a:solidFill>
                  <a:srgbClr val="000000"/>
                </a:solidFill>
                <a:hlinkClick r:id="rId3"/>
              </a:rPr>
              <a:t>21 </a:t>
            </a:r>
            <a:r>
              <a:rPr lang="en-US" sz="1000" dirty="0">
                <a:solidFill>
                  <a:srgbClr val="000000"/>
                </a:solidFill>
                <a:hlinkClick r:id="rId3"/>
              </a:rPr>
              <a:t>Years of Findings from the National Agricultural Workers Survey, May 12 2011, Immigration Reform and Agriculture Conference: </a:t>
            </a:r>
            <a:r>
              <a:rPr lang="en-US" sz="1000" dirty="0">
                <a:solidFill>
                  <a:srgbClr val="000000"/>
                </a:solidFill>
              </a:rPr>
              <a:t>https://</a:t>
            </a:r>
            <a:r>
              <a:rPr lang="en-US" sz="1000" dirty="0" smtClean="0">
                <a:solidFill>
                  <a:srgbClr val="000000"/>
                </a:solidFill>
              </a:rPr>
              <a:t>migrationfiles.ucdavis.edu/uploads/cf/files/2011-may/carroll-changing-characteristics.pdf</a:t>
            </a:r>
            <a:endParaRPr lang="en-US" sz="1000" dirty="0">
              <a:solidFill>
                <a:srgbClr val="000000"/>
              </a:solidFill>
            </a:endParaRPr>
          </a:p>
        </p:txBody>
      </p:sp>
    </p:spTree>
    <p:extLst>
      <p:ext uri="{BB962C8B-B14F-4D97-AF65-F5344CB8AC3E}">
        <p14:creationId xmlns:p14="http://schemas.microsoft.com/office/powerpoint/2010/main" val="2974793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256274" y="550006"/>
            <a:ext cx="8628845" cy="1148576"/>
          </a:xfrm>
        </p:spPr>
        <p:txBody>
          <a:bodyPr>
            <a:noAutofit/>
          </a:bodyPr>
          <a:lstStyle/>
          <a:p>
            <a:pPr eaLnBrk="1" hangingPunct="1"/>
            <a:r>
              <a:rPr lang="en-US" sz="4400" b="1" dirty="0">
                <a:solidFill>
                  <a:schemeClr val="tx1"/>
                </a:solidFill>
                <a:latin typeface="+mn-lt"/>
              </a:rPr>
              <a:t>Overall estimates</a:t>
            </a:r>
          </a:p>
        </p:txBody>
      </p:sp>
      <p:sp>
        <p:nvSpPr>
          <p:cNvPr id="2" name="Content Placeholder 1"/>
          <p:cNvSpPr>
            <a:spLocks noGrp="1"/>
          </p:cNvSpPr>
          <p:nvPr>
            <p:ph sz="half" idx="2"/>
          </p:nvPr>
        </p:nvSpPr>
        <p:spPr>
          <a:xfrm>
            <a:off x="457198" y="1600963"/>
            <a:ext cx="8229602" cy="4435251"/>
          </a:xfrm>
        </p:spPr>
        <p:txBody>
          <a:bodyPr>
            <a:normAutofit/>
          </a:bodyPr>
          <a:lstStyle/>
          <a:p>
            <a:r>
              <a:rPr lang="en-US" sz="3200" dirty="0" smtClean="0"/>
              <a:t>U of M researcher Rob Warren, PhD,  estimated </a:t>
            </a:r>
            <a:r>
              <a:rPr lang="en-US" sz="3200" b="1" dirty="0" smtClean="0"/>
              <a:t>99,000</a:t>
            </a:r>
            <a:r>
              <a:rPr lang="en-US" sz="3200" dirty="0" smtClean="0"/>
              <a:t> unauthorized immigrants in MN in 2010.</a:t>
            </a:r>
          </a:p>
          <a:p>
            <a:pPr lvl="1"/>
            <a:r>
              <a:rPr lang="en-US" sz="2600" dirty="0" smtClean="0"/>
              <a:t>State demographer: estimate still applicable in 2015.</a:t>
            </a:r>
          </a:p>
          <a:p>
            <a:r>
              <a:rPr lang="en-US" sz="3200" dirty="0" smtClean="0"/>
              <a:t>Other MN estimates from national groups range from </a:t>
            </a:r>
            <a:r>
              <a:rPr lang="en-US" sz="3200" b="1" dirty="0" smtClean="0"/>
              <a:t>80,000-100,000</a:t>
            </a:r>
            <a:r>
              <a:rPr lang="en-US" sz="3200" dirty="0" smtClean="0"/>
              <a:t>, with margins of error as high as 10,000.</a:t>
            </a:r>
          </a:p>
          <a:p>
            <a:endParaRPr lang="en-US" sz="3200" dirty="0"/>
          </a:p>
        </p:txBody>
      </p:sp>
      <p:sp>
        <p:nvSpPr>
          <p:cNvPr id="5125" name="Text Box 4"/>
          <p:cNvSpPr txBox="1">
            <a:spLocks noChangeArrowheads="1"/>
          </p:cNvSpPr>
          <p:nvPr/>
        </p:nvSpPr>
        <p:spPr bwMode="auto">
          <a:xfrm>
            <a:off x="457198" y="5787620"/>
            <a:ext cx="790956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000" dirty="0" smtClean="0">
                <a:solidFill>
                  <a:srgbClr val="000000"/>
                </a:solidFill>
                <a:latin typeface="Calibri"/>
              </a:rPr>
              <a:t>Sources:, </a:t>
            </a:r>
            <a:r>
              <a:rPr lang="en-US" sz="1000" dirty="0">
                <a:solidFill>
                  <a:srgbClr val="000000"/>
                </a:solidFill>
                <a:latin typeface="Calibri"/>
              </a:rPr>
              <a:t>Warren, R. and Warren, J. R. (2013), Unauthorized Immigration to the United States: Annual Estimates and Components of Change, by State, 1990 to 2010. International Migration Review, 47: 296–329. </a:t>
            </a:r>
            <a:r>
              <a:rPr lang="en-US" sz="1000" dirty="0" err="1">
                <a:solidFill>
                  <a:srgbClr val="000000"/>
                </a:solidFill>
                <a:latin typeface="Calibri"/>
              </a:rPr>
              <a:t>doi</a:t>
            </a:r>
            <a:r>
              <a:rPr lang="en-US" sz="1000" dirty="0">
                <a:solidFill>
                  <a:srgbClr val="000000"/>
                </a:solidFill>
                <a:latin typeface="Calibri"/>
              </a:rPr>
              <a:t>: </a:t>
            </a:r>
            <a:r>
              <a:rPr lang="en-US" sz="1000" dirty="0" smtClean="0">
                <a:solidFill>
                  <a:srgbClr val="000000"/>
                </a:solidFill>
                <a:latin typeface="Calibri"/>
              </a:rPr>
              <a:t>10.1111/imre.12022</a:t>
            </a:r>
            <a:r>
              <a:rPr lang="en-US" sz="1000" dirty="0">
                <a:solidFill>
                  <a:srgbClr val="000000"/>
                </a:solidFill>
                <a:latin typeface="Calibri"/>
              </a:rPr>
              <a:t>. Migration Policy Institute (MPI) analysis of U.S. Census Bureau data from the 2013 American Community Survey (ACS), 2009-2013 ACS pooled, and the 2008 Survey of Income and Program Participation (SIPP) by James </a:t>
            </a:r>
            <a:r>
              <a:rPr lang="en-US" sz="1000" dirty="0" err="1">
                <a:solidFill>
                  <a:srgbClr val="000000"/>
                </a:solidFill>
                <a:latin typeface="Calibri"/>
              </a:rPr>
              <a:t>Bachmeier</a:t>
            </a:r>
            <a:r>
              <a:rPr lang="en-US" sz="1000" dirty="0">
                <a:solidFill>
                  <a:srgbClr val="000000"/>
                </a:solidFill>
                <a:latin typeface="Calibri"/>
              </a:rPr>
              <a:t> of Temple University and Jennifer Van Hook of The Pennsylvania State University, Population Research Institute</a:t>
            </a:r>
          </a:p>
          <a:p>
            <a:pPr eaLnBrk="1" hangingPunct="1"/>
            <a:r>
              <a:rPr lang="en-US" sz="1000" dirty="0">
                <a:solidFill>
                  <a:srgbClr val="000000"/>
                </a:solidFill>
                <a:latin typeface="Calibri"/>
              </a:rPr>
              <a:t>Passel, Jeffrey S. and </a:t>
            </a:r>
            <a:r>
              <a:rPr lang="en-US" sz="1000" dirty="0" err="1">
                <a:solidFill>
                  <a:srgbClr val="000000"/>
                </a:solidFill>
                <a:latin typeface="Calibri"/>
              </a:rPr>
              <a:t>D’Vera</a:t>
            </a:r>
            <a:r>
              <a:rPr lang="en-US" sz="1000" dirty="0">
                <a:solidFill>
                  <a:srgbClr val="000000"/>
                </a:solidFill>
                <a:latin typeface="Calibri"/>
              </a:rPr>
              <a:t> Cohn, “Unauthorized Immigrant Totals Rise in 7 States, Fall in 14: Decline in Those From Mexico Fuels Most State Decreases.” Washington, D.C. Pew Research Center’s Hispanic Trends Project, November</a:t>
            </a:r>
            <a:r>
              <a:rPr lang="en-US" sz="1000" dirty="0" smtClean="0">
                <a:solidFill>
                  <a:srgbClr val="000000"/>
                </a:solidFill>
                <a:latin typeface="Calibri"/>
              </a:rPr>
              <a:t>.</a:t>
            </a:r>
            <a:endParaRPr lang="en-US" sz="1000" dirty="0">
              <a:solidFill>
                <a:srgbClr val="000000"/>
              </a:solidFill>
              <a:latin typeface="Calibri"/>
            </a:endParaRPr>
          </a:p>
        </p:txBody>
      </p:sp>
      <p:sp>
        <p:nvSpPr>
          <p:cNvPr id="5122" name="Slide Number Placeholder 4"/>
          <p:cNvSpPr>
            <a:spLocks noGrp="1"/>
          </p:cNvSpPr>
          <p:nvPr>
            <p:ph type="sldNum" sz="quarter" idx="11"/>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31F7BE5E-578A-4A06-953D-348E71D469D5}" type="slidenum">
              <a:rPr lang="en-US" sz="1200" smtClean="0">
                <a:solidFill>
                  <a:srgbClr val="000000"/>
                </a:solidFill>
                <a:latin typeface="Calibri Light"/>
              </a:rPr>
              <a:pPr eaLnBrk="1" hangingPunct="1"/>
              <a:t>7</a:t>
            </a:fld>
            <a:endParaRPr lang="en-US" sz="1200" dirty="0" smtClean="0">
              <a:solidFill>
                <a:srgbClr val="000000"/>
              </a:solidFill>
              <a:latin typeface="Calibri Light"/>
            </a:endParaRPr>
          </a:p>
        </p:txBody>
      </p:sp>
    </p:spTree>
    <p:extLst>
      <p:ext uri="{BB962C8B-B14F-4D97-AF65-F5344CB8AC3E}">
        <p14:creationId xmlns:p14="http://schemas.microsoft.com/office/powerpoint/2010/main" val="2176921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373485" y="458374"/>
            <a:ext cx="8364828" cy="1148576"/>
          </a:xfrm>
        </p:spPr>
        <p:txBody>
          <a:bodyPr>
            <a:noAutofit/>
          </a:bodyPr>
          <a:lstStyle/>
          <a:p>
            <a:r>
              <a:rPr lang="en-US" sz="3600" b="1" dirty="0" smtClean="0">
                <a:solidFill>
                  <a:schemeClr val="tx1"/>
                </a:solidFill>
                <a:latin typeface="+mn-lt"/>
              </a:rPr>
              <a:t>Distribution </a:t>
            </a:r>
            <a:r>
              <a:rPr lang="en-US" sz="3600" b="1" dirty="0">
                <a:solidFill>
                  <a:schemeClr val="tx1"/>
                </a:solidFill>
                <a:latin typeface="+mn-lt"/>
              </a:rPr>
              <a:t>of </a:t>
            </a:r>
            <a:r>
              <a:rPr lang="en-US" sz="3600" b="1" dirty="0" smtClean="0">
                <a:solidFill>
                  <a:schemeClr val="tx1"/>
                </a:solidFill>
                <a:latin typeface="+mn-lt"/>
              </a:rPr>
              <a:t>MN’s </a:t>
            </a:r>
            <a:r>
              <a:rPr lang="en-US" sz="3600" b="1" dirty="0">
                <a:solidFill>
                  <a:schemeClr val="tx1"/>
                </a:solidFill>
                <a:latin typeface="+mn-lt"/>
              </a:rPr>
              <a:t>unauthorized </a:t>
            </a:r>
            <a:r>
              <a:rPr lang="en-US" sz="3600" b="1" dirty="0" smtClean="0">
                <a:solidFill>
                  <a:schemeClr val="tx1"/>
                </a:solidFill>
                <a:latin typeface="+mn-lt"/>
              </a:rPr>
              <a:t>immigrants, 2009-2013 (n=81,000)</a:t>
            </a:r>
          </a:p>
        </p:txBody>
      </p:sp>
      <p:graphicFrame>
        <p:nvGraphicFramePr>
          <p:cNvPr id="7" name="Content Placeholder 6" descr="Distribution of MN’s unauthorized immigrants, 2009-2013 (n=81,000)&#10;&#10;Hennepin County 39%&#10;Ramsey County 19%&#10;Rest of State 42%"/>
          <p:cNvGraphicFramePr>
            <a:graphicFrameLocks noGrp="1"/>
          </p:cNvGraphicFramePr>
          <p:nvPr>
            <p:ph sz="half" idx="2"/>
            <p:extLst>
              <p:ext uri="{D42A27DB-BD31-4B8C-83A1-F6EECF244321}">
                <p14:modId xmlns:p14="http://schemas.microsoft.com/office/powerpoint/2010/main" val="2798170319"/>
              </p:ext>
            </p:extLst>
          </p:nvPr>
        </p:nvGraphicFramePr>
        <p:xfrm>
          <a:off x="1150446" y="1788656"/>
          <a:ext cx="6967471" cy="4247558"/>
        </p:xfrm>
        <a:graphic>
          <a:graphicData uri="http://schemas.openxmlformats.org/drawingml/2006/chart">
            <c:chart xmlns:c="http://schemas.openxmlformats.org/drawingml/2006/chart" xmlns:r="http://schemas.openxmlformats.org/officeDocument/2006/relationships" r:id="rId3"/>
          </a:graphicData>
        </a:graphic>
      </p:graphicFrame>
      <p:sp>
        <p:nvSpPr>
          <p:cNvPr id="5125" name="Text Box 4"/>
          <p:cNvSpPr txBox="1">
            <a:spLocks noChangeArrowheads="1"/>
          </p:cNvSpPr>
          <p:nvPr/>
        </p:nvSpPr>
        <p:spPr bwMode="auto">
          <a:xfrm>
            <a:off x="457198" y="6217920"/>
            <a:ext cx="7909560"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sz="1000" dirty="0">
                <a:solidFill>
                  <a:srgbClr val="000000"/>
                </a:solidFill>
                <a:latin typeface="Calibri"/>
              </a:rPr>
              <a:t>Sources: Migration Policy Institute (MPI) analysis of U.S. Census Bureau data from the 2013 American Community Survey (ACS), 2009-2013 ACS pooled, and the 2008 Survey of Income and Program Participation (SIPP) by James </a:t>
            </a:r>
            <a:r>
              <a:rPr lang="en-US" sz="1000" dirty="0" err="1">
                <a:solidFill>
                  <a:srgbClr val="000000"/>
                </a:solidFill>
                <a:latin typeface="Calibri"/>
              </a:rPr>
              <a:t>Bachmeier</a:t>
            </a:r>
            <a:r>
              <a:rPr lang="en-US" sz="1000" dirty="0">
                <a:solidFill>
                  <a:srgbClr val="000000"/>
                </a:solidFill>
                <a:latin typeface="Calibri"/>
              </a:rPr>
              <a:t> of Temple University and Jennifer Van Hook of The Pennsylvania State University, Population Research Institute.</a:t>
            </a:r>
          </a:p>
        </p:txBody>
      </p:sp>
      <p:sp>
        <p:nvSpPr>
          <p:cNvPr id="5122" name="Slide Number Placeholder 4"/>
          <p:cNvSpPr>
            <a:spLocks noGrp="1"/>
          </p:cNvSpPr>
          <p:nvPr>
            <p:ph type="sldNum" sz="quarter" idx="11"/>
          </p:nvPr>
        </p:nvSpPr>
        <p:spPr>
          <a:noFill/>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31F7BE5E-578A-4A06-953D-348E71D469D5}" type="slidenum">
              <a:rPr lang="en-US" sz="1200" smtClean="0">
                <a:solidFill>
                  <a:srgbClr val="000000"/>
                </a:solidFill>
                <a:latin typeface="Calibri Light"/>
              </a:rPr>
              <a:pPr eaLnBrk="1" hangingPunct="1"/>
              <a:t>8</a:t>
            </a:fld>
            <a:endParaRPr lang="en-US" sz="1200" dirty="0" smtClean="0">
              <a:solidFill>
                <a:srgbClr val="000000"/>
              </a:solidFill>
              <a:latin typeface="Calibri Light"/>
            </a:endParaRPr>
          </a:p>
        </p:txBody>
      </p:sp>
    </p:spTree>
    <p:extLst>
      <p:ext uri="{BB962C8B-B14F-4D97-AF65-F5344CB8AC3E}">
        <p14:creationId xmlns:p14="http://schemas.microsoft.com/office/powerpoint/2010/main" val="2527158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152" y="398848"/>
            <a:ext cx="8229600" cy="1148576"/>
          </a:xfrm>
        </p:spPr>
        <p:txBody>
          <a:bodyPr/>
          <a:lstStyle/>
          <a:p>
            <a:r>
              <a:rPr lang="en-US" sz="4000" b="1" dirty="0" smtClean="0">
                <a:solidFill>
                  <a:schemeClr val="tx1"/>
                </a:solidFill>
                <a:latin typeface="+mn-lt"/>
              </a:rPr>
              <a:t>Regions of </a:t>
            </a:r>
            <a:r>
              <a:rPr lang="en-US" sz="4000" b="1" dirty="0">
                <a:solidFill>
                  <a:schemeClr val="tx1"/>
                </a:solidFill>
                <a:latin typeface="+mn-lt"/>
              </a:rPr>
              <a:t>birth (n=81,000</a:t>
            </a:r>
            <a:r>
              <a:rPr lang="en-US" sz="4000" b="1" dirty="0" smtClean="0">
                <a:solidFill>
                  <a:schemeClr val="tx1"/>
                </a:solidFill>
                <a:latin typeface="+mn-lt"/>
              </a:rPr>
              <a:t>)</a:t>
            </a:r>
            <a:br>
              <a:rPr lang="en-US" sz="4000" b="1" dirty="0" smtClean="0">
                <a:solidFill>
                  <a:schemeClr val="tx1"/>
                </a:solidFill>
                <a:latin typeface="+mn-lt"/>
              </a:rPr>
            </a:br>
            <a:r>
              <a:rPr lang="en-US" sz="1800" b="1" dirty="0">
                <a:solidFill>
                  <a:schemeClr val="tx1"/>
                </a:solidFill>
              </a:rPr>
              <a:t>Minnesota’s Unauthorized immigrant Population</a:t>
            </a:r>
            <a:endParaRPr lang="en-US" sz="1800" b="1" dirty="0">
              <a:solidFill>
                <a:schemeClr val="tx1"/>
              </a:solidFill>
              <a:latin typeface="+mn-lt"/>
            </a:endParaRPr>
          </a:p>
        </p:txBody>
      </p:sp>
      <p:graphicFrame>
        <p:nvGraphicFramePr>
          <p:cNvPr id="6" name="Content Placeholder 5" descr="Regions of birth (n=81,000)&#10;Minnesota’s Unauthorized immigrant Population&#10;&#10;Mexico and Central America 50,000&#10;Asia 15,000&#10;Africa 9,000&#10;South America 4,000&#10;Europe/Canada/Oceania 3,000&#10;"/>
          <p:cNvGraphicFramePr>
            <a:graphicFrameLocks noGrp="1"/>
          </p:cNvGraphicFramePr>
          <p:nvPr>
            <p:ph sz="half" idx="2"/>
            <p:extLst>
              <p:ext uri="{D42A27DB-BD31-4B8C-83A1-F6EECF244321}">
                <p14:modId xmlns:p14="http://schemas.microsoft.com/office/powerpoint/2010/main" val="2700008360"/>
              </p:ext>
            </p:extLst>
          </p:nvPr>
        </p:nvGraphicFramePr>
        <p:xfrm>
          <a:off x="180304" y="1249251"/>
          <a:ext cx="8783392" cy="4619432"/>
        </p:xfrm>
        <a:graphic>
          <a:graphicData uri="http://schemas.openxmlformats.org/drawingml/2006/chart">
            <c:chart xmlns:c="http://schemas.openxmlformats.org/drawingml/2006/chart" xmlns:r="http://schemas.openxmlformats.org/officeDocument/2006/relationships" r:id="rId2"/>
          </a:graphicData>
        </a:graphic>
      </p:graphicFrame>
      <p:sp>
        <p:nvSpPr>
          <p:cNvPr id="7" name="Rectangle 6"/>
          <p:cNvSpPr/>
          <p:nvPr/>
        </p:nvSpPr>
        <p:spPr>
          <a:xfrm>
            <a:off x="693867" y="6047086"/>
            <a:ext cx="8105885" cy="553998"/>
          </a:xfrm>
          <a:prstGeom prst="rect">
            <a:avLst/>
          </a:prstGeom>
        </p:spPr>
        <p:txBody>
          <a:bodyPr wrap="square">
            <a:spAutoFit/>
          </a:bodyPr>
          <a:lstStyle/>
          <a:p>
            <a:r>
              <a:rPr lang="en-US" sz="1000" dirty="0" smtClean="0">
                <a:solidFill>
                  <a:srgbClr val="000000"/>
                </a:solidFill>
              </a:rPr>
              <a:t>Source</a:t>
            </a:r>
            <a:r>
              <a:rPr lang="en-US" sz="1000" dirty="0">
                <a:solidFill>
                  <a:srgbClr val="000000"/>
                </a:solidFill>
              </a:rPr>
              <a:t>: Migration Policy Institute (MPI) analysis of U.S. Census Bureau data from the 2013 American Community Survey (ACS), 2009-2013 ACS pooled, and the 2008 Survey of Income and Program Participation (SIPP) by James </a:t>
            </a:r>
            <a:r>
              <a:rPr lang="en-US" sz="1000" dirty="0" err="1">
                <a:solidFill>
                  <a:srgbClr val="000000"/>
                </a:solidFill>
              </a:rPr>
              <a:t>Bachmeier</a:t>
            </a:r>
            <a:r>
              <a:rPr lang="en-US" sz="1000" dirty="0">
                <a:solidFill>
                  <a:srgbClr val="000000"/>
                </a:solidFill>
              </a:rPr>
              <a:t> of Temple University and Jennifer Van Hook of The Pennsylvania State University, Population Research Institute</a:t>
            </a:r>
            <a:r>
              <a:rPr lang="en-US" sz="1000" dirty="0" smtClean="0">
                <a:solidFill>
                  <a:srgbClr val="000000"/>
                </a:solidFill>
              </a:rPr>
              <a:t>. </a:t>
            </a:r>
            <a:endParaRPr lang="en-US" sz="1000" dirty="0">
              <a:solidFill>
                <a:srgbClr val="000000"/>
              </a:solidFill>
            </a:endParaRPr>
          </a:p>
        </p:txBody>
      </p:sp>
    </p:spTree>
    <p:extLst>
      <p:ext uri="{BB962C8B-B14F-4D97-AF65-F5344CB8AC3E}">
        <p14:creationId xmlns:p14="http://schemas.microsoft.com/office/powerpoint/2010/main" val="35852027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IM Presentations Templat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366A51"/>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txDef>
      <a:spPr/>
      <a:bodyPr vert="horz" anchor="b">
        <a:normAutofit/>
      </a:bodyPr>
      <a:lstStyle>
        <a:defPPr>
          <a:defRPr dirty="0" smtClean="0"/>
        </a:defPPr>
      </a:lstStyle>
    </a:txDef>
  </a:objectDefaults>
  <a:extraClrSchemeLst/>
</a:theme>
</file>

<file path=ppt/theme/theme2.xml><?xml version="1.0" encoding="utf-8"?>
<a:theme xmlns:a="http://schemas.openxmlformats.org/drawingml/2006/main" name="Blank for large graphics">
  <a:themeElements>
    <a:clrScheme name="Custom 9">
      <a:dk1>
        <a:sysClr val="windowText" lastClr="000000"/>
      </a:dk1>
      <a:lt1>
        <a:sysClr val="window" lastClr="FFFFFF"/>
      </a:lt1>
      <a:dk2>
        <a:srgbClr val="555557"/>
      </a:dk2>
      <a:lt2>
        <a:srgbClr val="C5D1D7"/>
      </a:lt2>
      <a:accent1>
        <a:srgbClr val="647A83"/>
      </a:accent1>
      <a:accent2>
        <a:srgbClr val="C56E4A"/>
      </a:accent2>
      <a:accent3>
        <a:srgbClr val="647A83"/>
      </a:accent3>
      <a:accent4>
        <a:srgbClr val="8B6F47"/>
      </a:accent4>
      <a:accent5>
        <a:srgbClr val="7B8B71"/>
      </a:accent5>
      <a:accent6>
        <a:srgbClr val="D9BB72"/>
      </a:accent6>
      <a:hlink>
        <a:srgbClr val="946F8D"/>
      </a:hlink>
      <a:folHlink>
        <a:srgbClr val="694F0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extLst>
    <a:ext uri="{05A4C25C-085E-4340-85A3-A5531E510DB2}">
      <thm15:themeFamily xmlns:thm15="http://schemas.microsoft.com/office/thememl/2012/main" name="MNIT_Slide_Presentation_AgencyBasedOffice" id="{1F6A1A6A-74CB-4E1C-9F3C-D43043D57D31}" vid="{939DC4D5-D11C-4656-B8AD-0C009F5E6B72}"/>
    </a:ext>
  </a:extLst>
</a:theme>
</file>

<file path=ppt/theme/theme3.xml><?xml version="1.0" encoding="utf-8"?>
<a:theme xmlns:a="http://schemas.openxmlformats.org/drawingml/2006/main" name="1_Green Mountain Car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SIM Presentations Template">
  <a:themeElements>
    <a:clrScheme name="Custom 3">
      <a:dk1>
        <a:sysClr val="windowText" lastClr="000000"/>
      </a:dk1>
      <a:lt1>
        <a:sysClr val="window" lastClr="FFFFFF"/>
      </a:lt1>
      <a:dk2>
        <a:srgbClr val="1F497D"/>
      </a:dk2>
      <a:lt2>
        <a:srgbClr val="EEECE1"/>
      </a:lt2>
      <a:accent1>
        <a:srgbClr val="4F81BD"/>
      </a:accent1>
      <a:accent2>
        <a:srgbClr val="C0504D"/>
      </a:accent2>
      <a:accent3>
        <a:srgbClr val="366A51"/>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txDef>
      <a:spPr/>
      <a:bodyPr vert="horz" anchor="b">
        <a:normAutofit/>
      </a:bodyPr>
      <a:lstStyle>
        <a:defPPr>
          <a:defRPr dirty="0" smtClean="0"/>
        </a:defPPr>
      </a:lstStyle>
    </a:txDef>
  </a:objectDefaults>
  <a:extraClrSchemeLst/>
</a:theme>
</file>

<file path=ppt/theme/theme5.xml><?xml version="1.0" encoding="utf-8"?>
<a:theme xmlns:a="http://schemas.openxmlformats.org/drawingml/2006/main" name="Office Theme">
  <a:themeElements>
    <a:clrScheme name="MDH-BlueLinks">
      <a:dk1>
        <a:srgbClr val="000000"/>
      </a:dk1>
      <a:lt1>
        <a:sysClr val="window" lastClr="FFFFFF"/>
      </a:lt1>
      <a:dk2>
        <a:srgbClr val="0073DF"/>
      </a:dk2>
      <a:lt2>
        <a:srgbClr val="FFFFFF"/>
      </a:lt2>
      <a:accent1>
        <a:srgbClr val="1097CC"/>
      </a:accent1>
      <a:accent2>
        <a:srgbClr val="41DAC5"/>
      </a:accent2>
      <a:accent3>
        <a:srgbClr val="FDD476"/>
      </a:accent3>
      <a:accent4>
        <a:srgbClr val="E33B30"/>
      </a:accent4>
      <a:accent5>
        <a:srgbClr val="FF8A48"/>
      </a:accent5>
      <a:accent6>
        <a:srgbClr val="A0D98C"/>
      </a:accent6>
      <a:hlink>
        <a:srgbClr val="0073DF"/>
      </a:hlink>
      <a:folHlink>
        <a:srgbClr val="1097CC"/>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DH_white_template" id="{E0812C2E-7822-4DB5-8A51-DE18DC8F3162}" vid="{50D6BFD3-4432-4830-948B-64EB208CDC28}"/>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f2dd71cc-4bfb-41e3-be0f-613a07434cdc">Financing Task Force</Categor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38543447213EB4BA444317A17C5FC0E" ma:contentTypeVersion="1" ma:contentTypeDescription="Create a new document." ma:contentTypeScope="" ma:versionID="042f98c0c05cc2421a63ffab90a3d283">
  <xsd:schema xmlns:xsd="http://www.w3.org/2001/XMLSchema" xmlns:xs="http://www.w3.org/2001/XMLSchema" xmlns:p="http://schemas.microsoft.com/office/2006/metadata/properties" xmlns:ns2="f2dd71cc-4bfb-41e3-be0f-613a07434cdc" targetNamespace="http://schemas.microsoft.com/office/2006/metadata/properties" ma:root="true" ma:fieldsID="ce59dbd2b6e6e76cd3ca6bafaf2dddbf" ns2:_="">
    <xsd:import namespace="f2dd71cc-4bfb-41e3-be0f-613a07434cdc"/>
    <xsd:element name="properties">
      <xsd:complexType>
        <xsd:sequence>
          <xsd:element name="documentManagement">
            <xsd:complexType>
              <xsd:all>
                <xsd:element ref="ns2: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dd71cc-4bfb-41e3-be0f-613a07434cdc"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BRS"/>
          <xsd:enumeration value="Call Center Documents"/>
          <xsd:enumeration value="Changes in Circumstance"/>
          <xsd:enumeration value="County Newsletter"/>
          <xsd:enumeration value="Employee Updates"/>
          <xsd:enumeration value="Financing Task Force"/>
          <xsd:enumeration value="Forms"/>
          <xsd:enumeration value="HCA Organizational docs"/>
          <xsd:enumeration value="Health Care Reform"/>
          <xsd:enumeration value="Health Plan Open Enrollment"/>
          <xsd:enumeration value="HPE"/>
          <xsd:enumeration value="MA-EPD"/>
          <xsd:enumeration value="MEIP"/>
          <xsd:enumeration value="Member Help Desk Resources"/>
          <xsd:enumeration value="Member Legislative Notice"/>
          <xsd:enumeration value="Member Web Pages"/>
          <xsd:enumeration value="Mental health"/>
          <xsd:enumeration value="MFPP 2015 Project"/>
          <xsd:enumeration value="MinnesotaCare Premiums"/>
          <xsd:enumeration value="MinnesotaCare Tax HH Workaround"/>
          <xsd:enumeration value="MNsure Implementation Plan (Oct28)+Related"/>
          <xsd:enumeration value="New Eligibility System"/>
          <xsd:enumeration value="Non-Emergency Medical Transportation (NEMT)"/>
          <xsd:enumeration value="Notices Project"/>
          <xsd:enumeration value="Other"/>
          <xsd:enumeration value="Paper application"/>
          <xsd:enumeration value="Pending Applications"/>
          <xsd:enumeration value="PIX Meetings"/>
          <xsd:enumeration value="Provider Application&amp;Enrollment"/>
          <xsd:enumeration value="Providers"/>
          <xsd:enumeration value="Renewals"/>
          <xsd:enumeration value="Research"/>
          <xsd:enumeration value="Reset"/>
          <xsd:enumeration value="Retro MA"/>
          <xsd:enumeration value="Special Needs BasicCare"/>
          <xsd:enumeration value="Special Needs Purchasing"/>
          <xsd:enumeration value="Tridion Migration"/>
          <xsd:enumeration value="Web Pag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10/9/2013 7:52:38 PM</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10/9/2013 7:52:38 PM</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10/9/2013 7:52:38 PM</Data>
    <Filter/>
  </Receiver>
</spe:Receivers>
</file>

<file path=customXml/itemProps1.xml><?xml version="1.0" encoding="utf-8"?>
<ds:datastoreItem xmlns:ds="http://schemas.openxmlformats.org/officeDocument/2006/customXml" ds:itemID="{71D4DFED-CF87-4B13-8B49-B99C037A1210}">
  <ds:schemaRefs>
    <ds:schemaRef ds:uri="f2dd71cc-4bfb-41e3-be0f-613a07434cdc"/>
    <ds:schemaRef ds:uri="http://schemas.microsoft.com/office/2006/metadata/properties"/>
    <ds:schemaRef ds:uri="http://schemas.openxmlformats.org/package/2006/metadata/core-properties"/>
    <ds:schemaRef ds:uri="http://purl.org/dc/elements/1.1/"/>
    <ds:schemaRef ds:uri="http://schemas.microsoft.com/office/2006/documentManagement/types"/>
    <ds:schemaRef ds:uri="http://www.w3.org/XML/1998/namespace"/>
    <ds:schemaRef ds:uri="http://purl.org/dc/dcmitype/"/>
    <ds:schemaRef ds:uri="http://purl.org/dc/terms/"/>
    <ds:schemaRef ds:uri="http://schemas.microsoft.com/office/infopath/2007/PartnerControls"/>
  </ds:schemaRefs>
</ds:datastoreItem>
</file>

<file path=customXml/itemProps2.xml><?xml version="1.0" encoding="utf-8"?>
<ds:datastoreItem xmlns:ds="http://schemas.openxmlformats.org/officeDocument/2006/customXml" ds:itemID="{3778A20B-F4AE-403D-8780-4D4EB14A5C72}">
  <ds:schemaRefs>
    <ds:schemaRef ds:uri="http://schemas.microsoft.com/sharepoint/v3/contenttype/forms"/>
  </ds:schemaRefs>
</ds:datastoreItem>
</file>

<file path=customXml/itemProps3.xml><?xml version="1.0" encoding="utf-8"?>
<ds:datastoreItem xmlns:ds="http://schemas.openxmlformats.org/officeDocument/2006/customXml" ds:itemID="{DBE5E462-04E5-47CF-92B4-256F0CA7A4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dd71cc-4bfb-41e3-be0f-613a07434c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2A0D8D3-2386-4323-810F-FFBEA0222606}">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6271</TotalTime>
  <Words>2740</Words>
  <Application>Microsoft Office PowerPoint</Application>
  <PresentationFormat>On-screen Show (4:3)</PresentationFormat>
  <Paragraphs>270</Paragraphs>
  <Slides>28</Slides>
  <Notes>22</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28</vt:i4>
      </vt:variant>
    </vt:vector>
  </HeadingPairs>
  <TitlesOfParts>
    <vt:vector size="42" baseType="lpstr">
      <vt:lpstr>Arial</vt:lpstr>
      <vt:lpstr>Calibri</vt:lpstr>
      <vt:lpstr>Calibri Light</vt:lpstr>
      <vt:lpstr>Franklin Gothic Book</vt:lpstr>
      <vt:lpstr>Georgia</vt:lpstr>
      <vt:lpstr>Open Sans Semibold</vt:lpstr>
      <vt:lpstr>Times New Roman</vt:lpstr>
      <vt:lpstr>Wingdings</vt:lpstr>
      <vt:lpstr>Wingdings 2</vt:lpstr>
      <vt:lpstr>SIM Presentations Template</vt:lpstr>
      <vt:lpstr>Blank for large graphics</vt:lpstr>
      <vt:lpstr>1_Green Mountain Care Theme</vt:lpstr>
      <vt:lpstr>1_SIM Presentations Template</vt:lpstr>
      <vt:lpstr>Office Theme</vt:lpstr>
      <vt:lpstr> Minnesota  Health Care Financing Task Force: Barriers to Access Workgroup </vt:lpstr>
      <vt:lpstr>Task Force Vision and Goals</vt:lpstr>
      <vt:lpstr>Framework for Considering Barriers to Access</vt:lpstr>
      <vt:lpstr>Agenda</vt:lpstr>
      <vt:lpstr>Minnesota’s Unauthorized immigrant Population: Estimates and policy ELEMENTS</vt:lpstr>
      <vt:lpstr>Limited data available</vt:lpstr>
      <vt:lpstr>Overall estimates</vt:lpstr>
      <vt:lpstr>Distribution of MN’s unauthorized immigrants, 2009-2013 (n=81,000)</vt:lpstr>
      <vt:lpstr>Regions of birth (n=81,000) Minnesota’s Unauthorized immigrant Population</vt:lpstr>
      <vt:lpstr>Characteristics of MN’s unauthorized immigrants  </vt:lpstr>
      <vt:lpstr>Health care utilization</vt:lpstr>
      <vt:lpstr>Sources of Health Care</vt:lpstr>
      <vt:lpstr>Barriers to health care</vt:lpstr>
      <vt:lpstr>Strategies - Common components </vt:lpstr>
      <vt:lpstr>Goal</vt:lpstr>
      <vt:lpstr>Overall Considerations</vt:lpstr>
      <vt:lpstr>Option 1: Wraparound Program for EMA Beneficiaries</vt:lpstr>
      <vt:lpstr>Wraparound Program for EMA Beneficiaries Considerations</vt:lpstr>
      <vt:lpstr>Option 2: Expanded Local Access  to Care Program</vt:lpstr>
      <vt:lpstr>Expanded Local Access to Care Program Considerations</vt:lpstr>
      <vt:lpstr>Option 3: Uncompensated Care Pool</vt:lpstr>
      <vt:lpstr>Uncompensated Care Pool  Considerations</vt:lpstr>
      <vt:lpstr>Option 4: Grant Program for Providers</vt:lpstr>
      <vt:lpstr>Grant Program for Providers  Considerations</vt:lpstr>
      <vt:lpstr>Example: Healthy San Francisco  </vt:lpstr>
      <vt:lpstr>Example: California’s Senate Bill No. 4 (SB4)</vt:lpstr>
      <vt:lpstr>Example: NYC Direct Access</vt:lpstr>
      <vt:lpstr>Thank you!</vt:lpstr>
    </vt:vector>
  </TitlesOfParts>
  <Company>MN Dept of Human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11-20-15 Barriers workgroup - meeting deck v1</dc:title>
  <dc:creator>Rohde, Catherine</dc:creator>
  <cp:lastModifiedBy>Riopelle, Brittany</cp:lastModifiedBy>
  <cp:revision>1068</cp:revision>
  <cp:lastPrinted>2015-12-04T20:46:26Z</cp:lastPrinted>
  <dcterms:created xsi:type="dcterms:W3CDTF">2014-05-06T21:32:32Z</dcterms:created>
  <dcterms:modified xsi:type="dcterms:W3CDTF">2015-12-04T20:53:12Z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0x010100A38543447213EB4BA444317A17C5FC0E</vt:lpwstr>
  </property>
  <property fmtid="{D5CDD505-2E9C-101B-9397-08002B2CF9AE}" pid="3" name="Category">
    <vt:lpwstr>PPT</vt:lpwstr>
  </property>
</Properties>
</file>