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5"/>
    <p:sldMasterId id="2147483678" r:id="rId6"/>
    <p:sldMasterId id="2147483685" r:id="rId7"/>
  </p:sldMasterIdLst>
  <p:notesMasterIdLst>
    <p:notesMasterId r:id="rId47"/>
  </p:notesMasterIdLst>
  <p:handoutMasterIdLst>
    <p:handoutMasterId r:id="rId48"/>
  </p:handoutMasterIdLst>
  <p:sldIdLst>
    <p:sldId id="273" r:id="rId8"/>
    <p:sldId id="353" r:id="rId9"/>
    <p:sldId id="399" r:id="rId10"/>
    <p:sldId id="354" r:id="rId11"/>
    <p:sldId id="380" r:id="rId12"/>
    <p:sldId id="383" r:id="rId13"/>
    <p:sldId id="356" r:id="rId14"/>
    <p:sldId id="381" r:id="rId15"/>
    <p:sldId id="370" r:id="rId16"/>
    <p:sldId id="382" r:id="rId17"/>
    <p:sldId id="400" r:id="rId18"/>
    <p:sldId id="364" r:id="rId19"/>
    <p:sldId id="391" r:id="rId20"/>
    <p:sldId id="392" r:id="rId21"/>
    <p:sldId id="393" r:id="rId22"/>
    <p:sldId id="394" r:id="rId23"/>
    <p:sldId id="395" r:id="rId24"/>
    <p:sldId id="396" r:id="rId25"/>
    <p:sldId id="397" r:id="rId26"/>
    <p:sldId id="398" r:id="rId27"/>
    <p:sldId id="375" r:id="rId28"/>
    <p:sldId id="379" r:id="rId29"/>
    <p:sldId id="385" r:id="rId30"/>
    <p:sldId id="373" r:id="rId31"/>
    <p:sldId id="371" r:id="rId32"/>
    <p:sldId id="384" r:id="rId33"/>
    <p:sldId id="374" r:id="rId34"/>
    <p:sldId id="376" r:id="rId35"/>
    <p:sldId id="366" r:id="rId36"/>
    <p:sldId id="387" r:id="rId37"/>
    <p:sldId id="386" r:id="rId38"/>
    <p:sldId id="377" r:id="rId39"/>
    <p:sldId id="369" r:id="rId40"/>
    <p:sldId id="390" r:id="rId41"/>
    <p:sldId id="388" r:id="rId42"/>
    <p:sldId id="401" r:id="rId43"/>
    <p:sldId id="378" r:id="rId44"/>
    <p:sldId id="402" r:id="rId45"/>
    <p:sldId id="327"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52">
          <p15:clr>
            <a:srgbClr val="A4A3A4"/>
          </p15:clr>
        </p15:guide>
        <p15:guide id="4" pos="2232">
          <p15:clr>
            <a:srgbClr val="A4A3A4"/>
          </p15:clr>
        </p15:guide>
        <p15:guide id="5" orient="horz" pos="2904">
          <p15:clr>
            <a:srgbClr val="A4A3A4"/>
          </p15:clr>
        </p15:guide>
        <p15:guide id="6"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l Ario" initials="JA" lastIdx="27" clrIdx="0">
    <p:extLst/>
  </p:cmAuthor>
  <p:cmAuthor id="2" name="Deborah Bachrach" initials="DB" lastIdx="8" clrIdx="1"/>
  <p:cmAuthor id="3" name="Patricia Boozang" initials="PB" lastIdx="7" clrIdx="2"/>
  <p:cmAuthor id="4" name="Anne Karl" initials="AK" lastIdx="2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D39"/>
    <a:srgbClr val="326599"/>
    <a:srgbClr val="D0D8E8"/>
    <a:srgbClr val="FFE885"/>
    <a:srgbClr val="385D8A"/>
    <a:srgbClr val="9ABC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77" autoAdjust="0"/>
    <p:restoredTop sz="92918" autoAdjust="0"/>
  </p:normalViewPr>
  <p:slideViewPr>
    <p:cSldViewPr snapToGrid="0">
      <p:cViewPr varScale="1">
        <p:scale>
          <a:sx n="65" d="100"/>
          <a:sy n="65" d="100"/>
        </p:scale>
        <p:origin x="1186" y="38"/>
      </p:cViewPr>
      <p:guideLst>
        <p:guide orient="horz" pos="2160"/>
        <p:guide pos="2880"/>
      </p:guideLst>
    </p:cSldViewPr>
  </p:slideViewPr>
  <p:outlineViewPr>
    <p:cViewPr>
      <p:scale>
        <a:sx n="33" d="100"/>
        <a:sy n="33" d="100"/>
      </p:scale>
      <p:origin x="0" y="13710"/>
    </p:cViewPr>
  </p:outlineViewPr>
  <p:notesTextViewPr>
    <p:cViewPr>
      <p:scale>
        <a:sx n="1" d="1"/>
        <a:sy n="1" d="1"/>
      </p:scale>
      <p:origin x="0" y="0"/>
    </p:cViewPr>
  </p:notesTextViewPr>
  <p:sorterViewPr>
    <p:cViewPr varScale="1">
      <p:scale>
        <a:sx n="100" d="100"/>
        <a:sy n="100" d="100"/>
      </p:scale>
      <p:origin x="0" y="2484"/>
    </p:cViewPr>
  </p:sorterViewPr>
  <p:notesViewPr>
    <p:cSldViewPr snapToGrid="0">
      <p:cViewPr varScale="1">
        <p:scale>
          <a:sx n="83" d="100"/>
          <a:sy n="83" d="100"/>
        </p:scale>
        <p:origin x="1890" y="84"/>
      </p:cViewPr>
      <p:guideLst>
        <p:guide orient="horz" pos="2928"/>
        <p:guide pos="2208"/>
        <p:guide orient="horz" pos="2952"/>
        <p:guide pos="2232"/>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9" tIns="46585" rIns="93169" bIns="46585" rtlCol="0"/>
          <a:lstStyle>
            <a:lvl1pPr algn="r">
              <a:defRPr sz="1200"/>
            </a:lvl1pPr>
          </a:lstStyle>
          <a:p>
            <a:fld id="{B7267564-96CE-4A9E-B43B-C46E4F9A5BEB}" type="datetimeFigureOut">
              <a:rPr lang="en-US" smtClean="0"/>
              <a:t>10/27/2015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9" tIns="46585" rIns="93169" bIns="465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9" tIns="46585" rIns="93169" bIns="46585" rtlCol="0" anchor="b"/>
          <a:lstStyle>
            <a:lvl1pPr algn="r">
              <a:defRPr sz="1200"/>
            </a:lvl1pPr>
          </a:lstStyle>
          <a:p>
            <a:fld id="{ADD1237A-85AB-49E5-A5BA-8793CF1D1C2D}" type="slidenum">
              <a:rPr lang="en-US" smtClean="0"/>
              <a:t>‹#›</a:t>
            </a:fld>
            <a:endParaRPr lang="en-US" dirty="0"/>
          </a:p>
        </p:txBody>
      </p:sp>
    </p:spTree>
    <p:extLst>
      <p:ext uri="{BB962C8B-B14F-4D97-AF65-F5344CB8AC3E}">
        <p14:creationId xmlns:p14="http://schemas.microsoft.com/office/powerpoint/2010/main" val="152818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9" tIns="46585" rIns="93169" bIns="46585" rtlCol="0"/>
          <a:lstStyle>
            <a:lvl1pPr algn="r">
              <a:defRPr sz="1200"/>
            </a:lvl1pPr>
          </a:lstStyle>
          <a:p>
            <a:fld id="{89DF44E2-DAD8-4FF2-B93A-C2F2B461ECE9}" type="datetimeFigureOut">
              <a:rPr lang="en-US" smtClean="0"/>
              <a:t>10/27/2015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9" tIns="46585" rIns="93169"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9" tIns="46585" rIns="93169"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9" tIns="46585" rIns="93169" bIns="46585" rtlCol="0" anchor="b"/>
          <a:lstStyle>
            <a:lvl1pPr algn="r">
              <a:defRPr sz="1200"/>
            </a:lvl1pPr>
          </a:lstStyle>
          <a:p>
            <a:fld id="{7AD63827-A40A-43D9-AF2D-3000A42DE088}" type="slidenum">
              <a:rPr lang="en-US" smtClean="0"/>
              <a:t>‹#›</a:t>
            </a:fld>
            <a:endParaRPr lang="en-US" dirty="0"/>
          </a:p>
        </p:txBody>
      </p:sp>
    </p:spTree>
    <p:extLst>
      <p:ext uri="{BB962C8B-B14F-4D97-AF65-F5344CB8AC3E}">
        <p14:creationId xmlns:p14="http://schemas.microsoft.com/office/powerpoint/2010/main" val="3879933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1</a:t>
            </a:fld>
            <a:endParaRPr lang="en-US" dirty="0"/>
          </a:p>
        </p:txBody>
      </p:sp>
    </p:spTree>
    <p:extLst>
      <p:ext uri="{BB962C8B-B14F-4D97-AF65-F5344CB8AC3E}">
        <p14:creationId xmlns:p14="http://schemas.microsoft.com/office/powerpoint/2010/main" val="155660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12</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77668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07775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5799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96550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11418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173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914066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21</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22</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2</a:t>
            </a:fld>
            <a:endParaRPr lang="en-US" dirty="0"/>
          </a:p>
        </p:txBody>
      </p:sp>
    </p:spTree>
    <p:extLst>
      <p:ext uri="{BB962C8B-B14F-4D97-AF65-F5344CB8AC3E}">
        <p14:creationId xmlns:p14="http://schemas.microsoft.com/office/powerpoint/2010/main" val="3143951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23</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24</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25</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26</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27</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28</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29</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30</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31</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32</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4</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33</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34</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35</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37</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39</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r>
              <a:rPr lang="en-US" dirty="0" smtClean="0"/>
              <a:t>t</a:t>
            </a:r>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5</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6</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7</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8</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9</a:t>
            </a:fld>
            <a:endParaRPr lang="en-US" dirty="0"/>
          </a:p>
        </p:txBody>
      </p:sp>
    </p:spTree>
    <p:extLst>
      <p:ext uri="{BB962C8B-B14F-4D97-AF65-F5344CB8AC3E}">
        <p14:creationId xmlns:p14="http://schemas.microsoft.com/office/powerpoint/2010/main" val="3220962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AD63827-A40A-43D9-AF2D-3000A42DE088}" type="slidenum">
              <a:rPr lang="en-US" smtClean="0"/>
              <a:t>10</a:t>
            </a:fld>
            <a:endParaRPr lang="en-US" dirty="0"/>
          </a:p>
        </p:txBody>
      </p:sp>
    </p:spTree>
    <p:extLst>
      <p:ext uri="{BB962C8B-B14F-4D97-AF65-F5344CB8AC3E}">
        <p14:creationId xmlns:p14="http://schemas.microsoft.com/office/powerpoint/2010/main" val="3220962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0"/>
            <a:ext cx="9144000" cy="3962400"/>
          </a:xfrm>
          <a:prstGeom prst="rect">
            <a:avLst/>
          </a:prstGeom>
          <a:solidFill>
            <a:srgbClr val="9ABCBB"/>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9" name="Subtitle 8"/>
          <p:cNvSpPr>
            <a:spLocks noGrp="1"/>
          </p:cNvSpPr>
          <p:nvPr>
            <p:ph type="subTitle" idx="1"/>
          </p:nvPr>
        </p:nvSpPr>
        <p:spPr>
          <a:xfrm>
            <a:off x="1447800" y="4114800"/>
            <a:ext cx="6400800" cy="1143000"/>
          </a:xfrm>
        </p:spPr>
        <p:txBody>
          <a:bodyPr/>
          <a:lstStyle>
            <a:lvl1pPr marL="0" indent="0" algn="ctr">
              <a:buNone/>
              <a:defRPr sz="1600" b="1" cap="all" spc="250" baseline="0">
                <a:solidFill>
                  <a:srgbClr val="051D39"/>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7" name="Straight Connector 6"/>
          <p:cNvSpPr>
            <a:spLocks noChangeShapeType="1"/>
          </p:cNvSpPr>
          <p:nvPr/>
        </p:nvSpPr>
        <p:spPr bwMode="auto">
          <a:xfrm>
            <a:off x="172921" y="5410200"/>
            <a:ext cx="8833104" cy="0"/>
          </a:xfrm>
          <a:prstGeom prst="line">
            <a:avLst/>
          </a:prstGeom>
          <a:noFill/>
          <a:ln w="19050" cap="flat" cmpd="sng" algn="ctr">
            <a:solidFill>
              <a:srgbClr val="9ABCBB"/>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8" name="Title 7"/>
          <p:cNvSpPr>
            <a:spLocks noGrp="1"/>
          </p:cNvSpPr>
          <p:nvPr>
            <p:ph type="ctrTitle"/>
          </p:nvPr>
        </p:nvSpPr>
        <p:spPr>
          <a:xfrm>
            <a:off x="703273" y="2057400"/>
            <a:ext cx="7772400" cy="1752600"/>
          </a:xfrm>
        </p:spPr>
        <p:txBody>
          <a:bodyPr anchor="b"/>
          <a:lstStyle>
            <a:lvl1pPr>
              <a:lnSpc>
                <a:spcPts val="4400"/>
              </a:lnSpc>
              <a:defRPr sz="4200">
                <a:solidFill>
                  <a:srgbClr val="002060"/>
                </a:solidFill>
              </a:defRPr>
            </a:lvl1pPr>
          </a:lstStyle>
          <a:p>
            <a:r>
              <a:rPr kumimoji="0" lang="en-US" dirty="0" smtClean="0"/>
              <a:t>Click to edit Master title style</a:t>
            </a:r>
            <a:endParaRPr kumimoji="0" lang="en-US" dirty="0"/>
          </a:p>
        </p:txBody>
      </p:sp>
      <p:pic>
        <p:nvPicPr>
          <p:cNvPr id="14" name="Picture 13" descr="Minnesota Health Care Financing Task Force logo" title="logo"/>
          <p:cNvPicPr/>
          <p:nvPr userDrawn="1"/>
        </p:nvPicPr>
        <p:blipFill>
          <a:blip r:embed="rId2">
            <a:extLst>
              <a:ext uri="{28A0092B-C50C-407E-A947-70E740481C1C}">
                <a14:useLocalDpi xmlns:a14="http://schemas.microsoft.com/office/drawing/2010/main" val="0"/>
              </a:ext>
            </a:extLst>
          </a:blip>
          <a:stretch>
            <a:fillRect/>
          </a:stretch>
        </p:blipFill>
        <p:spPr>
          <a:xfrm>
            <a:off x="2957512" y="5781674"/>
            <a:ext cx="3381375" cy="771525"/>
          </a:xfrm>
          <a:prstGeom prst="rect">
            <a:avLst/>
          </a:prstGeom>
        </p:spPr>
      </p:pic>
    </p:spTree>
    <p:extLst>
      <p:ext uri="{BB962C8B-B14F-4D97-AF65-F5344CB8AC3E}">
        <p14:creationId xmlns:p14="http://schemas.microsoft.com/office/powerpoint/2010/main" val="1903557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876800" y="457200"/>
            <a:ext cx="2819400" cy="5714999"/>
          </a:xfrm>
          <a:prstGeom prst="rect">
            <a:avLst/>
          </a:prstGeom>
        </p:spPr>
        <p:txBody>
          <a:bodyPr anchor="ct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H2 Placeholder 2"/>
          <p:cNvSpPr>
            <a:spLocks noGrp="1"/>
          </p:cNvSpPr>
          <p:nvPr>
            <p:ph type="body" idx="1"/>
          </p:nvPr>
        </p:nvSpPr>
        <p:spPr>
          <a:xfrm>
            <a:off x="457200" y="275238"/>
            <a:ext cx="3581400" cy="411162"/>
          </a:xfrm>
          <a:prstGeom prst="rect">
            <a:avLst/>
          </a:prstGeom>
        </p:spPr>
        <p:txBody>
          <a:bodyPr anchor="b">
            <a:noAutofit/>
          </a:bodyPr>
          <a:lstStyle>
            <a:lvl1pPr marL="0" indent="0" algn="ctr">
              <a:buNone/>
              <a:defRPr sz="1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675288"/>
            <a:ext cx="3581400" cy="2525112"/>
          </a:xfrm>
          <a:prstGeom prst="rect">
            <a:avLst/>
          </a:prstGeom>
        </p:spPr>
        <p:txBody>
          <a:bodyPr anchor="t">
            <a:normAutofit/>
          </a:bodyPr>
          <a:lstStyle>
            <a:lvl1pPr marL="228600" indent="-182880">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baseline="0">
                <a:latin typeface="Arial" panose="020B0604020202020204" pitchFamily="34" charset="0"/>
                <a:cs typeface="Arial" panose="020B0604020202020204" pitchFamily="34" charset="0"/>
              </a:defRPr>
            </a:lvl4pPr>
            <a:lvl5pPr>
              <a:buFont typeface="Wingdings" pitchFamily="2" charset="2"/>
              <a:buChar char="§"/>
              <a:defRPr sz="1400">
                <a:latin typeface="Arial" panose="020B0604020202020204" pitchFamily="34" charset="0"/>
                <a:cs typeface="Arial" panose="020B0604020202020204" pitchFamily="34" charset="0"/>
              </a:defRPr>
            </a:lvl5pPr>
            <a:lvl6pPr>
              <a:buFont typeface="Wingdings" pitchFamily="2" charset="2"/>
              <a:buChar cha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H2 Placeholder 4"/>
          <p:cNvSpPr>
            <a:spLocks noGrp="1"/>
          </p:cNvSpPr>
          <p:nvPr>
            <p:ph type="body" sz="quarter" idx="3"/>
          </p:nvPr>
        </p:nvSpPr>
        <p:spPr>
          <a:xfrm>
            <a:off x="457199" y="3429000"/>
            <a:ext cx="3581400" cy="411162"/>
          </a:xfrm>
          <a:prstGeom prst="rect">
            <a:avLst/>
          </a:prstGeom>
        </p:spPr>
        <p:txBody>
          <a:bodyPr anchor="b">
            <a:noAutofit/>
          </a:bodyPr>
          <a:lstStyle>
            <a:lvl1pPr marL="0" indent="0" algn="ctr">
              <a:buNone/>
              <a:defRPr sz="1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199" y="3840162"/>
            <a:ext cx="3581400" cy="2515198"/>
          </a:xfrm>
          <a:prstGeom prst="rect">
            <a:avLst/>
          </a:prstGeom>
        </p:spPr>
        <p:txBody>
          <a:bodyPr anchor="t">
            <a:normAutofit/>
          </a:bodyPr>
          <a:lstStyle>
            <a:lvl1pPr marL="228600" indent="-182880">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TextBox 6"/>
          <p:cNvSpPr txBox="1"/>
          <p:nvPr userDrawn="1"/>
        </p:nvSpPr>
        <p:spPr>
          <a:xfrm>
            <a:off x="152400" y="6477000"/>
            <a:ext cx="1447800" cy="230832"/>
          </a:xfrm>
          <a:prstGeom prst="rect">
            <a:avLst/>
          </a:prstGeom>
          <a:noFill/>
        </p:spPr>
        <p:txBody>
          <a:bodyPr wrap="square" rtlCol="0">
            <a:spAutoFit/>
          </a:bodyPr>
          <a:lstStyle/>
          <a:p>
            <a:fld id="{73A02BDB-4EED-4C54-8A1A-75C0748997EA}" type="slidenum">
              <a:rPr lang="en-US" sz="900" smtClean="0">
                <a:solidFill>
                  <a:prstClr val="black"/>
                </a:solidFill>
              </a:rPr>
              <a:pPr/>
              <a:t>‹#›</a:t>
            </a:fld>
            <a:endParaRPr lang="en-US" sz="900" dirty="0">
              <a:solidFill>
                <a:prstClr val="black"/>
              </a:solidFill>
            </a:endParaRPr>
          </a:p>
        </p:txBody>
      </p:sp>
    </p:spTree>
    <p:extLst>
      <p:ext uri="{BB962C8B-B14F-4D97-AF65-F5344CB8AC3E}">
        <p14:creationId xmlns:p14="http://schemas.microsoft.com/office/powerpoint/2010/main" val="31274438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itle 15"/>
          <p:cNvSpPr>
            <a:spLocks noGrp="1"/>
          </p:cNvSpPr>
          <p:nvPr>
            <p:ph type="title"/>
          </p:nvPr>
        </p:nvSpPr>
        <p:spPr>
          <a:xfrm>
            <a:off x="4876800" y="457200"/>
            <a:ext cx="2819400" cy="5715000"/>
          </a:xfrm>
          <a:prstGeom prst="rect">
            <a:avLst/>
          </a:prstGeom>
        </p:spPr>
        <p:txBody>
          <a:bodyPr anchor="ct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457200"/>
            <a:ext cx="3657600" cy="5714999"/>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152400" y="6477000"/>
            <a:ext cx="1447800" cy="230832"/>
          </a:xfrm>
          <a:prstGeom prst="rect">
            <a:avLst/>
          </a:prstGeom>
          <a:noFill/>
        </p:spPr>
        <p:txBody>
          <a:bodyPr wrap="square" rtlCol="0">
            <a:spAutoFit/>
          </a:bodyPr>
          <a:lstStyle/>
          <a:p>
            <a:fld id="{73A02BDB-4EED-4C54-8A1A-75C0748997EA}" type="slidenum">
              <a:rPr lang="en-US" sz="900" smtClean="0">
                <a:solidFill>
                  <a:prstClr val="black"/>
                </a:solidFill>
              </a:rPr>
              <a:pPr/>
              <a:t>‹#›</a:t>
            </a:fld>
            <a:r>
              <a:rPr lang="en-US" sz="900" dirty="0" smtClean="0">
                <a:solidFill>
                  <a:prstClr val="black"/>
                </a:solidFill>
              </a:rPr>
              <a:t>        9/20/2013</a:t>
            </a:r>
            <a:endParaRPr lang="en-US" sz="900" dirty="0">
              <a:solidFill>
                <a:prstClr val="black"/>
              </a:solidFill>
            </a:endParaRPr>
          </a:p>
        </p:txBody>
      </p:sp>
    </p:spTree>
    <p:extLst>
      <p:ext uri="{BB962C8B-B14F-4D97-AF65-F5344CB8AC3E}">
        <p14:creationId xmlns:p14="http://schemas.microsoft.com/office/powerpoint/2010/main" val="5179255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Caption Placeholder 2"/>
          <p:cNvSpPr>
            <a:spLocks noGrp="1"/>
          </p:cNvSpPr>
          <p:nvPr>
            <p:ph type="title" hasCustomPrompt="1"/>
          </p:nvPr>
        </p:nvSpPr>
        <p:spPr>
          <a:xfrm>
            <a:off x="304800" y="228600"/>
            <a:ext cx="3505200" cy="457200"/>
          </a:xfrm>
          <a:prstGeom prst="rect">
            <a:avLst/>
          </a:prstGeom>
        </p:spPr>
        <p:txBody>
          <a:bodyPr anchor="t">
            <a:noAutofit/>
          </a:bodyPr>
          <a:lstStyle>
            <a:lvl1pPr algn="ctr">
              <a:defRPr sz="2400" b="0" baseline="0">
                <a:effectLst/>
                <a:latin typeface="Arial" panose="020B0604020202020204" pitchFamily="34" charset="0"/>
                <a:cs typeface="Arial" panose="020B0604020202020204" pitchFamily="34" charset="0"/>
              </a:defRPr>
            </a:lvl1pPr>
          </a:lstStyle>
          <a:p>
            <a:r>
              <a:rPr lang="en-US" dirty="0" smtClean="0"/>
              <a:t>Click to add the caption</a:t>
            </a:r>
            <a:endParaRPr lang="en-US" dirty="0"/>
          </a:p>
        </p:txBody>
      </p:sp>
      <p:sp>
        <p:nvSpPr>
          <p:cNvPr id="3" name="Picture Placeholder 2"/>
          <p:cNvSpPr>
            <a:spLocks noGrp="1"/>
          </p:cNvSpPr>
          <p:nvPr>
            <p:ph type="pic" idx="1"/>
          </p:nvPr>
        </p:nvSpPr>
        <p:spPr>
          <a:xfrm>
            <a:off x="304800" y="762000"/>
            <a:ext cx="3505200" cy="544011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Caption Placeholder 3"/>
          <p:cNvSpPr>
            <a:spLocks noGrp="1"/>
          </p:cNvSpPr>
          <p:nvPr>
            <p:ph type="body" sz="quarter" idx="14" hasCustomPrompt="1"/>
          </p:nvPr>
        </p:nvSpPr>
        <p:spPr>
          <a:xfrm>
            <a:off x="4800600" y="228600"/>
            <a:ext cx="3505200" cy="457200"/>
          </a:xfrm>
          <a:prstGeom prst="rect">
            <a:avLst/>
          </a:prstGeom>
        </p:spPr>
        <p:txBody>
          <a:bodyPr anchor="t"/>
          <a:lstStyle>
            <a:lvl1pPr marL="0" indent="0" algn="ctr">
              <a:buNone/>
              <a:defRPr sz="2400" baseline="0">
                <a:latin typeface="Arial" panose="020B0604020202020204" pitchFamily="34" charset="0"/>
                <a:cs typeface="Arial" panose="020B0604020202020204" pitchFamily="34" charset="0"/>
              </a:defRPr>
            </a:lvl1pPr>
          </a:lstStyle>
          <a:p>
            <a:pPr lvl="0"/>
            <a:r>
              <a:rPr lang="en-US" dirty="0" smtClean="0"/>
              <a:t>Click to add the caption</a:t>
            </a:r>
            <a:endParaRPr lang="en-US" dirty="0"/>
          </a:p>
        </p:txBody>
      </p:sp>
      <p:sp>
        <p:nvSpPr>
          <p:cNvPr id="7" name="Picture Placeholder 2"/>
          <p:cNvSpPr>
            <a:spLocks noGrp="1"/>
          </p:cNvSpPr>
          <p:nvPr>
            <p:ph type="pic" idx="12"/>
          </p:nvPr>
        </p:nvSpPr>
        <p:spPr>
          <a:xfrm>
            <a:off x="4800600" y="762000"/>
            <a:ext cx="3505200" cy="544011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5" name="TextBox 14"/>
          <p:cNvSpPr txBox="1"/>
          <p:nvPr userDrawn="1"/>
        </p:nvSpPr>
        <p:spPr>
          <a:xfrm>
            <a:off x="152400" y="6477000"/>
            <a:ext cx="1447800" cy="230832"/>
          </a:xfrm>
          <a:prstGeom prst="rect">
            <a:avLst/>
          </a:prstGeom>
          <a:noFill/>
        </p:spPr>
        <p:txBody>
          <a:bodyPr wrap="square" rtlCol="0">
            <a:spAutoFit/>
          </a:bodyPr>
          <a:lstStyle/>
          <a:p>
            <a:fld id="{73A02BDB-4EED-4C54-8A1A-75C0748997EA}" type="slidenum">
              <a:rPr lang="en-US" sz="900" smtClean="0">
                <a:solidFill>
                  <a:prstClr val="black"/>
                </a:solidFill>
              </a:rPr>
              <a:pPr/>
              <a:t>‹#›</a:t>
            </a:fld>
            <a:r>
              <a:rPr lang="en-US" sz="900" dirty="0" smtClean="0">
                <a:solidFill>
                  <a:prstClr val="black"/>
                </a:solidFill>
              </a:rPr>
              <a:t>        9/20/2013</a:t>
            </a:r>
            <a:endParaRPr lang="en-US" sz="900" dirty="0">
              <a:solidFill>
                <a:prstClr val="black"/>
              </a:solidFill>
            </a:endParaRPr>
          </a:p>
        </p:txBody>
      </p:sp>
    </p:spTree>
    <p:extLst>
      <p:ext uri="{BB962C8B-B14F-4D97-AF65-F5344CB8AC3E}">
        <p14:creationId xmlns:p14="http://schemas.microsoft.com/office/powerpoint/2010/main" val="10454837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page number">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04800" y="304800"/>
            <a:ext cx="8686800" cy="64023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add large graphics, charts or pictures that need the whole page</a:t>
            </a:r>
          </a:p>
        </p:txBody>
      </p:sp>
    </p:spTree>
    <p:extLst>
      <p:ext uri="{BB962C8B-B14F-4D97-AF65-F5344CB8AC3E}">
        <p14:creationId xmlns:p14="http://schemas.microsoft.com/office/powerpoint/2010/main" val="425736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002060"/>
                </a:solidFill>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301752" y="1527048"/>
            <a:ext cx="8503920" cy="3959352"/>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Slide Number Placeholder 3"/>
          <p:cNvSpPr>
            <a:spLocks noGrp="1"/>
          </p:cNvSpPr>
          <p:nvPr>
            <p:ph type="sldNum" sz="quarter" idx="11"/>
          </p:nvPr>
        </p:nvSpPr>
        <p:spPr>
          <a:xfrm>
            <a:off x="8534400" y="6440629"/>
            <a:ext cx="533400" cy="365125"/>
          </a:xfrm>
        </p:spPr>
        <p:txBody>
          <a:bodyPr/>
          <a:lstStyle/>
          <a:p>
            <a:fld id="{9F8FA0FF-B194-4927-BB1D-56AA63D432A4}" type="slidenum">
              <a:rPr lang="en-US" smtClean="0"/>
              <a:pPr/>
              <a:t>‹#›</a:t>
            </a:fld>
            <a:endParaRPr lang="en-US" dirty="0"/>
          </a:p>
        </p:txBody>
      </p:sp>
    </p:spTree>
    <p:extLst>
      <p:ext uri="{BB962C8B-B14F-4D97-AF65-F5344CB8AC3E}">
        <p14:creationId xmlns:p14="http://schemas.microsoft.com/office/powerpoint/2010/main" val="4083187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301752" y="228599"/>
            <a:ext cx="8534400" cy="1048143"/>
          </a:xfrm>
        </p:spPr>
        <p:txBody>
          <a:bodyPr/>
          <a:lstStyle>
            <a:lvl1pPr>
              <a:defRPr>
                <a:solidFill>
                  <a:srgbClr val="002060"/>
                </a:solidFill>
              </a:defRPr>
            </a:lvl1pPr>
          </a:lstStyle>
          <a:p>
            <a:r>
              <a:rPr kumimoji="0" lang="en-US" dirty="0" smtClean="0"/>
              <a:t>CLICK TO EDIT MASTER TITLE STYLE</a:t>
            </a:r>
            <a:endParaRPr kumimoji="0" lang="en-US" dirty="0"/>
          </a:p>
        </p:txBody>
      </p:sp>
      <p:sp>
        <p:nvSpPr>
          <p:cNvPr id="5" name="Content Placeholder 4"/>
          <p:cNvSpPr>
            <a:spLocks noGrp="1"/>
          </p:cNvSpPr>
          <p:nvPr>
            <p:ph sz="quarter" idx="10"/>
          </p:nvPr>
        </p:nvSpPr>
        <p:spPr>
          <a:xfrm>
            <a:off x="304800" y="1447800"/>
            <a:ext cx="4114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4"/>
          <p:cNvSpPr>
            <a:spLocks noGrp="1"/>
          </p:cNvSpPr>
          <p:nvPr>
            <p:ph sz="quarter" idx="11"/>
          </p:nvPr>
        </p:nvSpPr>
        <p:spPr>
          <a:xfrm>
            <a:off x="4724400" y="1447800"/>
            <a:ext cx="4114800"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2623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a:xfrm>
            <a:off x="8534400" y="6440629"/>
            <a:ext cx="533400" cy="365125"/>
          </a:xfrm>
        </p:spPr>
        <p:txBody>
          <a:bodyPr/>
          <a:lstStyle/>
          <a:p>
            <a:fld id="{9F8FA0FF-B194-4927-BB1D-56AA63D432A4}" type="slidenum">
              <a:rPr lang="en-US" smtClean="0"/>
              <a:pPr/>
              <a:t>‹#›</a:t>
            </a:fld>
            <a:endParaRPr lang="en-US" dirty="0"/>
          </a:p>
        </p:txBody>
      </p:sp>
      <p:sp>
        <p:nvSpPr>
          <p:cNvPr id="7" name="Picture Placeholder 6"/>
          <p:cNvSpPr>
            <a:spLocks noGrp="1"/>
          </p:cNvSpPr>
          <p:nvPr>
            <p:ph type="pic" sz="quarter" idx="12"/>
          </p:nvPr>
        </p:nvSpPr>
        <p:spPr>
          <a:xfrm>
            <a:off x="762000" y="1905000"/>
            <a:ext cx="7467600" cy="3200400"/>
          </a:xfrm>
        </p:spPr>
        <p:txBody>
          <a:bodyPr/>
          <a:lstStyle/>
          <a:p>
            <a:endParaRPr lang="en-US" dirty="0"/>
          </a:p>
        </p:txBody>
      </p:sp>
    </p:spTree>
    <p:extLst>
      <p:ext uri="{BB962C8B-B14F-4D97-AF65-F5344CB8AC3E}">
        <p14:creationId xmlns:p14="http://schemas.microsoft.com/office/powerpoint/2010/main" val="258762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a:xfrm>
            <a:off x="8534400" y="6416675"/>
            <a:ext cx="533400" cy="365125"/>
          </a:xfrm>
        </p:spPr>
        <p:txBody>
          <a:bodyPr/>
          <a:lstStyle/>
          <a:p>
            <a:fld id="{9F8FA0FF-B194-4927-BB1D-56AA63D432A4}" type="slidenum">
              <a:rPr lang="en-US" smtClean="0"/>
              <a:pPr/>
              <a:t>‹#›</a:t>
            </a:fld>
            <a:endParaRPr lang="en-US" dirty="0"/>
          </a:p>
        </p:txBody>
      </p:sp>
    </p:spTree>
    <p:extLst>
      <p:ext uri="{BB962C8B-B14F-4D97-AF65-F5344CB8AC3E}">
        <p14:creationId xmlns:p14="http://schemas.microsoft.com/office/powerpoint/2010/main" val="97750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2" name="Title Placeholder 21"/>
          <p:cNvSpPr>
            <a:spLocks noGrp="1"/>
          </p:cNvSpPr>
          <p:nvPr>
            <p:ph type="title" hasCustomPrompt="1"/>
          </p:nvPr>
        </p:nvSpPr>
        <p:spPr>
          <a:xfrm>
            <a:off x="3048000" y="228599"/>
            <a:ext cx="5788152" cy="1048143"/>
          </a:xfrm>
          <a:prstGeom prst="rect">
            <a:avLst/>
          </a:prstGeom>
        </p:spPr>
        <p:txBody>
          <a:bodyPr vert="horz" anchor="b">
            <a:normAutofit/>
          </a:bodyPr>
          <a:lstStyle>
            <a:lvl1pPr>
              <a:defRPr>
                <a:solidFill>
                  <a:srgbClr val="002060"/>
                </a:solidFill>
              </a:defRPr>
            </a:lvl1pPr>
          </a:lstStyle>
          <a:p>
            <a:r>
              <a:rPr kumimoji="0" lang="en-US" dirty="0" smtClean="0"/>
              <a:t>CLICK TO EDIT MASTER TITLE STYLE</a:t>
            </a:r>
            <a:endParaRPr kumimoji="0" lang="en-US" dirty="0"/>
          </a:p>
        </p:txBody>
      </p:sp>
      <p:sp>
        <p:nvSpPr>
          <p:cNvPr id="23" name="Text Placeholder 12"/>
          <p:cNvSpPr>
            <a:spLocks noGrp="1"/>
          </p:cNvSpPr>
          <p:nvPr>
            <p:ph idx="1"/>
          </p:nvPr>
        </p:nvSpPr>
        <p:spPr>
          <a:xfrm>
            <a:off x="3048000" y="1371600"/>
            <a:ext cx="5788152" cy="41148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Rectangle 3"/>
          <p:cNvSpPr/>
          <p:nvPr/>
        </p:nvSpPr>
        <p:spPr>
          <a:xfrm>
            <a:off x="0" y="0"/>
            <a:ext cx="2667000" cy="5562600"/>
          </a:xfrm>
          <a:prstGeom prst="rect">
            <a:avLst/>
          </a:prstGeom>
          <a:solidFill>
            <a:srgbClr val="9A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0"/>
          </p:nvPr>
        </p:nvSpPr>
        <p:spPr>
          <a:xfrm>
            <a:off x="228600" y="228600"/>
            <a:ext cx="2209800" cy="5105400"/>
          </a:xfrm>
        </p:spPr>
        <p:txBody>
          <a:bodyPr/>
          <a:lstStyle>
            <a:lvl1pPr marL="0" indent="0">
              <a:buFontTx/>
              <a:buNone/>
              <a:defRPr>
                <a:solidFill>
                  <a:schemeClr val="bg1"/>
                </a:solidFill>
              </a:defRPr>
            </a:lvl1pPr>
            <a:lvl2pPr marL="274320" indent="0">
              <a:buFontTx/>
              <a:buNone/>
              <a:defRPr/>
            </a:lvl2pPr>
            <a:lvl3pPr marL="594360" indent="0">
              <a:buFontTx/>
              <a:buNone/>
              <a:defRPr/>
            </a:lvl3pPr>
            <a:lvl4pPr marL="868680" indent="0">
              <a:buFontTx/>
              <a:buNone/>
              <a:defRPr/>
            </a:lvl4pPr>
            <a:lvl5pPr marL="11430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993638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mj-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mj-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mj-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mj-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3" name="Title 1"/>
          <p:cNvSpPr>
            <a:spLocks noGrp="1"/>
          </p:cNvSpPr>
          <p:nvPr>
            <p:ph type="title"/>
          </p:nvPr>
        </p:nvSpPr>
        <p:spPr>
          <a:xfrm>
            <a:off x="457200" y="609600"/>
            <a:ext cx="7924800" cy="609600"/>
          </a:xfrm>
          <a:prstGeom prst="rect">
            <a:avLst/>
          </a:prstGeom>
        </p:spPr>
        <p:txBody>
          <a:bodyPr/>
          <a:lstStyle>
            <a:lvl1pPr>
              <a:defRPr sz="3200">
                <a:latin typeface="+mj-lt"/>
              </a:defRPr>
            </a:lvl1pPr>
          </a:lstStyle>
          <a:p>
            <a:r>
              <a:rPr lang="en-US" dirty="0" smtClean="0"/>
              <a:t>Click to edit Master title style</a:t>
            </a:r>
            <a:endParaRPr lang="en-US" dirty="0"/>
          </a:p>
        </p:txBody>
      </p:sp>
      <p:sp>
        <p:nvSpPr>
          <p:cNvPr id="5" name="TextBox 4"/>
          <p:cNvSpPr txBox="1"/>
          <p:nvPr userDrawn="1"/>
        </p:nvSpPr>
        <p:spPr>
          <a:xfrm>
            <a:off x="152400" y="6477000"/>
            <a:ext cx="1447800" cy="230832"/>
          </a:xfrm>
          <a:prstGeom prst="rect">
            <a:avLst/>
          </a:prstGeom>
          <a:noFill/>
        </p:spPr>
        <p:txBody>
          <a:bodyPr wrap="square" rtlCol="0">
            <a:spAutoFit/>
          </a:bodyPr>
          <a:lstStyle/>
          <a:p>
            <a:fld id="{73A02BDB-4EED-4C54-8A1A-75C0748997EA}" type="slidenum">
              <a:rPr lang="en-US" sz="900" smtClean="0">
                <a:solidFill>
                  <a:prstClr val="black"/>
                </a:solidFill>
              </a:rPr>
              <a:pPr/>
              <a:t>‹#›</a:t>
            </a:fld>
            <a:endParaRPr lang="en-US" sz="900" dirty="0">
              <a:solidFill>
                <a:prstClr val="black"/>
              </a:solidFill>
            </a:endParaRPr>
          </a:p>
        </p:txBody>
      </p:sp>
    </p:spTree>
    <p:extLst>
      <p:ext uri="{BB962C8B-B14F-4D97-AF65-F5344CB8AC3E}">
        <p14:creationId xmlns:p14="http://schemas.microsoft.com/office/powerpoint/2010/main" val="28919052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762000"/>
            <a:ext cx="8153400" cy="5440110"/>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mj-lt"/>
              </a:defRPr>
            </a:lvl1pPr>
          </a:lstStyle>
          <a:p>
            <a:r>
              <a:rPr lang="en-US" dirty="0" smtClean="0"/>
              <a:t>Click to edit Master title style</a:t>
            </a:r>
            <a:endParaRPr lang="en-US" dirty="0"/>
          </a:p>
        </p:txBody>
      </p:sp>
      <p:sp>
        <p:nvSpPr>
          <p:cNvPr id="12" name="TextBox 11"/>
          <p:cNvSpPr txBox="1"/>
          <p:nvPr userDrawn="1"/>
        </p:nvSpPr>
        <p:spPr>
          <a:xfrm>
            <a:off x="152400" y="6477000"/>
            <a:ext cx="1447800" cy="230832"/>
          </a:xfrm>
          <a:prstGeom prst="rect">
            <a:avLst/>
          </a:prstGeom>
          <a:noFill/>
        </p:spPr>
        <p:txBody>
          <a:bodyPr wrap="square" rtlCol="0">
            <a:spAutoFit/>
          </a:bodyPr>
          <a:lstStyle/>
          <a:p>
            <a:fld id="{73A02BDB-4EED-4C54-8A1A-75C0748997EA}" type="slidenum">
              <a:rPr lang="en-US" sz="900" smtClean="0">
                <a:solidFill>
                  <a:prstClr val="black"/>
                </a:solidFill>
              </a:rPr>
              <a:pPr/>
              <a:t>‹#›</a:t>
            </a:fld>
            <a:r>
              <a:rPr lang="en-US" sz="900" dirty="0" smtClean="0">
                <a:solidFill>
                  <a:prstClr val="black"/>
                </a:solidFill>
              </a:rPr>
              <a:t>        9/20/2013</a:t>
            </a:r>
            <a:endParaRPr lang="en-US" sz="900" dirty="0">
              <a:solidFill>
                <a:prstClr val="black"/>
              </a:solidFill>
            </a:endParaRPr>
          </a:p>
        </p:txBody>
      </p:sp>
    </p:spTree>
    <p:extLst>
      <p:ext uri="{BB962C8B-B14F-4D97-AF65-F5344CB8AC3E}">
        <p14:creationId xmlns:p14="http://schemas.microsoft.com/office/powerpoint/2010/main" val="23991642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848600" cy="609600"/>
          </a:xfrm>
          <a:prstGeom prst="rect">
            <a:avLst/>
          </a:prstGeom>
        </p:spPr>
        <p:txBody>
          <a:bodyPr/>
          <a:lstStyle>
            <a:lvl1pPr>
              <a:defRPr sz="3200">
                <a:latin typeface="+mj-lt"/>
              </a:defRPr>
            </a:lvl1pPr>
          </a:lstStyle>
          <a:p>
            <a:r>
              <a:rPr lang="en-US" dirty="0" smtClean="0"/>
              <a:t>Click to edit Master title style</a:t>
            </a:r>
            <a:endParaRPr lang="en-US" dirty="0"/>
          </a:p>
        </p:txBody>
      </p:sp>
      <p:sp>
        <p:nvSpPr>
          <p:cNvPr id="12" name="TextBox 11"/>
          <p:cNvSpPr txBox="1"/>
          <p:nvPr userDrawn="1"/>
        </p:nvSpPr>
        <p:spPr>
          <a:xfrm>
            <a:off x="152400" y="6477000"/>
            <a:ext cx="1447800" cy="230832"/>
          </a:xfrm>
          <a:prstGeom prst="rect">
            <a:avLst/>
          </a:prstGeom>
          <a:noFill/>
        </p:spPr>
        <p:txBody>
          <a:bodyPr wrap="square" rtlCol="0">
            <a:spAutoFit/>
          </a:bodyPr>
          <a:lstStyle/>
          <a:p>
            <a:fld id="{73A02BDB-4EED-4C54-8A1A-75C0748997EA}" type="slidenum">
              <a:rPr lang="en-US" sz="900" smtClean="0">
                <a:solidFill>
                  <a:prstClr val="black"/>
                </a:solidFill>
              </a:rPr>
              <a:pPr/>
              <a:t>‹#›</a:t>
            </a:fld>
            <a:r>
              <a:rPr lang="en-US" sz="900" dirty="0" smtClean="0">
                <a:solidFill>
                  <a:prstClr val="black"/>
                </a:solidFill>
              </a:rPr>
              <a:t>        9/20/2013</a:t>
            </a:r>
            <a:endParaRPr lang="en-US" sz="900" dirty="0">
              <a:solidFill>
                <a:prstClr val="black"/>
              </a:solidFill>
            </a:endParaRPr>
          </a:p>
        </p:txBody>
      </p:sp>
      <p:sp>
        <p:nvSpPr>
          <p:cNvPr id="4" name="Content Placeholder 3"/>
          <p:cNvSpPr>
            <a:spLocks noGrp="1"/>
          </p:cNvSpPr>
          <p:nvPr>
            <p:ph sz="quarter" idx="10"/>
          </p:nvPr>
        </p:nvSpPr>
        <p:spPr>
          <a:xfrm>
            <a:off x="457200" y="1752600"/>
            <a:ext cx="3581400" cy="43434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11"/>
          </p:nvPr>
        </p:nvSpPr>
        <p:spPr>
          <a:xfrm>
            <a:off x="4343400" y="1752600"/>
            <a:ext cx="3581400" cy="43434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53621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7.png"/><Relationship Id="rId5" Type="http://schemas.openxmlformats.org/officeDocument/2006/relationships/slideLayout" Target="../slideLayouts/slideLayout11.xml"/><Relationship Id="rId10" Type="http://schemas.openxmlformats.org/officeDocument/2006/relationships/image" Target="../media/image6.png"/><Relationship Id="rId4" Type="http://schemas.openxmlformats.org/officeDocument/2006/relationships/slideLayout" Target="../slideLayouts/slideLayout10.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0" y="6388385"/>
            <a:ext cx="9144000" cy="469615"/>
          </a:xfrm>
          <a:prstGeom prst="rect">
            <a:avLst/>
          </a:prstGeom>
          <a:solidFill>
            <a:srgbClr val="9ABCBB"/>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10" name="Straight Connector 9"/>
          <p:cNvSpPr>
            <a:spLocks noChangeShapeType="1"/>
          </p:cNvSpPr>
          <p:nvPr/>
        </p:nvSpPr>
        <p:spPr bwMode="auto">
          <a:xfrm>
            <a:off x="152400" y="1276743"/>
            <a:ext cx="8833104" cy="0"/>
          </a:xfrm>
          <a:prstGeom prst="line">
            <a:avLst/>
          </a:prstGeom>
          <a:noFill/>
          <a:ln w="19050" cap="flat" cmpd="sng" algn="ctr">
            <a:solidFill>
              <a:srgbClr val="9ABCBB"/>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22" name="Title Placeholder 21"/>
          <p:cNvSpPr>
            <a:spLocks noGrp="1"/>
          </p:cNvSpPr>
          <p:nvPr>
            <p:ph type="title"/>
          </p:nvPr>
        </p:nvSpPr>
        <p:spPr>
          <a:xfrm>
            <a:off x="301752" y="228599"/>
            <a:ext cx="8534400" cy="1048143"/>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descr="Includes Health Care Financing Task Force logo, website www.mn.gov/dhs/hcftf , and contact email dhs.hcfinancingtaskforce@state.mn.us" title="Minnesota Health Care Financing Task Force"/>
          <p:cNvSpPr>
            <a:spLocks noGrp="1"/>
          </p:cNvSpPr>
          <p:nvPr>
            <p:ph type="body" idx="1"/>
          </p:nvPr>
        </p:nvSpPr>
        <p:spPr>
          <a:xfrm>
            <a:off x="301752" y="1371600"/>
            <a:ext cx="8534400" cy="41910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Footer Placeholder 2"/>
          <p:cNvSpPr>
            <a:spLocks noGrp="1"/>
          </p:cNvSpPr>
          <p:nvPr>
            <p:ph type="ftr" sz="quarter" idx="3"/>
          </p:nvPr>
        </p:nvSpPr>
        <p:spPr>
          <a:xfrm>
            <a:off x="331469" y="6416675"/>
            <a:ext cx="7898131"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4" name="Slide Number Placeholder 3"/>
          <p:cNvSpPr>
            <a:spLocks noGrp="1"/>
          </p:cNvSpPr>
          <p:nvPr>
            <p:ph type="sldNum" sz="quarter" idx="4"/>
          </p:nvPr>
        </p:nvSpPr>
        <p:spPr>
          <a:xfrm>
            <a:off x="8382000" y="6440629"/>
            <a:ext cx="533400" cy="365125"/>
          </a:xfrm>
          <a:prstGeom prst="rect">
            <a:avLst/>
          </a:prstGeom>
        </p:spPr>
        <p:txBody>
          <a:bodyPr vert="horz" lIns="91440" tIns="45720" rIns="91440" bIns="45720" rtlCol="0" anchor="ctr"/>
          <a:lstStyle>
            <a:lvl1pPr algn="r">
              <a:defRPr sz="1200">
                <a:solidFill>
                  <a:schemeClr val="tx1"/>
                </a:solidFill>
              </a:defRPr>
            </a:lvl1pPr>
          </a:lstStyle>
          <a:p>
            <a:fld id="{9F8FA0FF-B194-4927-BB1D-56AA63D432A4}" type="slidenum">
              <a:rPr lang="en-US" smtClean="0"/>
              <a:pPr/>
              <a:t>‹#›</a:t>
            </a:fld>
            <a:endParaRPr lang="en-US" dirty="0"/>
          </a:p>
        </p:txBody>
      </p:sp>
      <p:sp>
        <p:nvSpPr>
          <p:cNvPr id="20" name="Text Box 2" descr="includes website, www.mn.gov/dhs/hcftf  and email, Contact: dhs.hcfinancingtaskforce@state.mn.us" title="Task force contact"/>
          <p:cNvSpPr txBox="1">
            <a:spLocks noChangeArrowheads="1"/>
          </p:cNvSpPr>
          <p:nvPr userDrawn="1"/>
        </p:nvSpPr>
        <p:spPr bwMode="auto">
          <a:xfrm>
            <a:off x="4148615" y="5727701"/>
            <a:ext cx="4687537" cy="61277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r">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Health Care Financing Task Force</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100" dirty="0">
                <a:effectLst/>
                <a:latin typeface="Calibri" panose="020F0502020204030204" pitchFamily="34" charset="0"/>
                <a:ea typeface="Times New Roman" panose="02020603050405020304" pitchFamily="18" charset="0"/>
                <a:cs typeface="Times New Roman" panose="02020603050405020304" pitchFamily="18" charset="0"/>
              </a:rPr>
            </a:b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Information: www.mn.gov/dhs/hcftf </a:t>
            </a:r>
          </a:p>
          <a:p>
            <a:pPr marL="0" marR="0" algn="r">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Contact: </a:t>
            </a:r>
            <a:r>
              <a:rPr lang="en-US" sz="1100" dirty="0">
                <a:effectLst/>
                <a:latin typeface="Calibri" panose="020F0502020204030204" pitchFamily="34" charset="0"/>
                <a:ea typeface="Calibri" panose="020F0502020204030204" pitchFamily="34" charset="0"/>
                <a:cs typeface="Times New Roman" panose="02020603050405020304" pitchFamily="18" charset="0"/>
              </a:rPr>
              <a:t>dhs.hcfinancingtaskforce@state.mn.us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1" name="Picture 20" descr="DHS logo" title="DHS logo"/>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auto">
          <a:xfrm>
            <a:off x="2616200" y="5675028"/>
            <a:ext cx="1273016" cy="595789"/>
          </a:xfrm>
          <a:prstGeom prst="rect">
            <a:avLst/>
          </a:prstGeom>
          <a:noFill/>
          <a:extLst/>
        </p:spPr>
      </p:pic>
      <p:pic>
        <p:nvPicPr>
          <p:cNvPr id="17" name="Picture 16" descr="Minnesota Health Care Financing Task Force logo" title="logo"/>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23837" y="5719604"/>
            <a:ext cx="2366963" cy="540068"/>
          </a:xfrm>
          <a:prstGeom prst="rect">
            <a:avLst/>
          </a:prstGeom>
        </p:spPr>
      </p:pic>
    </p:spTree>
    <p:extLst>
      <p:ext uri="{BB962C8B-B14F-4D97-AF65-F5344CB8AC3E}">
        <p14:creationId xmlns:p14="http://schemas.microsoft.com/office/powerpoint/2010/main" val="14069042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ctr" rtl="0" eaLnBrk="1" latinLnBrk="0" hangingPunct="1">
        <a:lnSpc>
          <a:spcPts val="4000"/>
        </a:lnSpc>
        <a:spcBef>
          <a:spcPct val="0"/>
        </a:spcBef>
        <a:buNone/>
        <a:defRPr kumimoji="0" sz="3600" kern="1200" spc="120" baseline="0">
          <a:solidFill>
            <a:srgbClr val="002060"/>
          </a:solidFill>
          <a:latin typeface="+mj-lt"/>
          <a:ea typeface="+mj-ea"/>
          <a:cs typeface="+mj-cs"/>
        </a:defRPr>
      </a:lvl1pPr>
    </p:titleStyle>
    <p:bodyStyle>
      <a:lvl1pPr marL="457200" indent="-457200" algn="l" rtl="0" eaLnBrk="1" latinLnBrk="0" hangingPunct="1">
        <a:spcBef>
          <a:spcPct val="20000"/>
        </a:spcBef>
        <a:buClr>
          <a:srgbClr val="9ABCBB"/>
        </a:buClr>
        <a:buSzPct val="85000"/>
        <a:buFont typeface="Arial" panose="020B0604020202020204" pitchFamily="34" charset="0"/>
        <a:buChar char="•"/>
        <a:defRPr kumimoji="0" sz="2700" kern="1200">
          <a:solidFill>
            <a:schemeClr val="bg2">
              <a:lumMod val="10000"/>
            </a:schemeClr>
          </a:solidFill>
          <a:latin typeface="+mn-lt"/>
          <a:ea typeface="+mn-ea"/>
          <a:cs typeface="+mn-cs"/>
        </a:defRPr>
      </a:lvl1pPr>
      <a:lvl2pPr marL="548640" indent="-274320" algn="l" rtl="0" eaLnBrk="1" latinLnBrk="0" hangingPunct="1">
        <a:spcBef>
          <a:spcPct val="20000"/>
        </a:spcBef>
        <a:buClr>
          <a:srgbClr val="9ABCBB"/>
        </a:buClr>
        <a:buSzPct val="100000"/>
        <a:buFont typeface="Arial" panose="020B0604020202020204" pitchFamily="34" charset="0"/>
        <a:buChar char="•"/>
        <a:defRPr kumimoji="0" sz="2200" kern="1200">
          <a:solidFill>
            <a:schemeClr val="bg2">
              <a:lumMod val="10000"/>
            </a:schemeClr>
          </a:solidFill>
          <a:latin typeface="+mn-lt"/>
          <a:ea typeface="+mn-ea"/>
          <a:cs typeface="+mn-cs"/>
        </a:defRPr>
      </a:lvl2pPr>
      <a:lvl3pPr marL="822960" indent="-228600" algn="l" rtl="0" eaLnBrk="1" latinLnBrk="0" hangingPunct="1">
        <a:spcBef>
          <a:spcPct val="20000"/>
        </a:spcBef>
        <a:buClr>
          <a:srgbClr val="9ABCBB"/>
        </a:buClr>
        <a:buSzPct val="100000"/>
        <a:buFont typeface="Arial" panose="020B0604020202020204" pitchFamily="34" charset="0"/>
        <a:buChar char="•"/>
        <a:defRPr kumimoji="0" sz="2000" kern="1200">
          <a:solidFill>
            <a:schemeClr val="bg2">
              <a:lumMod val="10000"/>
            </a:schemeClr>
          </a:solidFill>
          <a:latin typeface="+mn-lt"/>
          <a:ea typeface="+mn-ea"/>
          <a:cs typeface="+mn-cs"/>
        </a:defRPr>
      </a:lvl3pPr>
      <a:lvl4pPr marL="1097280" indent="-228600" algn="l" rtl="0" eaLnBrk="1" latinLnBrk="0" hangingPunct="1">
        <a:spcBef>
          <a:spcPct val="20000"/>
        </a:spcBef>
        <a:buClr>
          <a:srgbClr val="9ABCBB"/>
        </a:buClr>
        <a:buSzPct val="100000"/>
        <a:buFont typeface="Arial" panose="020B0604020202020204" pitchFamily="34" charset="0"/>
        <a:buChar char="•"/>
        <a:defRPr kumimoji="0" sz="2000" kern="1200">
          <a:solidFill>
            <a:schemeClr val="bg2">
              <a:lumMod val="10000"/>
            </a:schemeClr>
          </a:solidFill>
          <a:latin typeface="+mn-lt"/>
          <a:ea typeface="+mn-ea"/>
          <a:cs typeface="+mn-cs"/>
        </a:defRPr>
      </a:lvl4pPr>
      <a:lvl5pPr marL="1371600" indent="-228600" algn="l" rtl="0" eaLnBrk="1" latinLnBrk="0" hangingPunct="1">
        <a:spcBef>
          <a:spcPct val="20000"/>
        </a:spcBef>
        <a:buClr>
          <a:srgbClr val="9ABCBB"/>
        </a:buClr>
        <a:buSzPct val="100000"/>
        <a:buFontTx/>
        <a:buChar char="•"/>
        <a:defRPr kumimoji="0" sz="1800" kern="1200">
          <a:solidFill>
            <a:schemeClr val="bg2">
              <a:lumMod val="10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picture" title="Decorative picture"/>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t="64095" r="2206" b="32925"/>
          <a:stretch/>
        </p:blipFill>
        <p:spPr>
          <a:xfrm rot="5400000">
            <a:off x="5645457" y="3359458"/>
            <a:ext cx="6858001" cy="139084"/>
          </a:xfrm>
          <a:prstGeom prst="rect">
            <a:avLst/>
          </a:prstGeom>
        </p:spPr>
      </p:pic>
      <p:pic>
        <p:nvPicPr>
          <p:cNvPr id="14" name="Picture 13" descr="MN.IT Services logo" title="MN.IT Services logo"/>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543800" y="6278310"/>
            <a:ext cx="1203158" cy="427290"/>
          </a:xfrm>
          <a:prstGeom prst="rect">
            <a:avLst/>
          </a:prstGeom>
        </p:spPr>
      </p:pic>
      <p:pic>
        <p:nvPicPr>
          <p:cNvPr id="12" name="Picture 11" descr="Decorative picture" title="Decorative picture"/>
          <p:cNvPicPr>
            <a:picLocks noChangeAspect="1"/>
          </p:cNvPicPr>
          <p:nvPr/>
        </p:nvPicPr>
        <p:blipFill>
          <a:blip r:embed="rId11" cstate="print"/>
          <a:stretch>
            <a:fillRect/>
          </a:stretch>
        </p:blipFill>
        <p:spPr>
          <a:xfrm>
            <a:off x="8823693" y="0"/>
            <a:ext cx="320307" cy="6858000"/>
          </a:xfrm>
          <a:prstGeom prst="rect">
            <a:avLst/>
          </a:prstGeom>
        </p:spPr>
      </p:pic>
      <p:cxnSp>
        <p:nvCxnSpPr>
          <p:cNvPr id="7" name="Straight Connector 6" descr="Decorative line" title="Decorative line"/>
          <p:cNvCxnSpPr/>
          <p:nvPr userDrawn="1"/>
        </p:nvCxnSpPr>
        <p:spPr>
          <a:xfrm>
            <a:off x="0" y="6400800"/>
            <a:ext cx="7543800" cy="0"/>
          </a:xfrm>
          <a:prstGeom prst="line">
            <a:avLst/>
          </a:prstGeom>
          <a:noFill/>
          <a:ln w="12700" cap="flat" cmpd="sng" algn="ctr">
            <a:solidFill>
              <a:schemeClr val="bg1">
                <a:lumMod val="50000"/>
              </a:schemeClr>
            </a:solidFill>
            <a:prstDash val="solid"/>
            <a:headEnd type="none" w="med" len="med"/>
            <a:tailEnd type="none" w="med" len="med"/>
          </a:ln>
          <a:effectLst/>
        </p:spPr>
      </p:cxnSp>
      <p:sp>
        <p:nvSpPr>
          <p:cNvPr id="4" name="TextBox 3"/>
          <p:cNvSpPr txBox="1"/>
          <p:nvPr userDrawn="1"/>
        </p:nvSpPr>
        <p:spPr>
          <a:xfrm>
            <a:off x="-1" y="6477000"/>
            <a:ext cx="8823693" cy="246221"/>
          </a:xfrm>
          <a:prstGeom prst="rect">
            <a:avLst/>
          </a:prstGeom>
          <a:noFill/>
        </p:spPr>
        <p:txBody>
          <a:bodyPr wrap="square" rtlCol="0">
            <a:spAutoFit/>
          </a:bodyPr>
          <a:lstStyle/>
          <a:p>
            <a:pPr algn="ctr"/>
            <a:r>
              <a:rPr lang="en-US" sz="1000" dirty="0" smtClean="0">
                <a:solidFill>
                  <a:prstClr val="black"/>
                </a:solidFill>
                <a:cs typeface="Arial" panose="020B0604020202020204" pitchFamily="34" charset="0"/>
              </a:rPr>
              <a:t>MN.IT Services @ DHS / MNsure</a:t>
            </a:r>
            <a:endParaRPr lang="en-US" sz="1000" dirty="0">
              <a:solidFill>
                <a:prstClr val="black"/>
              </a:solidFill>
              <a:cs typeface="Arial" panose="020B0604020202020204" pitchFamily="34" charset="0"/>
            </a:endParaRPr>
          </a:p>
        </p:txBody>
      </p:sp>
      <p:sp>
        <p:nvSpPr>
          <p:cNvPr id="8" name="TextBox 7"/>
          <p:cNvSpPr txBox="1"/>
          <p:nvPr userDrawn="1"/>
        </p:nvSpPr>
        <p:spPr>
          <a:xfrm>
            <a:off x="152400" y="6477000"/>
            <a:ext cx="1447800" cy="230832"/>
          </a:xfrm>
          <a:prstGeom prst="rect">
            <a:avLst/>
          </a:prstGeom>
          <a:noFill/>
        </p:spPr>
        <p:txBody>
          <a:bodyPr wrap="square" rtlCol="0">
            <a:spAutoFit/>
          </a:bodyPr>
          <a:lstStyle/>
          <a:p>
            <a:fld id="{73A02BDB-4EED-4C54-8A1A-75C0748997EA}" type="slidenum">
              <a:rPr lang="en-US" sz="900" smtClean="0">
                <a:solidFill>
                  <a:prstClr val="black"/>
                </a:solidFill>
              </a:rPr>
              <a:pPr/>
              <a:t>‹#›</a:t>
            </a:fld>
            <a:endParaRPr lang="en-US" sz="900" dirty="0">
              <a:solidFill>
                <a:prstClr val="black"/>
              </a:solidFill>
            </a:endParaRPr>
          </a:p>
        </p:txBody>
      </p:sp>
    </p:spTree>
    <p:extLst>
      <p:ext uri="{BB962C8B-B14F-4D97-AF65-F5344CB8AC3E}">
        <p14:creationId xmlns:p14="http://schemas.microsoft.com/office/powerpoint/2010/main" val="23531716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52400" y="6477000"/>
            <a:ext cx="1447800" cy="230832"/>
          </a:xfrm>
          <a:prstGeom prst="rect">
            <a:avLst/>
          </a:prstGeom>
          <a:noFill/>
        </p:spPr>
        <p:txBody>
          <a:bodyPr wrap="square" rtlCol="0">
            <a:spAutoFit/>
          </a:bodyPr>
          <a:lstStyle/>
          <a:p>
            <a:fld id="{73A02BDB-4EED-4C54-8A1A-75C0748997EA}" type="slidenum">
              <a:rPr lang="en-US" sz="900" smtClean="0">
                <a:solidFill>
                  <a:prstClr val="black"/>
                </a:solidFill>
              </a:rPr>
              <a:pPr/>
              <a:t>‹#›</a:t>
            </a:fld>
            <a:endParaRPr lang="en-US" sz="900" dirty="0">
              <a:solidFill>
                <a:prstClr val="black"/>
              </a:solidFill>
            </a:endParaRPr>
          </a:p>
        </p:txBody>
      </p:sp>
    </p:spTree>
    <p:extLst>
      <p:ext uri="{BB962C8B-B14F-4D97-AF65-F5344CB8AC3E}">
        <p14:creationId xmlns:p14="http://schemas.microsoft.com/office/powerpoint/2010/main" val="2476934587"/>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Manasse@manat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mailto:jario@manatt.com" TargetMode="External"/><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AKarl@manatt.com" TargetMode="External"/><Relationship Id="rId5" Type="http://schemas.openxmlformats.org/officeDocument/2006/relationships/hyperlink" Target="mailto:ALam@manatt.com" TargetMode="External"/><Relationship Id="rId4" Type="http://schemas.openxmlformats.org/officeDocument/2006/relationships/hyperlink" Target="mailto:pboozang@manat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5800" y="542306"/>
            <a:ext cx="7696200" cy="600694"/>
          </a:xfrm>
          <a:prstGeom prst="rect">
            <a:avLst/>
          </a:prstGeom>
        </p:spPr>
        <p:txBody>
          <a:bodyPr vert="horz" wrap="none" rtlCol="0" anchor="b">
            <a:normAutofit/>
          </a:bodyPr>
          <a:lstStyle/>
          <a:p>
            <a:r>
              <a:rPr lang="en-US" sz="1600" dirty="0" smtClean="0"/>
              <a:t>This presentation will be posted when accessibility standards are completed. In the meantime,</a:t>
            </a:r>
          </a:p>
          <a:p>
            <a:r>
              <a:rPr lang="en-US" sz="1600" dirty="0"/>
              <a:t>i</a:t>
            </a:r>
            <a:r>
              <a:rPr lang="en-US" sz="1600" dirty="0" smtClean="0"/>
              <a:t>f you require a copy of the presentation, please contact </a:t>
            </a:r>
            <a:r>
              <a:rPr lang="en-US" sz="1600" dirty="0" smtClean="0">
                <a:hlinkClick r:id="rId3"/>
              </a:rPr>
              <a:t>SManasse@manatt.com</a:t>
            </a:r>
            <a:endParaRPr lang="en-US" sz="1600" dirty="0" smtClean="0"/>
          </a:p>
          <a:p>
            <a:endParaRPr lang="en-US" sz="1600" i="1" dirty="0" smtClean="0"/>
          </a:p>
        </p:txBody>
      </p:sp>
      <p:sp>
        <p:nvSpPr>
          <p:cNvPr id="3" name="Title 2"/>
          <p:cNvSpPr>
            <a:spLocks noGrp="1"/>
          </p:cNvSpPr>
          <p:nvPr>
            <p:ph type="ctrTitle"/>
          </p:nvPr>
        </p:nvSpPr>
        <p:spPr>
          <a:xfrm>
            <a:off x="685800" y="1450428"/>
            <a:ext cx="7772400" cy="2892972"/>
          </a:xfrm>
        </p:spPr>
        <p:txBody>
          <a:bodyPr>
            <a:normAutofit fontScale="90000"/>
          </a:bodyPr>
          <a:lstStyle/>
          <a:p>
            <a:r>
              <a:rPr lang="en-US" dirty="0" smtClean="0"/>
              <a:t/>
            </a:r>
            <a:br>
              <a:rPr lang="en-US" dirty="0" smtClean="0"/>
            </a:br>
            <a:r>
              <a:rPr lang="en-US" b="1" dirty="0" smtClean="0"/>
              <a:t>Minnesota </a:t>
            </a:r>
            <a:br>
              <a:rPr lang="en-US" b="1" dirty="0" smtClean="0"/>
            </a:br>
            <a:r>
              <a:rPr lang="en-US" dirty="0" smtClean="0"/>
              <a:t>Health Care Financing Task Force</a:t>
            </a:r>
            <a:br>
              <a:rPr lang="en-US" dirty="0" smtClean="0"/>
            </a:br>
            <a:r>
              <a:rPr lang="en-US" sz="3600" i="1" dirty="0"/>
              <a:t>Seamless Coverage and Market Stability Workgroup</a:t>
            </a:r>
            <a:r>
              <a:rPr lang="en-US" dirty="0"/>
              <a:t/>
            </a:r>
            <a:br>
              <a:rPr lang="en-US" dirty="0"/>
            </a:br>
            <a:endParaRPr lang="en-US" dirty="0"/>
          </a:p>
        </p:txBody>
      </p:sp>
      <p:sp>
        <p:nvSpPr>
          <p:cNvPr id="2" name="Subtitle 1"/>
          <p:cNvSpPr>
            <a:spLocks noGrp="1"/>
          </p:cNvSpPr>
          <p:nvPr>
            <p:ph type="subTitle" idx="1"/>
          </p:nvPr>
        </p:nvSpPr>
        <p:spPr>
          <a:xfrm>
            <a:off x="1447800" y="4114800"/>
            <a:ext cx="6400800" cy="1219200"/>
          </a:xfrm>
        </p:spPr>
        <p:txBody>
          <a:bodyPr>
            <a:normAutofit/>
          </a:bodyPr>
          <a:lstStyle/>
          <a:p>
            <a:r>
              <a:rPr lang="en-US" dirty="0" smtClean="0"/>
              <a:t>Options and considerations for the marketplace as a platform for the coverage continuum</a:t>
            </a:r>
          </a:p>
          <a:p>
            <a:r>
              <a:rPr lang="en-US" dirty="0" smtClean="0"/>
              <a:t>October 16, 2015</a:t>
            </a:r>
          </a:p>
          <a:p>
            <a:endParaRPr lang="en-US" dirty="0" smtClean="0"/>
          </a:p>
          <a:p>
            <a:endParaRPr lang="en-US" dirty="0" smtClean="0">
              <a:solidFill>
                <a:srgbClr val="FF0000"/>
              </a:solidFill>
            </a:endParaRPr>
          </a:p>
          <a:p>
            <a:endParaRPr lang="en-US" dirty="0"/>
          </a:p>
        </p:txBody>
      </p:sp>
      <p:sp>
        <p:nvSpPr>
          <p:cNvPr id="5" name="TextBox 4"/>
          <p:cNvSpPr txBox="1"/>
          <p:nvPr/>
        </p:nvSpPr>
        <p:spPr>
          <a:xfrm>
            <a:off x="8153400" y="6248400"/>
            <a:ext cx="762000" cy="228600"/>
          </a:xfrm>
          <a:prstGeom prst="rect">
            <a:avLst/>
          </a:prstGeom>
        </p:spPr>
        <p:txBody>
          <a:bodyPr vert="horz" wrap="square" rtlCol="0" anchor="t" anchorCtr="0">
            <a:noAutofit/>
          </a:bodyPr>
          <a:lstStyle/>
          <a:p>
            <a:r>
              <a:rPr lang="en-US" sz="800" i="1" dirty="0" smtClean="0">
                <a:solidFill>
                  <a:srgbClr val="002060"/>
                </a:solidFill>
              </a:rPr>
              <a:t>Prepared by</a:t>
            </a:r>
          </a:p>
        </p:txBody>
      </p:sp>
      <p:pic>
        <p:nvPicPr>
          <p:cNvPr id="4" name="Picture 2" descr="Manat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434667"/>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44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a:t>
            </a:r>
            <a:r>
              <a:rPr lang="en-US" dirty="0" smtClean="0"/>
              <a:t>Similarities </a:t>
            </a:r>
            <a:r>
              <a:rPr lang="en-US" dirty="0"/>
              <a:t>in</a:t>
            </a:r>
            <a:br>
              <a:rPr lang="en-US" dirty="0"/>
            </a:br>
            <a:r>
              <a:rPr lang="en-US" dirty="0"/>
              <a:t>Proposed Models for Consideration</a:t>
            </a:r>
          </a:p>
        </p:txBody>
      </p:sp>
      <p:grpSp>
        <p:nvGrpSpPr>
          <p:cNvPr id="3" name="Group 2" descr="Governance &gt;&gt;&gt; In all but FFM model, state can keep its current governance or convert to another allowable model.&#10;Plan management &gt;&gt;&gt; In all but FFM model, state is responsible for plan management.&#10;Consumer Assistance &gt;&gt;&gt; In all but FFM model, the state is responsible for consumer assistance."/>
          <p:cNvGrpSpPr/>
          <p:nvPr/>
        </p:nvGrpSpPr>
        <p:grpSpPr>
          <a:xfrm>
            <a:off x="292100" y="1456956"/>
            <a:ext cx="8686800" cy="4089769"/>
            <a:chOff x="304800" y="3503295"/>
            <a:chExt cx="8686800" cy="2106930"/>
          </a:xfrm>
        </p:grpSpPr>
        <p:sp>
          <p:nvSpPr>
            <p:cNvPr id="26" name="Rounded Rectangle 25"/>
            <p:cNvSpPr/>
            <p:nvPr/>
          </p:nvSpPr>
          <p:spPr bwMode="auto">
            <a:xfrm>
              <a:off x="304800" y="3542167"/>
              <a:ext cx="2136648" cy="514089"/>
            </a:xfrm>
            <a:prstGeom prst="roundRect">
              <a:avLst/>
            </a:prstGeom>
            <a:solidFill>
              <a:schemeClr val="bg1">
                <a:alpha val="34000"/>
              </a:schemeClr>
            </a:solidFill>
            <a:ln w="9525" cap="flat" cmpd="sng" algn="ctr">
              <a:solidFill>
                <a:schemeClr val="accent2"/>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200" b="1" dirty="0">
                  <a:latin typeface="Calibri" panose="020F0502020204030204" pitchFamily="34" charset="0"/>
                </a:rPr>
                <a:t>GOVERNANCE</a:t>
              </a:r>
            </a:p>
          </p:txBody>
        </p:sp>
        <p:sp>
          <p:nvSpPr>
            <p:cNvPr id="32" name="Right Arrow 31"/>
            <p:cNvSpPr/>
            <p:nvPr/>
          </p:nvSpPr>
          <p:spPr bwMode="auto">
            <a:xfrm>
              <a:off x="2536984" y="3678906"/>
              <a:ext cx="597621" cy="235869"/>
            </a:xfrm>
            <a:prstGeom prst="rightArrow">
              <a:avLst/>
            </a:prstGeom>
            <a:solidFill>
              <a:srgbClr val="F0AB00">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defTabSz="1019175">
                <a:defRPr/>
              </a:pPr>
              <a:endParaRPr lang="en-US" kern="0" dirty="0" smtClean="0">
                <a:solidFill>
                  <a:srgbClr val="000000"/>
                </a:solidFill>
                <a:latin typeface="Georgia" pitchFamily="18" charset="0"/>
              </a:endParaRPr>
            </a:p>
          </p:txBody>
        </p:sp>
        <p:sp>
          <p:nvSpPr>
            <p:cNvPr id="19" name="Rounded Rectangle 18"/>
            <p:cNvSpPr/>
            <p:nvPr/>
          </p:nvSpPr>
          <p:spPr bwMode="auto">
            <a:xfrm>
              <a:off x="3226588" y="3503295"/>
              <a:ext cx="5765012" cy="640080"/>
            </a:xfrm>
            <a:prstGeom prst="roundRect">
              <a:avLst/>
            </a:prstGeom>
            <a:solidFill>
              <a:schemeClr val="bg1">
                <a:alpha val="34000"/>
              </a:schemeClr>
            </a:solidFill>
            <a:ln w="9525" cap="flat" cmpd="sng" algn="ctr">
              <a:solidFill>
                <a:schemeClr val="accent2"/>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r>
                <a:rPr lang="en-US" sz="2200" dirty="0">
                  <a:latin typeface="Calibri" panose="020F0502020204030204" pitchFamily="34" charset="0"/>
                </a:rPr>
                <a:t>In all </a:t>
              </a:r>
              <a:r>
                <a:rPr lang="en-US" sz="2200" dirty="0" smtClean="0">
                  <a:latin typeface="Calibri" panose="020F0502020204030204" pitchFamily="34" charset="0"/>
                </a:rPr>
                <a:t>but </a:t>
              </a:r>
              <a:r>
                <a:rPr lang="en-US" sz="2200" dirty="0" err="1" smtClean="0">
                  <a:latin typeface="Calibri" panose="020F0502020204030204" pitchFamily="34" charset="0"/>
                </a:rPr>
                <a:t>FFM</a:t>
              </a:r>
              <a:r>
                <a:rPr lang="en-US" sz="2200" dirty="0" smtClean="0">
                  <a:latin typeface="Calibri" panose="020F0502020204030204" pitchFamily="34" charset="0"/>
                </a:rPr>
                <a:t> model, </a:t>
              </a:r>
              <a:r>
                <a:rPr lang="en-US" sz="2200" dirty="0">
                  <a:latin typeface="Calibri" panose="020F0502020204030204" pitchFamily="34" charset="0"/>
                </a:rPr>
                <a:t>state can keep its </a:t>
              </a:r>
              <a:r>
                <a:rPr lang="en-US" sz="2200" dirty="0" smtClean="0">
                  <a:latin typeface="Calibri" panose="020F0502020204030204" pitchFamily="34" charset="0"/>
                </a:rPr>
                <a:t>current governance </a:t>
              </a:r>
              <a:r>
                <a:rPr lang="en-US" sz="2200" dirty="0">
                  <a:latin typeface="Calibri" panose="020F0502020204030204" pitchFamily="34" charset="0"/>
                </a:rPr>
                <a:t>or convert to </a:t>
              </a:r>
              <a:r>
                <a:rPr lang="en-US" sz="2200" dirty="0" smtClean="0">
                  <a:latin typeface="Calibri" panose="020F0502020204030204" pitchFamily="34" charset="0"/>
                </a:rPr>
                <a:t>another </a:t>
              </a:r>
              <a:r>
                <a:rPr lang="en-US" sz="2200" dirty="0">
                  <a:latin typeface="Calibri" panose="020F0502020204030204" pitchFamily="34" charset="0"/>
                </a:rPr>
                <a:t>allowable </a:t>
              </a:r>
              <a:r>
                <a:rPr lang="en-US" sz="2200" dirty="0" smtClean="0">
                  <a:latin typeface="Calibri" panose="020F0502020204030204" pitchFamily="34" charset="0"/>
                </a:rPr>
                <a:t>model</a:t>
              </a:r>
              <a:endParaRPr lang="en-US" sz="2200" dirty="0">
                <a:latin typeface="Calibri" panose="020F0502020204030204" pitchFamily="34" charset="0"/>
              </a:endParaRPr>
            </a:p>
          </p:txBody>
        </p:sp>
        <p:sp>
          <p:nvSpPr>
            <p:cNvPr id="28" name="Rounded Rectangle 27"/>
            <p:cNvSpPr/>
            <p:nvPr/>
          </p:nvSpPr>
          <p:spPr bwMode="auto">
            <a:xfrm>
              <a:off x="307848" y="4276986"/>
              <a:ext cx="2133600" cy="590289"/>
            </a:xfrm>
            <a:prstGeom prst="roundRect">
              <a:avLst/>
            </a:prstGeom>
            <a:solidFill>
              <a:schemeClr val="bg1">
                <a:alpha val="34000"/>
              </a:schemeClr>
            </a:solidFill>
            <a:ln w="9525" cap="flat" cmpd="sng" algn="ctr">
              <a:solidFill>
                <a:schemeClr val="accent2"/>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200" b="1" dirty="0" smtClean="0">
                  <a:latin typeface="Calibri" panose="020F0502020204030204" pitchFamily="34" charset="0"/>
                </a:rPr>
                <a:t>PLAN MANAGEMENT</a:t>
              </a:r>
              <a:endParaRPr lang="en-US" sz="2200" b="1" dirty="0">
                <a:latin typeface="Calibri" panose="020F0502020204030204" pitchFamily="34" charset="0"/>
              </a:endParaRPr>
            </a:p>
          </p:txBody>
        </p:sp>
        <p:sp>
          <p:nvSpPr>
            <p:cNvPr id="34" name="Right Arrow 33"/>
            <p:cNvSpPr/>
            <p:nvPr/>
          </p:nvSpPr>
          <p:spPr bwMode="auto">
            <a:xfrm>
              <a:off x="2536984" y="4410075"/>
              <a:ext cx="597621" cy="235869"/>
            </a:xfrm>
            <a:prstGeom prst="rightArrow">
              <a:avLst/>
            </a:prstGeom>
            <a:solidFill>
              <a:srgbClr val="F0AB00">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defTabSz="1019175">
                <a:defRPr/>
              </a:pPr>
              <a:endParaRPr lang="en-US" kern="0" dirty="0" smtClean="0">
                <a:solidFill>
                  <a:srgbClr val="000000"/>
                </a:solidFill>
                <a:latin typeface="Georgia" pitchFamily="18" charset="0"/>
              </a:endParaRPr>
            </a:p>
          </p:txBody>
        </p:sp>
        <p:sp>
          <p:nvSpPr>
            <p:cNvPr id="22" name="Rounded Rectangle 21"/>
            <p:cNvSpPr/>
            <p:nvPr/>
          </p:nvSpPr>
          <p:spPr bwMode="auto">
            <a:xfrm>
              <a:off x="3203728" y="4227195"/>
              <a:ext cx="5787872" cy="640080"/>
            </a:xfrm>
            <a:prstGeom prst="roundRect">
              <a:avLst/>
            </a:prstGeom>
            <a:solidFill>
              <a:schemeClr val="bg1">
                <a:alpha val="34000"/>
              </a:schemeClr>
            </a:solidFill>
            <a:ln w="9525" cap="flat" cmpd="sng" algn="ctr">
              <a:solidFill>
                <a:schemeClr val="accent2"/>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r>
                <a:rPr lang="en-US" sz="2200" dirty="0" smtClean="0">
                  <a:latin typeface="Calibri" panose="020F0502020204030204" pitchFamily="34" charset="0"/>
                </a:rPr>
                <a:t>In all but </a:t>
              </a:r>
              <a:r>
                <a:rPr lang="en-US" sz="2200" dirty="0" err="1" smtClean="0">
                  <a:latin typeface="Calibri" panose="020F0502020204030204" pitchFamily="34" charset="0"/>
                </a:rPr>
                <a:t>FFM</a:t>
              </a:r>
              <a:r>
                <a:rPr lang="en-US" sz="2200" dirty="0" smtClean="0">
                  <a:latin typeface="Calibri" panose="020F0502020204030204" pitchFamily="34" charset="0"/>
                </a:rPr>
                <a:t> model, state is responsible for plan management</a:t>
              </a:r>
              <a:endParaRPr lang="en-US" sz="2200" dirty="0">
                <a:latin typeface="Calibri" panose="020F0502020204030204" pitchFamily="34" charset="0"/>
              </a:endParaRPr>
            </a:p>
          </p:txBody>
        </p:sp>
        <p:sp>
          <p:nvSpPr>
            <p:cNvPr id="29" name="Rounded Rectangle 28"/>
            <p:cNvSpPr/>
            <p:nvPr/>
          </p:nvSpPr>
          <p:spPr bwMode="auto">
            <a:xfrm>
              <a:off x="307848" y="5019936"/>
              <a:ext cx="2133600" cy="590289"/>
            </a:xfrm>
            <a:prstGeom prst="roundRect">
              <a:avLst/>
            </a:prstGeom>
            <a:solidFill>
              <a:schemeClr val="bg1">
                <a:alpha val="34000"/>
              </a:schemeClr>
            </a:solidFill>
            <a:ln w="9525" cap="flat" cmpd="sng" algn="ctr">
              <a:solidFill>
                <a:schemeClr val="accent2"/>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200" b="1" dirty="0" smtClean="0">
                  <a:latin typeface="Calibri" panose="020F0502020204030204" pitchFamily="34" charset="0"/>
                </a:rPr>
                <a:t>CONSUMER ASSISTANCE</a:t>
              </a:r>
              <a:endParaRPr lang="en-US" sz="2200" b="1" dirty="0">
                <a:latin typeface="Calibri" panose="020F0502020204030204" pitchFamily="34" charset="0"/>
              </a:endParaRPr>
            </a:p>
          </p:txBody>
        </p:sp>
        <p:sp>
          <p:nvSpPr>
            <p:cNvPr id="36" name="Right Arrow 35"/>
            <p:cNvSpPr/>
            <p:nvPr/>
          </p:nvSpPr>
          <p:spPr bwMode="auto">
            <a:xfrm>
              <a:off x="2536984" y="5153025"/>
              <a:ext cx="597621" cy="235869"/>
            </a:xfrm>
            <a:prstGeom prst="rightArrow">
              <a:avLst/>
            </a:prstGeom>
            <a:solidFill>
              <a:srgbClr val="F0AB00">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defTabSz="1019175">
                <a:defRPr/>
              </a:pPr>
              <a:endParaRPr lang="en-US" kern="0" dirty="0" smtClean="0">
                <a:solidFill>
                  <a:srgbClr val="000000"/>
                </a:solidFill>
                <a:latin typeface="Georgia" pitchFamily="18" charset="0"/>
              </a:endParaRPr>
            </a:p>
          </p:txBody>
        </p:sp>
        <p:sp>
          <p:nvSpPr>
            <p:cNvPr id="23" name="Rounded Rectangle 22"/>
            <p:cNvSpPr/>
            <p:nvPr/>
          </p:nvSpPr>
          <p:spPr bwMode="auto">
            <a:xfrm>
              <a:off x="3200400" y="4970145"/>
              <a:ext cx="5791200" cy="640080"/>
            </a:xfrm>
            <a:prstGeom prst="roundRect">
              <a:avLst/>
            </a:prstGeom>
            <a:solidFill>
              <a:schemeClr val="bg1">
                <a:alpha val="34000"/>
              </a:schemeClr>
            </a:solidFill>
            <a:ln w="9525" cap="flat" cmpd="sng" algn="ctr">
              <a:solidFill>
                <a:schemeClr val="accent2"/>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r>
                <a:rPr lang="en-US" sz="2200" dirty="0" smtClean="0">
                  <a:latin typeface="Calibri" panose="020F0502020204030204" pitchFamily="34" charset="0"/>
                </a:rPr>
                <a:t>In all but </a:t>
              </a:r>
              <a:r>
                <a:rPr lang="en-US" sz="2200" dirty="0" err="1" smtClean="0">
                  <a:latin typeface="Calibri" panose="020F0502020204030204" pitchFamily="34" charset="0"/>
                </a:rPr>
                <a:t>FFM</a:t>
              </a:r>
              <a:r>
                <a:rPr lang="en-US" sz="2200" dirty="0" smtClean="0">
                  <a:latin typeface="Calibri" panose="020F0502020204030204" pitchFamily="34" charset="0"/>
                </a:rPr>
                <a:t> model, the state is responsible for consumer assistance</a:t>
              </a:r>
              <a:endParaRPr lang="en-US" sz="2200" dirty="0">
                <a:latin typeface="Calibri" panose="020F0502020204030204" pitchFamily="34" charset="0"/>
              </a:endParaRPr>
            </a:p>
          </p:txBody>
        </p:sp>
      </p:grpSp>
      <p:sp>
        <p:nvSpPr>
          <p:cNvPr id="9" name="Slide Number Placeholder 8"/>
          <p:cNvSpPr>
            <a:spLocks noGrp="1"/>
          </p:cNvSpPr>
          <p:nvPr>
            <p:ph type="sldNum" sz="quarter" idx="11"/>
          </p:nvPr>
        </p:nvSpPr>
        <p:spPr/>
        <p:txBody>
          <a:bodyPr/>
          <a:lstStyle/>
          <a:p>
            <a:fld id="{9F8FA0FF-B194-4927-BB1D-56AA63D432A4}" type="slidenum">
              <a:rPr lang="en-US" smtClean="0"/>
              <a:pPr/>
              <a:t>10</a:t>
            </a:fld>
            <a:endParaRPr lang="en-US" dirty="0"/>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92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064" y="2777067"/>
            <a:ext cx="8534400" cy="1276741"/>
          </a:xfrm>
        </p:spPr>
        <p:txBody>
          <a:bodyPr>
            <a:normAutofit/>
          </a:bodyPr>
          <a:lstStyle/>
          <a:p>
            <a:r>
              <a:rPr lang="en-US" b="1" dirty="0"/>
              <a:t>Marketplace Options for Further </a:t>
            </a:r>
            <a:r>
              <a:rPr lang="en-US" b="1" dirty="0" smtClean="0"/>
              <a:t>Consideration</a:t>
            </a:r>
            <a:endParaRPr lang="en-US" b="1" dirty="0"/>
          </a:p>
        </p:txBody>
      </p:sp>
      <p:sp>
        <p:nvSpPr>
          <p:cNvPr id="3" name="Slide Number Placeholder 2"/>
          <p:cNvSpPr>
            <a:spLocks noGrp="1"/>
          </p:cNvSpPr>
          <p:nvPr>
            <p:ph type="sldNum" sz="quarter" idx="11"/>
          </p:nvPr>
        </p:nvSpPr>
        <p:spPr/>
        <p:txBody>
          <a:bodyPr/>
          <a:lstStyle/>
          <a:p>
            <a:fld id="{9F8FA0FF-B194-4927-BB1D-56AA63D432A4}" type="slidenum">
              <a:rPr lang="en-US" smtClean="0"/>
              <a:pPr/>
              <a:t>11</a:t>
            </a:fld>
            <a:endParaRPr lang="en-US" dirty="0"/>
          </a:p>
        </p:txBody>
      </p:sp>
    </p:spTree>
    <p:extLst>
      <p:ext uri="{BB962C8B-B14F-4D97-AF65-F5344CB8AC3E}">
        <p14:creationId xmlns:p14="http://schemas.microsoft.com/office/powerpoint/2010/main" val="67411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the Course”</a:t>
            </a:r>
            <a:endParaRPr lang="en-US" dirty="0"/>
          </a:p>
        </p:txBody>
      </p:sp>
      <p:grpSp>
        <p:nvGrpSpPr>
          <p:cNvPr id="3" name="Group 2" descr="Eligibility &amp; Enrollment &gt;&gt;&gt; State retains its current integrated IT solution.&#10;&#10;Medicaid &gt;&gt;&gt; State retains its current integrated IT solution.&#10;&#10;Finanace &gt;&gt;&gt; State responsible for financing all operations."/>
          <p:cNvGrpSpPr/>
          <p:nvPr/>
        </p:nvGrpSpPr>
        <p:grpSpPr>
          <a:xfrm>
            <a:off x="141513" y="1798556"/>
            <a:ext cx="8880874" cy="3021265"/>
            <a:chOff x="141513" y="1798556"/>
            <a:chExt cx="8880874" cy="3021265"/>
          </a:xfrm>
        </p:grpSpPr>
        <p:sp>
          <p:nvSpPr>
            <p:cNvPr id="49" name="Rounded Rectangle 48"/>
            <p:cNvSpPr/>
            <p:nvPr/>
          </p:nvSpPr>
          <p:spPr bwMode="auto">
            <a:xfrm>
              <a:off x="141513" y="1809652"/>
              <a:ext cx="2206428" cy="875707"/>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400" b="1" dirty="0" smtClean="0">
                  <a:latin typeface="Calibri" panose="020F0502020204030204" pitchFamily="34" charset="0"/>
                </a:rPr>
                <a:t>ELIGIBILITY &amp; ENROLLMENT</a:t>
              </a:r>
              <a:endParaRPr lang="en-US" sz="2400" b="1" dirty="0">
                <a:latin typeface="Calibri" panose="020F0502020204030204" pitchFamily="34" charset="0"/>
              </a:endParaRPr>
            </a:p>
          </p:txBody>
        </p:sp>
        <p:sp>
          <p:nvSpPr>
            <p:cNvPr id="53" name="Right Arrow 52"/>
            <p:cNvSpPr/>
            <p:nvPr/>
          </p:nvSpPr>
          <p:spPr bwMode="auto">
            <a:xfrm>
              <a:off x="2449954" y="2100886"/>
              <a:ext cx="618020" cy="271046"/>
            </a:xfrm>
            <a:prstGeom prst="rightArrow">
              <a:avLst/>
            </a:prstGeom>
            <a:solidFill>
              <a:srgbClr val="F0AB00">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defTabSz="1019175">
                <a:defRPr/>
              </a:pPr>
              <a:endParaRPr lang="en-US" kern="0" dirty="0" smtClean="0">
                <a:solidFill>
                  <a:srgbClr val="000000"/>
                </a:solidFill>
                <a:latin typeface="Georgia" pitchFamily="18" charset="0"/>
              </a:endParaRPr>
            </a:p>
          </p:txBody>
        </p:sp>
        <p:sp>
          <p:nvSpPr>
            <p:cNvPr id="45" name="Rounded Rectangle 44"/>
            <p:cNvSpPr/>
            <p:nvPr/>
          </p:nvSpPr>
          <p:spPr bwMode="auto">
            <a:xfrm>
              <a:off x="3136241" y="1798556"/>
              <a:ext cx="5886146" cy="897897"/>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r>
                <a:rPr lang="en-US" sz="2400" dirty="0" smtClean="0">
                  <a:latin typeface="Calibri" panose="020F0502020204030204" pitchFamily="34" charset="0"/>
                </a:rPr>
                <a:t>State retains its current integrated IT solution</a:t>
              </a:r>
              <a:endParaRPr lang="en-US" sz="2400" dirty="0">
                <a:latin typeface="Calibri" panose="020F0502020204030204" pitchFamily="34" charset="0"/>
              </a:endParaRPr>
            </a:p>
          </p:txBody>
        </p:sp>
        <p:sp>
          <p:nvSpPr>
            <p:cNvPr id="50" name="Rounded Rectangle 49"/>
            <p:cNvSpPr/>
            <p:nvPr/>
          </p:nvSpPr>
          <p:spPr bwMode="auto">
            <a:xfrm>
              <a:off x="141513" y="2869218"/>
              <a:ext cx="2199257" cy="877824"/>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400" b="1" dirty="0" smtClean="0">
                  <a:latin typeface="Calibri" panose="020F0502020204030204" pitchFamily="34" charset="0"/>
                </a:rPr>
                <a:t>MEDICAID</a:t>
              </a:r>
              <a:endParaRPr lang="en-US" sz="2000" b="1" dirty="0">
                <a:latin typeface="Calibri" panose="020F0502020204030204" pitchFamily="34" charset="0"/>
              </a:endParaRPr>
            </a:p>
          </p:txBody>
        </p:sp>
        <p:sp>
          <p:nvSpPr>
            <p:cNvPr id="54" name="Right Arrow 53"/>
            <p:cNvSpPr/>
            <p:nvPr/>
          </p:nvSpPr>
          <p:spPr bwMode="auto">
            <a:xfrm>
              <a:off x="2457125" y="3172607"/>
              <a:ext cx="618020" cy="271046"/>
            </a:xfrm>
            <a:prstGeom prst="rightArrow">
              <a:avLst/>
            </a:prstGeom>
            <a:solidFill>
              <a:srgbClr val="F0AB00">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defTabSz="1019175">
                <a:defRPr/>
              </a:pPr>
              <a:endParaRPr lang="en-US" kern="0" dirty="0" smtClean="0">
                <a:solidFill>
                  <a:srgbClr val="000000"/>
                </a:solidFill>
                <a:latin typeface="Georgia" pitchFamily="18" charset="0"/>
              </a:endParaRPr>
            </a:p>
          </p:txBody>
        </p:sp>
        <p:sp>
          <p:nvSpPr>
            <p:cNvPr id="46" name="Rounded Rectangle 45"/>
            <p:cNvSpPr/>
            <p:nvPr/>
          </p:nvSpPr>
          <p:spPr bwMode="auto">
            <a:xfrm>
              <a:off x="3136241" y="2855492"/>
              <a:ext cx="5886146" cy="877824"/>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r>
                <a:rPr lang="en-US" sz="2400" dirty="0" smtClean="0">
                  <a:latin typeface="Calibri" panose="020F0502020204030204" pitchFamily="34" charset="0"/>
                </a:rPr>
                <a:t>State retains its current integrated IT solution</a:t>
              </a:r>
              <a:endParaRPr lang="en-US" sz="2400" dirty="0">
                <a:latin typeface="Calibri" panose="020F0502020204030204" pitchFamily="34" charset="0"/>
              </a:endParaRPr>
            </a:p>
          </p:txBody>
        </p:sp>
        <p:sp>
          <p:nvSpPr>
            <p:cNvPr id="48" name="Rounded Rectangle 47"/>
            <p:cNvSpPr/>
            <p:nvPr/>
          </p:nvSpPr>
          <p:spPr bwMode="auto">
            <a:xfrm>
              <a:off x="141513" y="3941997"/>
              <a:ext cx="2206428" cy="877824"/>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400" b="1" dirty="0" smtClean="0">
                  <a:latin typeface="Calibri" panose="020F0502020204030204" pitchFamily="34" charset="0"/>
                </a:rPr>
                <a:t>FINANCE</a:t>
              </a:r>
              <a:endParaRPr lang="en-US" sz="2000" b="1" dirty="0">
                <a:latin typeface="Calibri" panose="020F0502020204030204" pitchFamily="34" charset="0"/>
              </a:endParaRPr>
            </a:p>
          </p:txBody>
        </p:sp>
        <p:sp>
          <p:nvSpPr>
            <p:cNvPr id="52" name="Right Arrow 51"/>
            <p:cNvSpPr/>
            <p:nvPr/>
          </p:nvSpPr>
          <p:spPr bwMode="auto">
            <a:xfrm>
              <a:off x="2449954" y="4245386"/>
              <a:ext cx="618020" cy="271046"/>
            </a:xfrm>
            <a:prstGeom prst="rightArrow">
              <a:avLst/>
            </a:prstGeom>
            <a:solidFill>
              <a:srgbClr val="F0AB00">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defTabSz="1019175">
                <a:defRPr/>
              </a:pPr>
              <a:endParaRPr lang="en-US" kern="0" dirty="0" smtClean="0">
                <a:solidFill>
                  <a:srgbClr val="000000"/>
                </a:solidFill>
                <a:latin typeface="Georgia" pitchFamily="18" charset="0"/>
              </a:endParaRPr>
            </a:p>
          </p:txBody>
        </p:sp>
        <p:sp>
          <p:nvSpPr>
            <p:cNvPr id="43" name="Rounded Rectangle 42"/>
            <p:cNvSpPr/>
            <p:nvPr/>
          </p:nvSpPr>
          <p:spPr bwMode="auto">
            <a:xfrm>
              <a:off x="3136241" y="3941997"/>
              <a:ext cx="5886146" cy="877824"/>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r>
                <a:rPr lang="en-US" sz="2400" dirty="0" smtClean="0">
                  <a:latin typeface="Calibri" panose="020F0502020204030204" pitchFamily="34" charset="0"/>
                </a:rPr>
                <a:t>State responsible for financing all operations</a:t>
              </a:r>
              <a:endParaRPr lang="en-US" sz="2400" dirty="0">
                <a:latin typeface="Calibri" panose="020F0502020204030204" pitchFamily="34" charset="0"/>
              </a:endParaRPr>
            </a:p>
          </p:txBody>
        </p:sp>
      </p:gr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12</a:t>
            </a:fld>
            <a:endParaRPr lang="en-US" dirty="0"/>
          </a:p>
        </p:txBody>
      </p:sp>
    </p:spTree>
    <p:extLst>
      <p:ext uri="{BB962C8B-B14F-4D97-AF65-F5344CB8AC3E}">
        <p14:creationId xmlns:p14="http://schemas.microsoft.com/office/powerpoint/2010/main" val="4126787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609600"/>
          </a:xfrm>
        </p:spPr>
        <p:txBody>
          <a:bodyPr/>
          <a:lstStyle/>
          <a:p>
            <a:pPr algn="l"/>
            <a:r>
              <a:rPr lang="en-US" dirty="0" smtClean="0"/>
              <a:t>DHS Modernization</a:t>
            </a:r>
            <a:br>
              <a:rPr lang="en-US" dirty="0" smtClean="0"/>
            </a:br>
            <a:r>
              <a:rPr lang="en-US" sz="2400" dirty="0" smtClean="0"/>
              <a:t>Eligibility &amp; Enrollment</a:t>
            </a:r>
            <a:endParaRPr lang="en-US" sz="2800" dirty="0"/>
          </a:p>
        </p:txBody>
      </p:sp>
      <p:sp>
        <p:nvSpPr>
          <p:cNvPr id="5" name="TextBox 4"/>
          <p:cNvSpPr txBox="1"/>
          <p:nvPr/>
        </p:nvSpPr>
        <p:spPr>
          <a:xfrm>
            <a:off x="4572000" y="231885"/>
            <a:ext cx="4038600" cy="1169551"/>
          </a:xfrm>
          <a:prstGeom prst="rect">
            <a:avLst/>
          </a:prstGeom>
          <a:solidFill>
            <a:schemeClr val="bg1">
              <a:lumMod val="95000"/>
            </a:schemeClr>
          </a:solidFill>
          <a:ln>
            <a:solidFill>
              <a:schemeClr val="tx1"/>
            </a:solidFill>
          </a:ln>
        </p:spPr>
        <p:txBody>
          <a:bodyPr wrap="square" rtlCol="0">
            <a:spAutoFit/>
          </a:bodyPr>
          <a:lstStyle/>
          <a:p>
            <a:r>
              <a:rPr lang="en-US" sz="1400" b="1" dirty="0" smtClean="0">
                <a:solidFill>
                  <a:prstClr val="black"/>
                </a:solidFill>
              </a:rPr>
              <a:t>Vision: </a:t>
            </a:r>
            <a:r>
              <a:rPr lang="en-US" sz="1400" i="1" dirty="0" smtClean="0">
                <a:solidFill>
                  <a:prstClr val="black"/>
                </a:solidFill>
              </a:rPr>
              <a:t>Technology enhancements to support a people-centered integrated human services delivery system in which policy, people, processes and technologies are aligned to serve the DHS mission.</a:t>
            </a:r>
          </a:p>
        </p:txBody>
      </p:sp>
      <p:graphicFrame>
        <p:nvGraphicFramePr>
          <p:cNvPr id="6" name="Table 5" descr="Modernization Initiatives Timeline&#10;Mnsure IT System: Single Portal for health care coverage, first step in modernizing health care eligibility systems. &quot;IT Build&quot; ongoing 2015-2016 to achieve desired core system functionality. Transition to maintenance and operations mode starting 2017.&#10;Integrated Services Delivery System (ISDS): Establishes an integrated, people-centered service delivery system; encompasses several major business processes: eligibility, assessment, enrollment and case management.  Estimated 5- to 7-year effort, culminating 2022. Integrates key systems including public program health care eligibility determinations, child support, SNAP (food stamps), public program cash payments and more. &#10;"/>
          <p:cNvGraphicFramePr>
            <a:graphicFrameLocks noGrp="1"/>
          </p:cNvGraphicFramePr>
          <p:nvPr>
            <p:extLst>
              <p:ext uri="{D42A27DB-BD31-4B8C-83A1-F6EECF244321}">
                <p14:modId xmlns:p14="http://schemas.microsoft.com/office/powerpoint/2010/main" val="1434937238"/>
              </p:ext>
            </p:extLst>
          </p:nvPr>
        </p:nvGraphicFramePr>
        <p:xfrm>
          <a:off x="225778" y="1396999"/>
          <a:ext cx="8384822" cy="4860136"/>
        </p:xfrm>
        <a:graphic>
          <a:graphicData uri="http://schemas.openxmlformats.org/drawingml/2006/table">
            <a:tbl>
              <a:tblPr firstRow="1" bandRow="1">
                <a:tableStyleId>{5C22544A-7EE6-4342-B048-85BDC9FD1C3A}</a:tableStyleId>
              </a:tblPr>
              <a:tblGrid>
                <a:gridCol w="4192411"/>
                <a:gridCol w="4192411"/>
              </a:tblGrid>
              <a:tr h="638384">
                <a:tc>
                  <a:txBody>
                    <a:bodyPr/>
                    <a:lstStyle/>
                    <a:p>
                      <a:pPr algn="l" fontAlgn="b"/>
                      <a:r>
                        <a:rPr lang="en-US" sz="1600" b="1" i="0" u="none" strike="noStrike" dirty="0">
                          <a:solidFill>
                            <a:schemeClr val="bg1"/>
                          </a:solidFill>
                          <a:effectLst/>
                          <a:latin typeface="Calibri" panose="020F0502020204030204" pitchFamily="34" charset="0"/>
                        </a:rPr>
                        <a:t>Modernization Initiatives</a:t>
                      </a:r>
                    </a:p>
                  </a:txBody>
                  <a:tcPr marL="9525" marR="9525" marT="9525" marB="0" anchor="ctr"/>
                </a:tc>
                <a:tc>
                  <a:txBody>
                    <a:bodyPr/>
                    <a:lstStyle/>
                    <a:p>
                      <a:pPr algn="l" fontAlgn="b"/>
                      <a:r>
                        <a:rPr lang="en-US" sz="1600" b="1" i="0" u="none" strike="noStrike" dirty="0">
                          <a:solidFill>
                            <a:schemeClr val="bg1"/>
                          </a:solidFill>
                          <a:effectLst/>
                          <a:latin typeface="Calibri" panose="020F0502020204030204" pitchFamily="34" charset="0"/>
                        </a:rPr>
                        <a:t>Timeline</a:t>
                      </a:r>
                    </a:p>
                  </a:txBody>
                  <a:tcPr marL="9525" marR="9525" marT="9525" marB="0" anchor="ctr"/>
                </a:tc>
              </a:tr>
              <a:tr h="882151">
                <a:tc>
                  <a:txBody>
                    <a:bodyPr/>
                    <a:lstStyle/>
                    <a:p>
                      <a:pPr algn="l" fontAlgn="b"/>
                      <a:r>
                        <a:rPr lang="en-US" sz="1600" b="1" i="0" u="none" strike="noStrike" dirty="0" err="1">
                          <a:solidFill>
                            <a:srgbClr val="000000"/>
                          </a:solidFill>
                          <a:effectLst/>
                          <a:latin typeface="Calibri" panose="020F0502020204030204" pitchFamily="34" charset="0"/>
                        </a:rPr>
                        <a:t>Mnsure</a:t>
                      </a:r>
                      <a:r>
                        <a:rPr lang="en-US" sz="1600" b="1" i="0" u="none" strike="noStrike" dirty="0">
                          <a:solidFill>
                            <a:srgbClr val="000000"/>
                          </a:solidFill>
                          <a:effectLst/>
                          <a:latin typeface="Calibri" panose="020F0502020204030204" pitchFamily="34" charset="0"/>
                        </a:rPr>
                        <a:t> IT System: </a:t>
                      </a:r>
                      <a:r>
                        <a:rPr lang="en-US" sz="1600" b="0" i="0" u="none" strike="noStrike" dirty="0">
                          <a:solidFill>
                            <a:srgbClr val="000000"/>
                          </a:solidFill>
                          <a:effectLst/>
                          <a:latin typeface="Calibri" panose="020F0502020204030204" pitchFamily="34" charset="0"/>
                        </a:rPr>
                        <a:t>Single Portal for health care coverage, first step in modernizing health care eligibility systems.</a:t>
                      </a:r>
                    </a:p>
                  </a:txBody>
                  <a:tcPr marL="9525" marR="9525" marT="9525" marB="0" anchor="ctr"/>
                </a:tc>
                <a:tc>
                  <a:txBody>
                    <a:bodyPr/>
                    <a:lstStyle/>
                    <a:p>
                      <a:pPr algn="l" fontAlgn="b"/>
                      <a:r>
                        <a:rPr lang="en-US" sz="1600" b="0" i="0" u="none" strike="noStrike" dirty="0">
                          <a:solidFill>
                            <a:srgbClr val="000000"/>
                          </a:solidFill>
                          <a:effectLst/>
                          <a:latin typeface="Calibri" panose="020F0502020204030204" pitchFamily="34" charset="0"/>
                        </a:rPr>
                        <a:t>"IT Build" ongoing 2015-2016 to achieve desired core system functionality. </a:t>
                      </a:r>
                      <a:r>
                        <a:rPr lang="en-US" sz="1600" b="0" i="0" u="none" strike="noStrike" dirty="0" smtClean="0">
                          <a:solidFill>
                            <a:srgbClr val="000000"/>
                          </a:solidFill>
                          <a:effectLst/>
                          <a:latin typeface="Calibri" panose="020F0502020204030204" pitchFamily="34" charset="0"/>
                        </a:rPr>
                        <a:t>Transition </a:t>
                      </a:r>
                      <a:r>
                        <a:rPr lang="en-US" sz="1600" b="0" i="0" u="none" strike="noStrike" dirty="0">
                          <a:solidFill>
                            <a:srgbClr val="000000"/>
                          </a:solidFill>
                          <a:effectLst/>
                          <a:latin typeface="Calibri" panose="020F0502020204030204" pitchFamily="34" charset="0"/>
                        </a:rPr>
                        <a:t>to maintenance and operations mode starting 2017.</a:t>
                      </a:r>
                    </a:p>
                  </a:txBody>
                  <a:tcPr marL="9525" marR="9525" marT="9525" marB="0" anchor="ctr"/>
                </a:tc>
              </a:tr>
              <a:tr h="1459320">
                <a:tc>
                  <a:txBody>
                    <a:bodyPr/>
                    <a:lstStyle/>
                    <a:p>
                      <a:pPr marL="0" marR="0" indent="0" algn="l" defTabSz="914400" rtl="0" eaLnBrk="1" fontAlgn="b" latinLnBrk="0" hangingPunct="1">
                        <a:lnSpc>
                          <a:spcPct val="100000"/>
                        </a:lnSpc>
                        <a:spcBef>
                          <a:spcPts val="0"/>
                        </a:spcBef>
                        <a:spcAft>
                          <a:spcPts val="0"/>
                        </a:spcAft>
                        <a:buClr>
                          <a:srgbClr val="000000"/>
                        </a:buClr>
                        <a:buSzPts val="1100"/>
                        <a:buFont typeface="Calibri" panose="020F0502020204030204" pitchFamily="34" charset="0"/>
                        <a:buNone/>
                        <a:tabLst/>
                        <a:defRPr/>
                      </a:pPr>
                      <a:r>
                        <a:rPr lang="en-US" sz="1600" b="1" i="0" u="none" strike="noStrike" dirty="0" smtClean="0">
                          <a:solidFill>
                            <a:srgbClr val="000000"/>
                          </a:solidFill>
                          <a:effectLst/>
                          <a:latin typeface="Calibri" panose="020F0502020204030204" pitchFamily="34" charset="0"/>
                        </a:rPr>
                        <a:t>Integrated Services Delivery System (ISDS): </a:t>
                      </a:r>
                      <a:r>
                        <a:rPr lang="en-US" sz="1600" b="0" i="0" u="none" strike="noStrike" dirty="0" smtClean="0">
                          <a:solidFill>
                            <a:srgbClr val="000000"/>
                          </a:solidFill>
                          <a:effectLst/>
                          <a:latin typeface="Calibri" panose="020F0502020204030204" pitchFamily="34" charset="0"/>
                        </a:rPr>
                        <a:t>Establishes an integrated, people-centered service delivery system; encompasses several major business processes: eligibility, assessment, enrollment and case management. </a:t>
                      </a:r>
                    </a:p>
                    <a:p>
                      <a:pPr algn="l" fontAlgn="b">
                        <a:buClr>
                          <a:srgbClr val="000000"/>
                        </a:buClr>
                        <a:buSzPts val="1100"/>
                        <a:buFont typeface="Calibri" panose="020F0502020204030204" pitchFamily="34" charset="0"/>
                        <a:buNone/>
                      </a:pP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b="0" i="0" u="none" strike="noStrike" dirty="0">
                          <a:solidFill>
                            <a:srgbClr val="000000"/>
                          </a:solidFill>
                          <a:effectLst/>
                          <a:latin typeface="Calibri" panose="020F0502020204030204" pitchFamily="34" charset="0"/>
                        </a:rPr>
                        <a:t>Estimated 5- to 7-year effort, culminating 2022. Integrates key systems including public program health care eligibility determinations, child support, SNAP (food stamps), public program cash payments and more. </a:t>
                      </a:r>
                    </a:p>
                  </a:txBody>
                  <a:tcPr marL="9525" marR="9525" marT="9525" marB="0" anchor="ctr"/>
                </a:tc>
              </a:tr>
              <a:tr h="882151">
                <a:tc>
                  <a:txBody>
                    <a:bodyPr/>
                    <a:lstStyle/>
                    <a:p>
                      <a:pPr marL="0" marR="0" indent="0" algn="l" defTabSz="914400" rtl="0" eaLnBrk="1" fontAlgn="b" latinLnBrk="0" hangingPunct="1">
                        <a:lnSpc>
                          <a:spcPct val="100000"/>
                        </a:lnSpc>
                        <a:spcBef>
                          <a:spcPts val="0"/>
                        </a:spcBef>
                        <a:spcAft>
                          <a:spcPts val="0"/>
                        </a:spcAft>
                        <a:buClr>
                          <a:srgbClr val="000000"/>
                        </a:buClr>
                        <a:buSzPts val="1100"/>
                        <a:buFont typeface="Calibri" panose="020F0502020204030204" pitchFamily="34" charset="0"/>
                        <a:buNone/>
                        <a:tabLst/>
                        <a:defRPr/>
                      </a:pPr>
                      <a:r>
                        <a:rPr lang="en-US" sz="1600" b="1" i="0" u="none" strike="noStrike" dirty="0" smtClean="0">
                          <a:solidFill>
                            <a:srgbClr val="000000"/>
                          </a:solidFill>
                          <a:effectLst/>
                          <a:latin typeface="Calibri" panose="020F0502020204030204" pitchFamily="34" charset="0"/>
                        </a:rPr>
                        <a:t>Minnesota Medicaid Information System (MMIS): </a:t>
                      </a:r>
                      <a:r>
                        <a:rPr lang="en-US" sz="1600" b="0" i="0" u="none" strike="noStrike" dirty="0" smtClean="0">
                          <a:solidFill>
                            <a:srgbClr val="000000"/>
                          </a:solidFill>
                          <a:effectLst/>
                          <a:latin typeface="Calibri" panose="020F0502020204030204" pitchFamily="34" charset="0"/>
                        </a:rPr>
                        <a:t>Modernizes payment and provider management for health care. </a:t>
                      </a:r>
                    </a:p>
                  </a:txBody>
                  <a:tcPr marL="9525" marR="9525" marT="9525" marB="0" anchor="ctr"/>
                </a:tc>
                <a:tc>
                  <a:txBody>
                    <a:bodyPr/>
                    <a:lstStyle/>
                    <a:p>
                      <a:pPr algn="l" fontAlgn="b"/>
                      <a:r>
                        <a:rPr lang="en-US" sz="1600" b="0" i="0" u="none" strike="noStrike" dirty="0">
                          <a:solidFill>
                            <a:srgbClr val="000000"/>
                          </a:solidFill>
                          <a:effectLst/>
                          <a:latin typeface="Calibri" panose="020F0502020204030204" pitchFamily="34" charset="0"/>
                        </a:rPr>
                        <a:t>Four phases concluding 2024. Phases address all elements of the program, from Provider data to Prior Authorization, Third Party Liability, Coordination of Benefits and more.</a:t>
                      </a:r>
                    </a:p>
                  </a:txBody>
                  <a:tcPr marL="9525" marR="9525" marT="9525" marB="0" anchor="ctr"/>
                </a:tc>
              </a:tr>
              <a:tr h="882151">
                <a:tc>
                  <a:txBody>
                    <a:bodyPr/>
                    <a:lstStyle/>
                    <a:p>
                      <a:pPr algn="l" fontAlgn="b">
                        <a:buClr>
                          <a:srgbClr val="000000"/>
                        </a:buClr>
                        <a:buSzPts val="1100"/>
                        <a:buFont typeface="Calibri" panose="020F0502020204030204" pitchFamily="34" charset="0"/>
                        <a:buNone/>
                      </a:pPr>
                      <a:r>
                        <a:rPr lang="en-US" sz="1600" b="1" i="0" u="none" strike="noStrike" dirty="0" smtClean="0">
                          <a:solidFill>
                            <a:srgbClr val="000000"/>
                          </a:solidFill>
                          <a:effectLst/>
                          <a:latin typeface="Calibri" panose="020F0502020204030204" pitchFamily="34" charset="0"/>
                        </a:rPr>
                        <a:t>Direct Care &amp; Treatment: </a:t>
                      </a:r>
                      <a:r>
                        <a:rPr lang="en-US" sz="1600" b="0" i="0" u="none" strike="noStrike" dirty="0" smtClean="0">
                          <a:solidFill>
                            <a:srgbClr val="000000"/>
                          </a:solidFill>
                          <a:effectLst/>
                          <a:latin typeface="Calibri" panose="020F0502020204030204" pitchFamily="34" charset="0"/>
                        </a:rPr>
                        <a:t>Supports a twenty-first-century, people-centered care environment, including integrated electronic health records.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b="0" i="0" u="none" strike="noStrike" dirty="0">
                          <a:solidFill>
                            <a:srgbClr val="000000"/>
                          </a:solidFill>
                          <a:effectLst/>
                          <a:latin typeface="Calibri" panose="020F0502020204030204" pitchFamily="34" charset="0"/>
                        </a:rPr>
                        <a:t>In development</a:t>
                      </a:r>
                    </a:p>
                  </a:txBody>
                  <a:tcPr marL="9525" marR="9525" marT="9525" marB="0" anchor="ctr"/>
                </a:tc>
              </a:tr>
            </a:tbl>
          </a:graphicData>
        </a:graphic>
      </p:graphicFrame>
    </p:spTree>
    <p:extLst>
      <p:ext uri="{BB962C8B-B14F-4D97-AF65-F5344CB8AC3E}">
        <p14:creationId xmlns:p14="http://schemas.microsoft.com/office/powerpoint/2010/main" val="4027855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609600"/>
          </a:xfrm>
        </p:spPr>
        <p:txBody>
          <a:bodyPr/>
          <a:lstStyle/>
          <a:p>
            <a:r>
              <a:rPr lang="en-US" dirty="0" smtClean="0"/>
              <a:t> </a:t>
            </a:r>
            <a:r>
              <a:rPr lang="en-US" sz="2800" dirty="0" smtClean="0"/>
              <a:t>Plan for Eligibility &amp; Enrollment Infrastructure</a:t>
            </a:r>
            <a:r>
              <a:rPr lang="en-US" sz="2400" dirty="0" smtClean="0"/>
              <a:t/>
            </a:r>
            <a:br>
              <a:rPr lang="en-US" sz="2400" dirty="0" smtClean="0"/>
            </a:br>
            <a:endParaRPr lang="en-US" sz="2400" dirty="0"/>
          </a:p>
        </p:txBody>
      </p:sp>
      <p:pic>
        <p:nvPicPr>
          <p:cNvPr id="4" name="Content Placeholder 1" title="Plan for Eligibility and Enrollment Infrastructure"/>
          <p:cNvPicPr>
            <a:picLocks noGrp="1" noChangeAspect="1"/>
          </p:cNvPicPr>
          <p:nvPr>
            <p:ph sz="quarter" idx="4294967295"/>
          </p:nvPr>
        </p:nvPicPr>
        <p:blipFill>
          <a:blip r:embed="rId3"/>
          <a:stretch>
            <a:fillRect/>
          </a:stretch>
        </p:blipFill>
        <p:spPr>
          <a:xfrm>
            <a:off x="152400" y="990600"/>
            <a:ext cx="8686800" cy="4986540"/>
          </a:xfrm>
          <a:prstGeom prst="rect">
            <a:avLst/>
          </a:prstGeom>
        </p:spPr>
      </p:pic>
    </p:spTree>
    <p:extLst>
      <p:ext uri="{BB962C8B-B14F-4D97-AF65-F5344CB8AC3E}">
        <p14:creationId xmlns:p14="http://schemas.microsoft.com/office/powerpoint/2010/main" val="3689989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609600"/>
          </a:xfrm>
        </p:spPr>
        <p:txBody>
          <a:bodyPr/>
          <a:lstStyle/>
          <a:p>
            <a:r>
              <a:rPr lang="en-US" dirty="0" smtClean="0"/>
              <a:t>DHS Modernization Initiatives: Timelines</a:t>
            </a:r>
            <a:endParaRPr lang="en-US" dirty="0"/>
          </a:p>
        </p:txBody>
      </p:sp>
      <p:sp>
        <p:nvSpPr>
          <p:cNvPr id="5" name="TextBox 4"/>
          <p:cNvSpPr txBox="1"/>
          <p:nvPr/>
        </p:nvSpPr>
        <p:spPr>
          <a:xfrm>
            <a:off x="304800" y="838200"/>
            <a:ext cx="8305800" cy="523220"/>
          </a:xfrm>
          <a:prstGeom prst="rect">
            <a:avLst/>
          </a:prstGeom>
          <a:noFill/>
        </p:spPr>
        <p:txBody>
          <a:bodyPr wrap="square" rtlCol="0">
            <a:spAutoFit/>
          </a:bodyPr>
          <a:lstStyle/>
          <a:p>
            <a:r>
              <a:rPr lang="en-US" sz="1400" b="1" dirty="0" smtClean="0">
                <a:solidFill>
                  <a:prstClr val="black"/>
                </a:solidFill>
              </a:rPr>
              <a:t>Vision: </a:t>
            </a:r>
            <a:r>
              <a:rPr lang="en-US" sz="1400" i="1" dirty="0" smtClean="0">
                <a:solidFill>
                  <a:prstClr val="black"/>
                </a:solidFill>
              </a:rPr>
              <a:t>Technology enhancements to support a people-centered integrated human services delivery system in which policy, people, processes and technologies are aligned to serve the DHS mission.</a:t>
            </a:r>
          </a:p>
        </p:txBody>
      </p:sp>
      <p:sp>
        <p:nvSpPr>
          <p:cNvPr id="3" name="TextBox 2"/>
          <p:cNvSpPr txBox="1"/>
          <p:nvPr/>
        </p:nvSpPr>
        <p:spPr>
          <a:xfrm>
            <a:off x="152400" y="1371600"/>
            <a:ext cx="8534400" cy="4785926"/>
          </a:xfrm>
          <a:prstGeom prst="rect">
            <a:avLst/>
          </a:prstGeom>
          <a:noFill/>
        </p:spPr>
        <p:txBody>
          <a:bodyPr wrap="square" rtlCol="0">
            <a:spAutoFit/>
          </a:bodyPr>
          <a:lstStyle/>
          <a:p>
            <a:pPr marL="120650" lvl="1"/>
            <a:r>
              <a:rPr lang="en-US" sz="2400" b="1" dirty="0" smtClean="0">
                <a:solidFill>
                  <a:prstClr val="black"/>
                </a:solidFill>
              </a:rPr>
              <a:t>MNsure IT System</a:t>
            </a:r>
          </a:p>
          <a:p>
            <a:pPr marL="742950" lvl="1" indent="-285750">
              <a:buFont typeface="Arial" panose="020B0604020202020204" pitchFamily="34" charset="0"/>
              <a:buChar char="•"/>
            </a:pPr>
            <a:endParaRPr lang="en-US" sz="1100" dirty="0">
              <a:solidFill>
                <a:prstClr val="black"/>
              </a:solidFill>
            </a:endParaRPr>
          </a:p>
          <a:p>
            <a:pPr marL="457200"/>
            <a:r>
              <a:rPr lang="en-US" u="sng" dirty="0" smtClean="0">
                <a:solidFill>
                  <a:prstClr val="black"/>
                </a:solidFill>
              </a:rPr>
              <a:t>Timeline</a:t>
            </a:r>
          </a:p>
          <a:p>
            <a:pPr marL="742950" indent="-285750">
              <a:buFont typeface="Courier New" panose="02070309020205020404" pitchFamily="49" charset="0"/>
              <a:buChar char="o"/>
            </a:pPr>
            <a:r>
              <a:rPr lang="en-US" b="1" dirty="0" smtClean="0">
                <a:solidFill>
                  <a:prstClr val="black"/>
                </a:solidFill>
              </a:rPr>
              <a:t>2015: </a:t>
            </a:r>
          </a:p>
          <a:p>
            <a:pPr marL="1200150" lvl="1" indent="-285750">
              <a:buFont typeface="Courier New" panose="02070309020205020404" pitchFamily="49" charset="0"/>
              <a:buChar char="o"/>
            </a:pPr>
            <a:r>
              <a:rPr lang="en-US" b="1" dirty="0" smtClean="0">
                <a:solidFill>
                  <a:prstClr val="black"/>
                </a:solidFill>
              </a:rPr>
              <a:t>“</a:t>
            </a:r>
            <a:r>
              <a:rPr lang="en-US" dirty="0" smtClean="0">
                <a:solidFill>
                  <a:prstClr val="black"/>
                </a:solidFill>
              </a:rPr>
              <a:t>IT Build” will continue to enhance system core functionality as defined by stakeholder input and business prioritization.</a:t>
            </a:r>
          </a:p>
          <a:p>
            <a:pPr marL="1200150" lvl="1" indent="-285750">
              <a:buFont typeface="Courier New" panose="02070309020205020404" pitchFamily="49" charset="0"/>
              <a:buChar char="o"/>
            </a:pPr>
            <a:r>
              <a:rPr lang="en-US" dirty="0" smtClean="0">
                <a:solidFill>
                  <a:prstClr val="black"/>
                </a:solidFill>
              </a:rPr>
              <a:t>Deliver a range of additional functionality improvements and defect fixes. </a:t>
            </a:r>
          </a:p>
          <a:p>
            <a:pPr marL="742950" indent="-285750">
              <a:buFont typeface="Courier New" panose="02070309020205020404" pitchFamily="49" charset="0"/>
              <a:buChar char="o"/>
            </a:pPr>
            <a:r>
              <a:rPr lang="en-US" b="1" dirty="0" smtClean="0">
                <a:solidFill>
                  <a:prstClr val="black"/>
                </a:solidFill>
              </a:rPr>
              <a:t>2016:</a:t>
            </a:r>
          </a:p>
          <a:p>
            <a:pPr marL="1200150" lvl="1" indent="-285750">
              <a:buFont typeface="Courier New" panose="02070309020205020404" pitchFamily="49" charset="0"/>
              <a:buChar char="o"/>
            </a:pPr>
            <a:r>
              <a:rPr lang="en-US" dirty="0" smtClean="0">
                <a:solidFill>
                  <a:prstClr val="black"/>
                </a:solidFill>
              </a:rPr>
              <a:t>Key deliverables already scheduled include:</a:t>
            </a:r>
          </a:p>
          <a:p>
            <a:pPr marL="1657350" lvl="2" indent="-285750">
              <a:buFont typeface="Courier New" panose="02070309020205020404" pitchFamily="49" charset="0"/>
              <a:buChar char="o"/>
            </a:pPr>
            <a:r>
              <a:rPr lang="en-US" dirty="0" smtClean="0">
                <a:solidFill>
                  <a:prstClr val="black"/>
                </a:solidFill>
              </a:rPr>
              <a:t>Periodic data matching (March 2016 legislative requirement)</a:t>
            </a:r>
          </a:p>
          <a:p>
            <a:pPr marL="1657350" lvl="2" indent="-285750">
              <a:buFont typeface="Courier New" panose="02070309020205020404" pitchFamily="49" charset="0"/>
              <a:buChar char="o"/>
            </a:pPr>
            <a:r>
              <a:rPr lang="en-US" dirty="0" smtClean="0">
                <a:solidFill>
                  <a:prstClr val="black"/>
                </a:solidFill>
              </a:rPr>
              <a:t>PRISM interface.</a:t>
            </a:r>
          </a:p>
          <a:p>
            <a:pPr marL="1200150" lvl="1" indent="-285750">
              <a:buFont typeface="Courier New" panose="02070309020205020404" pitchFamily="49" charset="0"/>
              <a:buChar char="o"/>
            </a:pPr>
            <a:r>
              <a:rPr lang="en-US" dirty="0">
                <a:solidFill>
                  <a:prstClr val="black"/>
                </a:solidFill>
              </a:rPr>
              <a:t>Continue to enhance back-end IT systems to improve service delivery</a:t>
            </a:r>
            <a:r>
              <a:rPr lang="en-US" dirty="0" smtClean="0">
                <a:solidFill>
                  <a:prstClr val="black"/>
                </a:solidFill>
              </a:rPr>
              <a:t>. </a:t>
            </a:r>
          </a:p>
          <a:p>
            <a:pPr marL="1200150" lvl="1" indent="-285750">
              <a:buFont typeface="Courier New" panose="02070309020205020404" pitchFamily="49" charset="0"/>
              <a:buChar char="o"/>
            </a:pPr>
            <a:endParaRPr lang="en-US" dirty="0">
              <a:solidFill>
                <a:prstClr val="black"/>
              </a:solidFill>
            </a:endParaRPr>
          </a:p>
          <a:p>
            <a:pPr marL="742950" indent="-285750">
              <a:buFont typeface="Courier New" panose="02070309020205020404" pitchFamily="49" charset="0"/>
              <a:buChar char="o"/>
            </a:pPr>
            <a:r>
              <a:rPr lang="en-US" b="1" dirty="0" smtClean="0">
                <a:solidFill>
                  <a:prstClr val="black"/>
                </a:solidFill>
              </a:rPr>
              <a:t>2017: </a:t>
            </a:r>
          </a:p>
          <a:p>
            <a:pPr marL="1200150" lvl="1" indent="-285750">
              <a:buFont typeface="Courier New" panose="02070309020205020404" pitchFamily="49" charset="0"/>
              <a:buChar char="o"/>
            </a:pPr>
            <a:r>
              <a:rPr lang="en-US" dirty="0" smtClean="0">
                <a:solidFill>
                  <a:prstClr val="black"/>
                </a:solidFill>
              </a:rPr>
              <a:t>Complete transition to maintenance and operations mode, staffed primarily by state employees.</a:t>
            </a:r>
          </a:p>
        </p:txBody>
      </p:sp>
    </p:spTree>
    <p:extLst>
      <p:ext uri="{BB962C8B-B14F-4D97-AF65-F5344CB8AC3E}">
        <p14:creationId xmlns:p14="http://schemas.microsoft.com/office/powerpoint/2010/main" val="125022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609600"/>
          </a:xfrm>
        </p:spPr>
        <p:txBody>
          <a:bodyPr/>
          <a:lstStyle/>
          <a:p>
            <a:r>
              <a:rPr lang="en-US" sz="2400" b="1" dirty="0" smtClean="0"/>
              <a:t>DHS Modernization Initiatives: Timelines, continued</a:t>
            </a:r>
            <a:endParaRPr lang="en-US" sz="2400" b="1" dirty="0"/>
          </a:p>
        </p:txBody>
      </p:sp>
      <p:sp>
        <p:nvSpPr>
          <p:cNvPr id="5" name="TextBox 4"/>
          <p:cNvSpPr txBox="1"/>
          <p:nvPr/>
        </p:nvSpPr>
        <p:spPr>
          <a:xfrm>
            <a:off x="304800" y="838200"/>
            <a:ext cx="8305800" cy="523220"/>
          </a:xfrm>
          <a:prstGeom prst="rect">
            <a:avLst/>
          </a:prstGeom>
          <a:noFill/>
        </p:spPr>
        <p:txBody>
          <a:bodyPr wrap="square" rtlCol="0">
            <a:spAutoFit/>
          </a:bodyPr>
          <a:lstStyle/>
          <a:p>
            <a:r>
              <a:rPr lang="en-US" sz="1400" b="1" dirty="0" smtClean="0">
                <a:solidFill>
                  <a:prstClr val="black"/>
                </a:solidFill>
              </a:rPr>
              <a:t>Vision: </a:t>
            </a:r>
            <a:r>
              <a:rPr lang="en-US" sz="1400" i="1" dirty="0" smtClean="0">
                <a:solidFill>
                  <a:prstClr val="black"/>
                </a:solidFill>
              </a:rPr>
              <a:t>Technology enhancements to support a people-centered integrated human services delivery system in which policy, people, processes and technologies are aligned to serve the DHS mission.</a:t>
            </a:r>
          </a:p>
        </p:txBody>
      </p:sp>
      <p:sp>
        <p:nvSpPr>
          <p:cNvPr id="3" name="TextBox 2"/>
          <p:cNvSpPr txBox="1"/>
          <p:nvPr/>
        </p:nvSpPr>
        <p:spPr>
          <a:xfrm>
            <a:off x="152400" y="1371600"/>
            <a:ext cx="8534400" cy="3677930"/>
          </a:xfrm>
          <a:prstGeom prst="rect">
            <a:avLst/>
          </a:prstGeom>
          <a:noFill/>
        </p:spPr>
        <p:txBody>
          <a:bodyPr wrap="square" rtlCol="0">
            <a:spAutoFit/>
          </a:bodyPr>
          <a:lstStyle/>
          <a:p>
            <a:pPr marL="120650" lvl="1"/>
            <a:r>
              <a:rPr lang="en-US" sz="2400" b="1" dirty="0">
                <a:solidFill>
                  <a:prstClr val="black"/>
                </a:solidFill>
              </a:rPr>
              <a:t>Integrated Services Delivery System (ISDS</a:t>
            </a:r>
            <a:r>
              <a:rPr lang="en-US" sz="2400" b="1" dirty="0" smtClean="0">
                <a:solidFill>
                  <a:prstClr val="black"/>
                </a:solidFill>
              </a:rPr>
              <a:t>)</a:t>
            </a:r>
          </a:p>
          <a:p>
            <a:pPr marL="742950" lvl="1" indent="-285750">
              <a:buFont typeface="Arial" panose="020B0604020202020204" pitchFamily="34" charset="0"/>
              <a:buChar char="•"/>
            </a:pPr>
            <a:endParaRPr lang="en-US" sz="1100" dirty="0">
              <a:solidFill>
                <a:prstClr val="black"/>
              </a:solidFill>
            </a:endParaRPr>
          </a:p>
          <a:p>
            <a:pPr marL="457200"/>
            <a:r>
              <a:rPr lang="en-US" u="sng" dirty="0" smtClean="0">
                <a:solidFill>
                  <a:prstClr val="black"/>
                </a:solidFill>
              </a:rPr>
              <a:t>Timeline</a:t>
            </a:r>
          </a:p>
          <a:p>
            <a:pPr marL="742950" indent="-285750">
              <a:buFont typeface="Courier New" panose="02070309020205020404" pitchFamily="49" charset="0"/>
              <a:buChar char="o"/>
            </a:pPr>
            <a:r>
              <a:rPr lang="en-US" b="1" dirty="0" smtClean="0">
                <a:solidFill>
                  <a:prstClr val="black"/>
                </a:solidFill>
              </a:rPr>
              <a:t>2015-2017: </a:t>
            </a:r>
          </a:p>
          <a:p>
            <a:pPr marL="1200150" lvl="1" indent="-285750">
              <a:buFont typeface="Courier New" panose="02070309020205020404" pitchFamily="49" charset="0"/>
              <a:buChar char="o"/>
            </a:pPr>
            <a:r>
              <a:rPr lang="en-US" dirty="0" smtClean="0">
                <a:solidFill>
                  <a:prstClr val="black"/>
                </a:solidFill>
              </a:rPr>
              <a:t>Develop Business Architecture, Infrastructure, Environments, Interfaces. Deploy State Medical Records (SMRT); conduct pilot implementation Triage/Screening (Hennepin / Dakota Counties)</a:t>
            </a:r>
          </a:p>
          <a:p>
            <a:pPr marL="742950" indent="-285750">
              <a:buFont typeface="Courier New" panose="02070309020205020404" pitchFamily="49" charset="0"/>
              <a:buChar char="o"/>
            </a:pPr>
            <a:r>
              <a:rPr lang="en-US" b="1" dirty="0" smtClean="0">
                <a:solidFill>
                  <a:prstClr val="black"/>
                </a:solidFill>
              </a:rPr>
              <a:t>2017-2019: </a:t>
            </a:r>
          </a:p>
          <a:p>
            <a:pPr marL="1200150" lvl="1" indent="-285750">
              <a:buFont typeface="Courier New" panose="02070309020205020404" pitchFamily="49" charset="0"/>
              <a:buChar char="o"/>
            </a:pPr>
            <a:r>
              <a:rPr lang="en-US" dirty="0" smtClean="0">
                <a:solidFill>
                  <a:prstClr val="black"/>
                </a:solidFill>
              </a:rPr>
              <a:t>Deploy Child Support Enforcement, SNAP Eligibility (Food Stamps), Cash Eligibility </a:t>
            </a:r>
          </a:p>
          <a:p>
            <a:pPr marL="742950" indent="-285750">
              <a:buFont typeface="Courier New" panose="02070309020205020404" pitchFamily="49" charset="0"/>
              <a:buChar char="o"/>
            </a:pPr>
            <a:r>
              <a:rPr lang="en-US" b="1" dirty="0" smtClean="0">
                <a:solidFill>
                  <a:prstClr val="black"/>
                </a:solidFill>
              </a:rPr>
              <a:t>2018-2020</a:t>
            </a:r>
            <a:r>
              <a:rPr lang="en-US" b="1" dirty="0">
                <a:solidFill>
                  <a:prstClr val="black"/>
                </a:solidFill>
              </a:rPr>
              <a:t>: </a:t>
            </a:r>
            <a:endParaRPr lang="en-US" b="1" dirty="0" smtClean="0">
              <a:solidFill>
                <a:prstClr val="black"/>
              </a:solidFill>
            </a:endParaRPr>
          </a:p>
          <a:p>
            <a:pPr marL="1200150" lvl="1" indent="-285750">
              <a:buFont typeface="Courier New" panose="02070309020205020404" pitchFamily="49" charset="0"/>
              <a:buChar char="o"/>
            </a:pPr>
            <a:r>
              <a:rPr lang="en-US" dirty="0" smtClean="0">
                <a:solidFill>
                  <a:prstClr val="black"/>
                </a:solidFill>
              </a:rPr>
              <a:t>Deploy </a:t>
            </a:r>
            <a:r>
              <a:rPr lang="en-US" dirty="0">
                <a:solidFill>
                  <a:prstClr val="black"/>
                </a:solidFill>
              </a:rPr>
              <a:t>Child </a:t>
            </a:r>
            <a:r>
              <a:rPr lang="en-US" dirty="0" smtClean="0">
                <a:solidFill>
                  <a:prstClr val="black"/>
                </a:solidFill>
              </a:rPr>
              <a:t>Welfare, Vulnerable Adult ISDS</a:t>
            </a:r>
          </a:p>
          <a:p>
            <a:pPr marL="742950" indent="-285750">
              <a:buFont typeface="Courier New" panose="02070309020205020404" pitchFamily="49" charset="0"/>
              <a:buChar char="o"/>
            </a:pPr>
            <a:endParaRPr lang="en-US" dirty="0" smtClean="0">
              <a:solidFill>
                <a:prstClr val="black"/>
              </a:solidFill>
            </a:endParaRPr>
          </a:p>
        </p:txBody>
      </p:sp>
    </p:spTree>
    <p:extLst>
      <p:ext uri="{BB962C8B-B14F-4D97-AF65-F5344CB8AC3E}">
        <p14:creationId xmlns:p14="http://schemas.microsoft.com/office/powerpoint/2010/main" val="107734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609600"/>
          </a:xfrm>
        </p:spPr>
        <p:txBody>
          <a:bodyPr/>
          <a:lstStyle/>
          <a:p>
            <a:r>
              <a:rPr lang="en-US" dirty="0" smtClean="0"/>
              <a:t>Integrated Services Delivery Roadmap</a:t>
            </a:r>
            <a:r>
              <a:rPr lang="en-US" sz="2400" dirty="0" smtClean="0"/>
              <a:t/>
            </a:r>
            <a:br>
              <a:rPr lang="en-US" sz="2400" dirty="0" smtClean="0"/>
            </a:br>
            <a:endParaRPr lang="en-US" sz="2400" dirty="0"/>
          </a:p>
        </p:txBody>
      </p:sp>
      <p:pic>
        <p:nvPicPr>
          <p:cNvPr id="4" name="Picture 3" title="Integrated Services Delivery Roadmap"/>
          <p:cNvPicPr>
            <a:picLocks noChangeAspect="1"/>
          </p:cNvPicPr>
          <p:nvPr/>
        </p:nvPicPr>
        <p:blipFill>
          <a:blip r:embed="rId3"/>
          <a:stretch>
            <a:fillRect/>
          </a:stretch>
        </p:blipFill>
        <p:spPr>
          <a:xfrm>
            <a:off x="144836" y="797859"/>
            <a:ext cx="8549528" cy="4988676"/>
          </a:xfrm>
          <a:prstGeom prst="rect">
            <a:avLst/>
          </a:prstGeom>
        </p:spPr>
      </p:pic>
    </p:spTree>
    <p:extLst>
      <p:ext uri="{BB962C8B-B14F-4D97-AF65-F5344CB8AC3E}">
        <p14:creationId xmlns:p14="http://schemas.microsoft.com/office/powerpoint/2010/main" val="3028955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609600"/>
          </a:xfrm>
        </p:spPr>
        <p:txBody>
          <a:bodyPr/>
          <a:lstStyle/>
          <a:p>
            <a:r>
              <a:rPr lang="en-US" dirty="0" smtClean="0"/>
              <a:t>Eligibility &amp; Enrollment Infrastructure</a:t>
            </a:r>
            <a:br>
              <a:rPr lang="en-US" dirty="0" smtClean="0"/>
            </a:br>
            <a:r>
              <a:rPr lang="en-US" sz="2800" dirty="0" smtClean="0"/>
              <a:t>2015-2015</a:t>
            </a:r>
            <a:endParaRPr lang="en-US" sz="2800" dirty="0"/>
          </a:p>
        </p:txBody>
      </p:sp>
      <p:sp>
        <p:nvSpPr>
          <p:cNvPr id="6" name="TextBox 5"/>
          <p:cNvSpPr txBox="1"/>
          <p:nvPr/>
        </p:nvSpPr>
        <p:spPr>
          <a:xfrm>
            <a:off x="152400" y="1143000"/>
            <a:ext cx="8534400" cy="5255285"/>
          </a:xfrm>
          <a:prstGeom prst="rect">
            <a:avLst/>
          </a:prstGeom>
          <a:noFill/>
        </p:spPr>
        <p:txBody>
          <a:bodyPr wrap="square" rtlCol="0">
            <a:spAutoFit/>
          </a:bodyPr>
          <a:lstStyle/>
          <a:p>
            <a:pPr marL="120650" lvl="1"/>
            <a:r>
              <a:rPr lang="en-US" sz="2000" b="1" dirty="0" smtClean="0">
                <a:solidFill>
                  <a:prstClr val="black"/>
                </a:solidFill>
                <a:latin typeface="Arial Black" panose="020B0A04020102020204" pitchFamily="34" charset="0"/>
              </a:rPr>
              <a:t>PLAN FOR OPERATIONALIZING</a:t>
            </a:r>
          </a:p>
          <a:p>
            <a:pPr marL="120650" lvl="1"/>
            <a:endParaRPr lang="en-US" sz="1050" b="1" dirty="0" smtClean="0">
              <a:solidFill>
                <a:prstClr val="black"/>
              </a:solidFill>
            </a:endParaRPr>
          </a:p>
          <a:p>
            <a:pPr marL="120650" lvl="1"/>
            <a:endParaRPr lang="en-US" sz="400" b="1" dirty="0">
              <a:solidFill>
                <a:prstClr val="black"/>
              </a:solidFill>
            </a:endParaRPr>
          </a:p>
          <a:p>
            <a:pPr marL="349250" lvl="1" indent="-228600">
              <a:buFont typeface="Arial" panose="020B0604020202020204" pitchFamily="34" charset="0"/>
              <a:buChar char="•"/>
            </a:pPr>
            <a:r>
              <a:rPr lang="en-US" dirty="0" smtClean="0">
                <a:solidFill>
                  <a:prstClr val="black"/>
                </a:solidFill>
              </a:rPr>
              <a:t>Significantly enhance and expand IT environments to enable improved and simultaneous code testing and deployments across multiple environments.</a:t>
            </a:r>
          </a:p>
          <a:p>
            <a:pPr marL="349250" lvl="1" indent="-228600">
              <a:buFont typeface="Arial" panose="020B0604020202020204" pitchFamily="34" charset="0"/>
              <a:buChar char="•"/>
            </a:pPr>
            <a:endParaRPr lang="en-US" sz="1000" dirty="0">
              <a:solidFill>
                <a:prstClr val="black"/>
              </a:solidFill>
            </a:endParaRPr>
          </a:p>
          <a:p>
            <a:pPr marL="349250" lvl="1" indent="-228600">
              <a:buFont typeface="Arial" panose="020B0604020202020204" pitchFamily="34" charset="0"/>
              <a:buChar char="•"/>
            </a:pPr>
            <a:r>
              <a:rPr lang="en-US" dirty="0" smtClean="0">
                <a:solidFill>
                  <a:prstClr val="black"/>
                </a:solidFill>
              </a:rPr>
              <a:t>Infrastructure will be shared – when appropriate – across all System Modernization efforts.</a:t>
            </a:r>
          </a:p>
          <a:p>
            <a:pPr marL="349250" lvl="1" indent="-228600">
              <a:buFont typeface="Arial" panose="020B0604020202020204" pitchFamily="34" charset="0"/>
              <a:buChar char="•"/>
            </a:pPr>
            <a:endParaRPr lang="en-US" sz="1000" dirty="0">
              <a:solidFill>
                <a:prstClr val="black"/>
              </a:solidFill>
            </a:endParaRPr>
          </a:p>
          <a:p>
            <a:pPr marL="349250" lvl="1" indent="-228600">
              <a:buFont typeface="Arial" panose="020B0604020202020204" pitchFamily="34" charset="0"/>
              <a:buChar char="•"/>
            </a:pPr>
            <a:r>
              <a:rPr lang="en-US" dirty="0" smtClean="0">
                <a:solidFill>
                  <a:prstClr val="black"/>
                </a:solidFill>
              </a:rPr>
              <a:t>Apply Project Management structure developed and used for MNsure IT (see next slide).</a:t>
            </a:r>
          </a:p>
          <a:p>
            <a:pPr marL="349250" lvl="1" indent="-228600">
              <a:buFont typeface="Arial" panose="020B0604020202020204" pitchFamily="34" charset="0"/>
              <a:buChar char="•"/>
            </a:pPr>
            <a:endParaRPr lang="en-US" sz="1000" dirty="0" smtClean="0">
              <a:solidFill>
                <a:prstClr val="black"/>
              </a:solidFill>
            </a:endParaRPr>
          </a:p>
          <a:p>
            <a:pPr marL="349250" lvl="1" indent="-228600">
              <a:buFont typeface="Arial" panose="020B0604020202020204" pitchFamily="34" charset="0"/>
              <a:buChar char="•"/>
            </a:pPr>
            <a:r>
              <a:rPr lang="en-US" dirty="0" smtClean="0">
                <a:solidFill>
                  <a:prstClr val="black"/>
                </a:solidFill>
              </a:rPr>
              <a:t>Where appropriate, shift staff (who are not involved with MNsure) from Legacy systems to System Modernization. </a:t>
            </a:r>
          </a:p>
          <a:p>
            <a:pPr marL="349250" lvl="1" indent="-228600">
              <a:buFont typeface="Arial" panose="020B0604020202020204" pitchFamily="34" charset="0"/>
              <a:buChar char="•"/>
            </a:pPr>
            <a:endParaRPr lang="en-US" sz="1000" dirty="0" smtClean="0">
              <a:solidFill>
                <a:prstClr val="black"/>
              </a:solidFill>
            </a:endParaRPr>
          </a:p>
          <a:p>
            <a:pPr marL="349250" lvl="1" indent="-228600">
              <a:buFont typeface="Arial" panose="020B0604020202020204" pitchFamily="34" charset="0"/>
              <a:buChar char="•"/>
            </a:pPr>
            <a:r>
              <a:rPr lang="en-US" dirty="0" smtClean="0">
                <a:solidFill>
                  <a:prstClr val="black"/>
                </a:solidFill>
              </a:rPr>
              <a:t>Embed specialty staff (Quality Assurance, Code development, Business Analysts) in projects</a:t>
            </a:r>
          </a:p>
          <a:p>
            <a:pPr marL="349250" lvl="1" indent="-228600">
              <a:buFont typeface="Arial" panose="020B0604020202020204" pitchFamily="34" charset="0"/>
              <a:buChar char="•"/>
            </a:pPr>
            <a:endParaRPr lang="en-US" sz="1000" dirty="0" smtClean="0">
              <a:solidFill>
                <a:prstClr val="black"/>
              </a:solidFill>
            </a:endParaRPr>
          </a:p>
          <a:p>
            <a:pPr marL="349250" lvl="1" indent="-228600">
              <a:buFont typeface="Arial" panose="020B0604020202020204" pitchFamily="34" charset="0"/>
              <a:buChar char="•"/>
            </a:pPr>
            <a:r>
              <a:rPr lang="en-US" dirty="0" smtClean="0">
                <a:solidFill>
                  <a:prstClr val="black"/>
                </a:solidFill>
              </a:rPr>
              <a:t>Use stakeholder input and engage stakeholders in projects and overall program evolution</a:t>
            </a:r>
            <a:endParaRPr lang="en-US" dirty="0">
              <a:solidFill>
                <a:prstClr val="black"/>
              </a:solidFill>
            </a:endParaRPr>
          </a:p>
          <a:p>
            <a:pPr marL="120650" lvl="1"/>
            <a:endParaRPr lang="en-US" sz="2400" b="1" dirty="0" smtClean="0">
              <a:solidFill>
                <a:prstClr val="black"/>
              </a:solidFill>
            </a:endParaRPr>
          </a:p>
          <a:p>
            <a:pPr marL="742950" lvl="1" indent="-285750">
              <a:buFont typeface="Arial" panose="020B0604020202020204" pitchFamily="34" charset="0"/>
              <a:buChar char="•"/>
            </a:pPr>
            <a:endParaRPr lang="en-US" sz="1100" dirty="0">
              <a:solidFill>
                <a:prstClr val="black"/>
              </a:solidFill>
            </a:endParaRPr>
          </a:p>
        </p:txBody>
      </p:sp>
    </p:spTree>
    <p:extLst>
      <p:ext uri="{BB962C8B-B14F-4D97-AF65-F5344CB8AC3E}">
        <p14:creationId xmlns:p14="http://schemas.microsoft.com/office/powerpoint/2010/main" val="2718676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DHS Modernization: </a:t>
            </a:r>
            <a:br>
              <a:rPr lang="en-US" dirty="0"/>
            </a:br>
            <a:r>
              <a:rPr lang="en-US" dirty="0"/>
              <a:t>Project </a:t>
            </a:r>
            <a:r>
              <a:rPr lang="en-US" dirty="0" smtClean="0"/>
              <a:t>Management</a:t>
            </a:r>
            <a:endParaRPr lang="en-US" dirty="0"/>
          </a:p>
        </p:txBody>
      </p:sp>
      <p:pic>
        <p:nvPicPr>
          <p:cNvPr id="5" name="Picture 4" title="DHS Moderization Project graph"/>
          <p:cNvPicPr/>
          <p:nvPr/>
        </p:nvPicPr>
        <p:blipFill>
          <a:blip r:embed="rId2">
            <a:extLst>
              <a:ext uri="{28A0092B-C50C-407E-A947-70E740481C1C}">
                <a14:useLocalDpi xmlns:a14="http://schemas.microsoft.com/office/drawing/2010/main" val="0"/>
              </a:ext>
            </a:extLst>
          </a:blip>
          <a:srcRect/>
          <a:stretch>
            <a:fillRect/>
          </a:stretch>
        </p:blipFill>
        <p:spPr bwMode="auto">
          <a:xfrm>
            <a:off x="292417" y="1335405"/>
            <a:ext cx="8559165" cy="5065395"/>
          </a:xfrm>
          <a:prstGeom prst="rect">
            <a:avLst/>
          </a:prstGeom>
          <a:noFill/>
          <a:ln>
            <a:noFill/>
          </a:ln>
        </p:spPr>
      </p:pic>
    </p:spTree>
    <p:extLst>
      <p:ext uri="{BB962C8B-B14F-4D97-AF65-F5344CB8AC3E}">
        <p14:creationId xmlns:p14="http://schemas.microsoft.com/office/powerpoint/2010/main" val="69630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048000" y="1600200"/>
            <a:ext cx="6096000" cy="4114800"/>
          </a:xfrm>
        </p:spPr>
        <p:txBody>
          <a:bodyPr>
            <a:noAutofit/>
          </a:bodyPr>
          <a:lstStyle/>
          <a:p>
            <a:pPr>
              <a:lnSpc>
                <a:spcPct val="150000"/>
              </a:lnSpc>
            </a:pPr>
            <a:r>
              <a:rPr lang="en-US" sz="2200" dirty="0" smtClean="0"/>
              <a:t>Introduction</a:t>
            </a:r>
          </a:p>
          <a:p>
            <a:pPr>
              <a:lnSpc>
                <a:spcPct val="150000"/>
              </a:lnSpc>
            </a:pPr>
            <a:r>
              <a:rPr lang="en-US" sz="2200" dirty="0"/>
              <a:t>Marketplace Options for Further Consideration</a:t>
            </a:r>
          </a:p>
          <a:p>
            <a:pPr lvl="2">
              <a:lnSpc>
                <a:spcPct val="150000"/>
              </a:lnSpc>
            </a:pPr>
            <a:r>
              <a:rPr lang="en-US" sz="1600" dirty="0" smtClean="0">
                <a:solidFill>
                  <a:schemeClr val="tx1"/>
                </a:solidFill>
              </a:rPr>
              <a:t>Stay the Course</a:t>
            </a:r>
          </a:p>
          <a:p>
            <a:pPr lvl="2">
              <a:lnSpc>
                <a:spcPct val="150000"/>
              </a:lnSpc>
            </a:pPr>
            <a:r>
              <a:rPr lang="en-US" sz="1600" dirty="0">
                <a:solidFill>
                  <a:schemeClr val="tx1"/>
                </a:solidFill>
              </a:rPr>
              <a:t>Partially </a:t>
            </a:r>
            <a:r>
              <a:rPr lang="en-US" sz="1600" dirty="0" smtClean="0">
                <a:solidFill>
                  <a:schemeClr val="tx1"/>
                </a:solidFill>
              </a:rPr>
              <a:t>Privatized </a:t>
            </a:r>
            <a:r>
              <a:rPr lang="en-US" sz="1600" dirty="0">
                <a:solidFill>
                  <a:schemeClr val="tx1"/>
                </a:solidFill>
              </a:rPr>
              <a:t>SBM </a:t>
            </a:r>
            <a:endParaRPr lang="en-US" sz="1600" dirty="0" smtClean="0">
              <a:solidFill>
                <a:schemeClr val="tx1"/>
              </a:solidFill>
            </a:endParaRPr>
          </a:p>
          <a:p>
            <a:pPr lvl="2">
              <a:lnSpc>
                <a:spcPct val="150000"/>
              </a:lnSpc>
            </a:pPr>
            <a:r>
              <a:rPr lang="en-US" sz="1600" dirty="0" smtClean="0">
                <a:solidFill>
                  <a:schemeClr val="tx1"/>
                </a:solidFill>
              </a:rPr>
              <a:t>Supported </a:t>
            </a:r>
            <a:r>
              <a:rPr lang="en-US" sz="1600" dirty="0" err="1" smtClean="0">
                <a:solidFill>
                  <a:schemeClr val="tx1"/>
                </a:solidFill>
              </a:rPr>
              <a:t>SBM</a:t>
            </a:r>
            <a:endParaRPr lang="en-US" sz="1600" dirty="0" smtClean="0">
              <a:solidFill>
                <a:schemeClr val="tx1"/>
              </a:solidFill>
            </a:endParaRPr>
          </a:p>
          <a:p>
            <a:pPr lvl="2">
              <a:lnSpc>
                <a:spcPct val="150000"/>
              </a:lnSpc>
            </a:pPr>
            <a:r>
              <a:rPr lang="en-US" sz="1600" dirty="0" smtClean="0">
                <a:solidFill>
                  <a:schemeClr val="tx1"/>
                </a:solidFill>
              </a:rPr>
              <a:t>Federally-facilitated Marketplace</a:t>
            </a:r>
          </a:p>
          <a:p>
            <a:pPr>
              <a:lnSpc>
                <a:spcPct val="150000"/>
              </a:lnSpc>
            </a:pPr>
            <a:r>
              <a:rPr lang="en-US" sz="2200" dirty="0" smtClean="0"/>
              <a:t>Discussion</a:t>
            </a:r>
          </a:p>
          <a:p>
            <a:pPr>
              <a:lnSpc>
                <a:spcPct val="150000"/>
              </a:lnSpc>
            </a:pPr>
            <a:r>
              <a:rPr lang="en-US" sz="2200" dirty="0" smtClean="0"/>
              <a:t>Next Steps </a:t>
            </a:r>
            <a:endParaRPr lang="en-US" sz="2200" dirty="0"/>
          </a:p>
          <a:p>
            <a:endParaRPr lang="en-US" sz="2200" dirty="0"/>
          </a:p>
        </p:txBody>
      </p:sp>
      <p:pic>
        <p:nvPicPr>
          <p:cNvPr id="7"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570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609600"/>
          </a:xfrm>
        </p:spPr>
        <p:txBody>
          <a:bodyPr/>
          <a:lstStyle/>
          <a:p>
            <a:r>
              <a:rPr lang="en-US" dirty="0" smtClean="0"/>
              <a:t>MNsure IT and State Resources</a:t>
            </a:r>
            <a:r>
              <a:rPr lang="en-US" sz="2400" dirty="0" smtClean="0"/>
              <a:t/>
            </a:r>
            <a:br>
              <a:rPr lang="en-US" sz="2400" dirty="0" smtClean="0"/>
            </a:br>
            <a:endParaRPr lang="en-US" sz="2400" dirty="0"/>
          </a:p>
        </p:txBody>
      </p:sp>
      <p:sp>
        <p:nvSpPr>
          <p:cNvPr id="3" name="TextBox 2"/>
          <p:cNvSpPr txBox="1"/>
          <p:nvPr/>
        </p:nvSpPr>
        <p:spPr>
          <a:xfrm>
            <a:off x="152400" y="1075998"/>
            <a:ext cx="8534400" cy="4462760"/>
          </a:xfrm>
          <a:prstGeom prst="rect">
            <a:avLst/>
          </a:prstGeom>
          <a:noFill/>
        </p:spPr>
        <p:txBody>
          <a:bodyPr wrap="square" rtlCol="0">
            <a:spAutoFit/>
          </a:bodyPr>
          <a:lstStyle/>
          <a:p>
            <a:r>
              <a:rPr lang="en-US" sz="2000" dirty="0" smtClean="0">
                <a:solidFill>
                  <a:prstClr val="black"/>
                </a:solidFill>
                <a:latin typeface="Arial Black" panose="020B0A04020102020204" pitchFamily="34" charset="0"/>
              </a:rPr>
              <a:t>MODERNIZATION DRIVES RESOURCES, PRIORITIES</a:t>
            </a:r>
          </a:p>
          <a:p>
            <a:pPr marL="285750" lvl="1" indent="-285750">
              <a:buFont typeface="Arial" panose="020B0604020202020204" pitchFamily="34" charset="0"/>
              <a:buChar char="•"/>
            </a:pPr>
            <a:endParaRPr lang="en-US" sz="1200" dirty="0">
              <a:solidFill>
                <a:prstClr val="black"/>
              </a:solidFill>
            </a:endParaRPr>
          </a:p>
          <a:p>
            <a:pPr marL="285750" lvl="1" indent="-285750">
              <a:buFont typeface="Arial" panose="020B0604020202020204" pitchFamily="34" charset="0"/>
              <a:buChar char="•"/>
            </a:pPr>
            <a:r>
              <a:rPr lang="en-US" dirty="0" smtClean="0">
                <a:solidFill>
                  <a:prstClr val="black"/>
                </a:solidFill>
              </a:rPr>
              <a:t>A centralized IT Enterprise Architecture planning structure is in place to govern DHS Modernization efforts.</a:t>
            </a:r>
          </a:p>
          <a:p>
            <a:pPr marL="285750" lvl="1" indent="-285750">
              <a:buFont typeface="Arial" panose="020B0604020202020204" pitchFamily="34" charset="0"/>
              <a:buChar char="•"/>
            </a:pPr>
            <a:endParaRPr lang="en-US" dirty="0">
              <a:solidFill>
                <a:prstClr val="black"/>
              </a:solidFill>
            </a:endParaRPr>
          </a:p>
          <a:p>
            <a:pPr marL="285750" lvl="1" indent="-285750">
              <a:buFont typeface="Arial" panose="020B0604020202020204" pitchFamily="34" charset="0"/>
              <a:buChar char="•"/>
            </a:pPr>
            <a:r>
              <a:rPr lang="en-US" dirty="0" smtClean="0">
                <a:solidFill>
                  <a:prstClr val="black"/>
                </a:solidFill>
              </a:rPr>
              <a:t>All Modernization efforts are on parallel tracks; points of commonality and intersection are by intent.</a:t>
            </a:r>
          </a:p>
          <a:p>
            <a:pPr marL="285750" lvl="1" indent="-285750">
              <a:buFont typeface="Arial" panose="020B0604020202020204" pitchFamily="34" charset="0"/>
              <a:buChar char="•"/>
            </a:pPr>
            <a:endParaRPr lang="en-US" dirty="0">
              <a:solidFill>
                <a:prstClr val="black"/>
              </a:solidFill>
            </a:endParaRPr>
          </a:p>
          <a:p>
            <a:pPr marL="285750" lvl="1" indent="-285750">
              <a:buFont typeface="Arial" panose="020B0604020202020204" pitchFamily="34" charset="0"/>
              <a:buChar char="•"/>
            </a:pPr>
            <a:r>
              <a:rPr lang="en-US" dirty="0" smtClean="0">
                <a:solidFill>
                  <a:prstClr val="black"/>
                </a:solidFill>
              </a:rPr>
              <a:t>Separate state resource teams (independent of MNsure IT resources) are dedicated to the Modernization initiatives. </a:t>
            </a:r>
          </a:p>
          <a:p>
            <a:pPr marL="285750" lvl="1" indent="-285750">
              <a:buFont typeface="Arial" panose="020B0604020202020204" pitchFamily="34" charset="0"/>
              <a:buChar char="•"/>
            </a:pPr>
            <a:endParaRPr lang="en-US" dirty="0">
              <a:solidFill>
                <a:prstClr val="black"/>
              </a:solidFill>
            </a:endParaRPr>
          </a:p>
          <a:p>
            <a:pPr marL="285750" lvl="1" indent="-285750">
              <a:buFont typeface="Arial" panose="020B0604020202020204" pitchFamily="34" charset="0"/>
              <a:buChar char="•"/>
            </a:pPr>
            <a:r>
              <a:rPr lang="en-US" dirty="0" smtClean="0">
                <a:solidFill>
                  <a:prstClr val="black"/>
                </a:solidFill>
              </a:rPr>
              <a:t>There is a possibility of targeted diversion of resources in coordination with business partners to meet all priorities going forward.</a:t>
            </a:r>
          </a:p>
          <a:p>
            <a:pPr marL="285750" lvl="1" indent="-285750">
              <a:buFont typeface="Arial" panose="020B0604020202020204" pitchFamily="34" charset="0"/>
              <a:buChar char="•"/>
            </a:pPr>
            <a:endParaRPr lang="en-US" dirty="0">
              <a:solidFill>
                <a:prstClr val="black"/>
              </a:solidFill>
            </a:endParaRPr>
          </a:p>
          <a:p>
            <a:pPr marL="285750" lvl="1" indent="-285750">
              <a:buFont typeface="Arial" panose="020B0604020202020204" pitchFamily="34" charset="0"/>
              <a:buChar char="•"/>
            </a:pPr>
            <a:endParaRPr lang="en-US" b="1" dirty="0" smtClean="0">
              <a:solidFill>
                <a:prstClr val="black"/>
              </a:solidFill>
            </a:endParaRPr>
          </a:p>
          <a:p>
            <a:pPr marL="285750" lvl="1" indent="-285750">
              <a:buFont typeface="Arial" panose="020B0604020202020204" pitchFamily="34" charset="0"/>
              <a:buChar char="•"/>
            </a:pPr>
            <a:endParaRPr lang="en-US" b="1" dirty="0" smtClean="0">
              <a:solidFill>
                <a:prstClr val="black"/>
              </a:solidFill>
            </a:endParaRPr>
          </a:p>
        </p:txBody>
      </p:sp>
    </p:spTree>
    <p:extLst>
      <p:ext uri="{BB962C8B-B14F-4D97-AF65-F5344CB8AC3E}">
        <p14:creationId xmlns:p14="http://schemas.microsoft.com/office/powerpoint/2010/main" val="3200755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the Course”: Pros and Cons</a:t>
            </a:r>
            <a:endParaRPr lang="en-US" dirty="0"/>
          </a:p>
        </p:txBody>
      </p:sp>
      <p:sp>
        <p:nvSpPr>
          <p:cNvPr id="24" name="Rectangle 23"/>
          <p:cNvSpPr/>
          <p:nvPr/>
        </p:nvSpPr>
        <p:spPr bwMode="auto">
          <a:xfrm>
            <a:off x="389351" y="1435395"/>
            <a:ext cx="4114800" cy="4136063"/>
          </a:xfrm>
          <a:prstGeom prst="rect">
            <a:avLst/>
          </a:prstGeom>
          <a:solidFill>
            <a:schemeClr val="bg1"/>
          </a:solidFill>
          <a:ln w="38100">
            <a:solidFill>
              <a:schemeClr val="accent3"/>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eaLnBrk="0" fontAlgn="base" hangingPunct="0">
              <a:spcBef>
                <a:spcPct val="0"/>
              </a:spcBef>
              <a:spcAft>
                <a:spcPct val="0"/>
              </a:spcAft>
              <a:defRPr/>
            </a:pPr>
            <a:r>
              <a:rPr lang="en-US" sz="2400" b="1" kern="0" dirty="0">
                <a:solidFill>
                  <a:srgbClr val="000000"/>
                </a:solidFill>
                <a:latin typeface="Calibri" panose="020F0502020204030204" pitchFamily="34" charset="0"/>
              </a:rPr>
              <a:t>Pros:</a:t>
            </a:r>
          </a:p>
          <a:p>
            <a:pPr marL="285750" lvl="0" indent="-285750" eaLnBrk="0" fontAlgn="base" hangingPunct="0">
              <a:spcBef>
                <a:spcPct val="0"/>
              </a:spcBef>
              <a:spcAft>
                <a:spcPts val="1200"/>
              </a:spcAft>
              <a:buFont typeface="Arial" panose="020B0604020202020204" pitchFamily="34" charset="0"/>
              <a:buChar char="•"/>
              <a:defRPr/>
            </a:pPr>
            <a:r>
              <a:rPr lang="en-US" sz="1900" kern="0" dirty="0" smtClean="0">
                <a:solidFill>
                  <a:srgbClr val="000000"/>
                </a:solidFill>
                <a:latin typeface="Calibri" panose="020F0502020204030204" pitchFamily="34" charset="0"/>
              </a:rPr>
              <a:t>Continues </a:t>
            </a:r>
            <a:r>
              <a:rPr lang="en-US" sz="1900" kern="0" dirty="0">
                <a:solidFill>
                  <a:srgbClr val="000000"/>
                </a:solidFill>
                <a:latin typeface="Calibri" panose="020F0502020204030204" pitchFamily="34" charset="0"/>
              </a:rPr>
              <a:t>existing program and does not introduce new coordination challenges  </a:t>
            </a:r>
          </a:p>
          <a:p>
            <a:pPr marL="285750" lvl="0" indent="-285750" eaLnBrk="0" fontAlgn="base" hangingPunct="0">
              <a:spcBef>
                <a:spcPct val="0"/>
              </a:spcBef>
              <a:spcAft>
                <a:spcPts val="1200"/>
              </a:spcAft>
              <a:buFont typeface="Arial" panose="020B0604020202020204" pitchFamily="34" charset="0"/>
              <a:buChar char="•"/>
              <a:defRPr/>
            </a:pPr>
            <a:r>
              <a:rPr lang="en-US" sz="1900" kern="0" dirty="0">
                <a:solidFill>
                  <a:srgbClr val="000000"/>
                </a:solidFill>
                <a:latin typeface="Calibri" panose="020F0502020204030204" pitchFamily="34" charset="0"/>
              </a:rPr>
              <a:t>Ability to fully customize to </a:t>
            </a:r>
            <a:r>
              <a:rPr lang="en-US" sz="1900" kern="0" dirty="0" smtClean="0">
                <a:solidFill>
                  <a:srgbClr val="000000"/>
                </a:solidFill>
                <a:latin typeface="Calibri" panose="020F0502020204030204" pitchFamily="34" charset="0"/>
              </a:rPr>
              <a:t>State-specific </a:t>
            </a:r>
            <a:r>
              <a:rPr lang="en-US" sz="1900" kern="0" dirty="0">
                <a:solidFill>
                  <a:srgbClr val="000000"/>
                </a:solidFill>
                <a:latin typeface="Calibri" panose="020F0502020204030204" pitchFamily="34" charset="0"/>
              </a:rPr>
              <a:t>needs</a:t>
            </a:r>
          </a:p>
          <a:p>
            <a:pPr marL="285750" lvl="0" indent="-285750" eaLnBrk="0" fontAlgn="base" hangingPunct="0">
              <a:spcBef>
                <a:spcPct val="0"/>
              </a:spcBef>
              <a:spcAft>
                <a:spcPts val="1200"/>
              </a:spcAft>
              <a:buFont typeface="Arial" panose="020B0604020202020204" pitchFamily="34" charset="0"/>
              <a:buChar char="•"/>
              <a:defRPr/>
            </a:pPr>
            <a:r>
              <a:rPr lang="en-US" sz="1900" kern="0" dirty="0">
                <a:solidFill>
                  <a:srgbClr val="000000"/>
                </a:solidFill>
                <a:latin typeface="Calibri" panose="020F0502020204030204" pitchFamily="34" charset="0"/>
              </a:rPr>
              <a:t>Enables </a:t>
            </a:r>
            <a:r>
              <a:rPr lang="en-US" sz="1900" kern="0" dirty="0" smtClean="0">
                <a:solidFill>
                  <a:srgbClr val="000000"/>
                </a:solidFill>
                <a:latin typeface="Calibri" panose="020F0502020204030204" pitchFamily="34" charset="0"/>
              </a:rPr>
              <a:t>State </a:t>
            </a:r>
            <a:r>
              <a:rPr lang="en-US" sz="1900" kern="0" dirty="0">
                <a:solidFill>
                  <a:srgbClr val="000000"/>
                </a:solidFill>
                <a:latin typeface="Calibri" panose="020F0502020204030204" pitchFamily="34" charset="0"/>
              </a:rPr>
              <a:t>to reach goal of  integrating all public program </a:t>
            </a:r>
            <a:r>
              <a:rPr lang="en-US" sz="1900" kern="0" dirty="0" smtClean="0">
                <a:latin typeface="Calibri" panose="020F0502020204030204" pitchFamily="34" charset="0"/>
              </a:rPr>
              <a:t>eligibility</a:t>
            </a:r>
          </a:p>
          <a:p>
            <a:pPr marL="285750" lvl="0" indent="-285750" eaLnBrk="0" fontAlgn="base" hangingPunct="0">
              <a:spcBef>
                <a:spcPct val="0"/>
              </a:spcBef>
              <a:spcAft>
                <a:spcPts val="1200"/>
              </a:spcAft>
              <a:buFont typeface="Arial" panose="020B0604020202020204" pitchFamily="34" charset="0"/>
              <a:buChar char="•"/>
              <a:defRPr/>
            </a:pPr>
            <a:r>
              <a:rPr lang="en-US" sz="1900" kern="0" dirty="0" smtClean="0">
                <a:latin typeface="Calibri" panose="020F0502020204030204" pitchFamily="34" charset="0"/>
              </a:rPr>
              <a:t>Supports MN goal for serving public assistance clients through counties, tribes, and contract agencies</a:t>
            </a:r>
            <a:endParaRPr lang="en-US" sz="1900" kern="0" dirty="0">
              <a:latin typeface="Calibri" panose="020F0502020204030204" pitchFamily="34" charset="0"/>
            </a:endParaRPr>
          </a:p>
        </p:txBody>
      </p:sp>
      <p:sp>
        <p:nvSpPr>
          <p:cNvPr id="17" name="Rectangle 16"/>
          <p:cNvSpPr/>
          <p:nvPr/>
        </p:nvSpPr>
        <p:spPr bwMode="auto">
          <a:xfrm>
            <a:off x="4718723" y="1435396"/>
            <a:ext cx="4114800" cy="4136063"/>
          </a:xfrm>
          <a:prstGeom prst="rect">
            <a:avLst/>
          </a:prstGeom>
          <a:solidFill>
            <a:schemeClr val="bg1"/>
          </a:solidFill>
          <a:ln w="38100">
            <a:solidFill>
              <a:srgbClr val="C00000"/>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eaLnBrk="0" fontAlgn="base" hangingPunct="0">
              <a:spcBef>
                <a:spcPct val="0"/>
              </a:spcBef>
              <a:spcAft>
                <a:spcPct val="0"/>
              </a:spcAft>
              <a:defRPr/>
            </a:pPr>
            <a:r>
              <a:rPr lang="en-US" sz="2400" b="1" kern="0" dirty="0">
                <a:solidFill>
                  <a:srgbClr val="000000"/>
                </a:solidFill>
                <a:latin typeface="Calibri" panose="020F0502020204030204" pitchFamily="34" charset="0"/>
              </a:rPr>
              <a:t>Cons:</a:t>
            </a:r>
          </a:p>
          <a:p>
            <a:pPr marL="285750" lvl="0" indent="-285750" eaLnBrk="0" fontAlgn="base" hangingPunct="0">
              <a:spcBef>
                <a:spcPct val="0"/>
              </a:spcBef>
              <a:spcAft>
                <a:spcPts val="1200"/>
              </a:spcAft>
              <a:buFont typeface="Arial" panose="020B0604020202020204" pitchFamily="34" charset="0"/>
              <a:buChar char="•"/>
              <a:defRPr/>
            </a:pPr>
            <a:r>
              <a:rPr lang="en-US" sz="2000" kern="0" dirty="0" smtClean="0">
                <a:solidFill>
                  <a:srgbClr val="000000"/>
                </a:solidFill>
                <a:latin typeface="Calibri" panose="020F0502020204030204" pitchFamily="34" charset="0"/>
              </a:rPr>
              <a:t>Requires </a:t>
            </a:r>
            <a:r>
              <a:rPr lang="en-US" sz="2000" kern="0" dirty="0">
                <a:solidFill>
                  <a:srgbClr val="000000"/>
                </a:solidFill>
                <a:latin typeface="Calibri" panose="020F0502020204030204" pitchFamily="34" charset="0"/>
              </a:rPr>
              <a:t>S</a:t>
            </a:r>
            <a:r>
              <a:rPr lang="en-US" sz="2000" kern="0" dirty="0" smtClean="0">
                <a:solidFill>
                  <a:srgbClr val="000000"/>
                </a:solidFill>
                <a:latin typeface="Calibri" panose="020F0502020204030204" pitchFamily="34" charset="0"/>
              </a:rPr>
              <a:t>tate </a:t>
            </a:r>
            <a:r>
              <a:rPr lang="en-US" sz="2000" kern="0" dirty="0">
                <a:solidFill>
                  <a:srgbClr val="000000"/>
                </a:solidFill>
                <a:latin typeface="Calibri" panose="020F0502020204030204" pitchFamily="34" charset="0"/>
              </a:rPr>
              <a:t>to fill all gaps in current system with </a:t>
            </a:r>
            <a:r>
              <a:rPr lang="en-US" sz="2000" kern="0" dirty="0" smtClean="0">
                <a:solidFill>
                  <a:srgbClr val="000000"/>
                </a:solidFill>
                <a:latin typeface="Calibri" panose="020F0502020204030204" pitchFamily="34" charset="0"/>
              </a:rPr>
              <a:t>State resources: IT and operational</a:t>
            </a:r>
            <a:endParaRPr lang="en-US" sz="2000" kern="0" dirty="0">
              <a:solidFill>
                <a:srgbClr val="000000"/>
              </a:solidFill>
              <a:latin typeface="Calibri" panose="020F0502020204030204" pitchFamily="34" charset="0"/>
            </a:endParaRPr>
          </a:p>
          <a:p>
            <a:pPr marL="285750" lvl="0" indent="-285750" eaLnBrk="0" fontAlgn="base" hangingPunct="0">
              <a:spcBef>
                <a:spcPct val="0"/>
              </a:spcBef>
              <a:spcAft>
                <a:spcPts val="1200"/>
              </a:spcAft>
              <a:buFont typeface="Arial" panose="020B0604020202020204" pitchFamily="34" charset="0"/>
              <a:buChar char="•"/>
              <a:defRPr/>
            </a:pPr>
            <a:r>
              <a:rPr lang="en-US" sz="2000" kern="0" dirty="0">
                <a:solidFill>
                  <a:srgbClr val="000000"/>
                </a:solidFill>
                <a:latin typeface="Calibri" panose="020F0502020204030204" pitchFamily="34" charset="0"/>
              </a:rPr>
              <a:t>May take longer to fill gaps (e.g. certain enrollment functionality </a:t>
            </a:r>
            <a:r>
              <a:rPr lang="en-US" sz="2000" kern="0" dirty="0">
                <a:latin typeface="Calibri" panose="020F0502020204030204" pitchFamily="34" charset="0"/>
              </a:rPr>
              <a:t>may remain manual for longer period</a:t>
            </a:r>
            <a:r>
              <a:rPr lang="en-US" sz="2000" kern="0" dirty="0" smtClean="0">
                <a:latin typeface="Calibri" panose="020F0502020204030204" pitchFamily="34" charset="0"/>
              </a:rPr>
              <a:t>) than </a:t>
            </a:r>
            <a:r>
              <a:rPr lang="en-US" sz="2000" kern="0" dirty="0" err="1" smtClean="0">
                <a:latin typeface="Calibri" panose="020F0502020204030204" pitchFamily="34" charset="0"/>
              </a:rPr>
              <a:t>SSBM</a:t>
            </a:r>
            <a:r>
              <a:rPr lang="en-US" sz="2000" kern="0" dirty="0" smtClean="0">
                <a:latin typeface="Calibri" panose="020F0502020204030204" pitchFamily="34" charset="0"/>
              </a:rPr>
              <a:t> or private </a:t>
            </a:r>
            <a:r>
              <a:rPr lang="en-US" sz="2000" kern="0" dirty="0" err="1" smtClean="0">
                <a:latin typeface="Calibri" panose="020F0502020204030204" pitchFamily="34" charset="0"/>
              </a:rPr>
              <a:t>SBM</a:t>
            </a:r>
            <a:r>
              <a:rPr lang="en-US" sz="2000" kern="0" dirty="0" smtClean="0">
                <a:latin typeface="Calibri" panose="020F0502020204030204" pitchFamily="34" charset="0"/>
              </a:rPr>
              <a:t> models</a:t>
            </a:r>
            <a:endParaRPr lang="en-US" sz="2000" kern="0" dirty="0">
              <a:latin typeface="Calibri" panose="020F0502020204030204" pitchFamily="34" charset="0"/>
            </a:endParaRPr>
          </a:p>
          <a:p>
            <a:pPr marL="285750" lvl="0" indent="-285750" eaLnBrk="0" fontAlgn="base" hangingPunct="0">
              <a:spcBef>
                <a:spcPct val="0"/>
              </a:spcBef>
              <a:spcAft>
                <a:spcPts val="1200"/>
              </a:spcAft>
              <a:buFont typeface="Arial" panose="020B0604020202020204" pitchFamily="34" charset="0"/>
              <a:buChar char="•"/>
              <a:defRPr/>
            </a:pPr>
            <a:r>
              <a:rPr lang="en-US" sz="2000" kern="0" dirty="0" smtClean="0">
                <a:latin typeface="Calibri" panose="020F0502020204030204" pitchFamily="34" charset="0"/>
              </a:rPr>
              <a:t>May require </a:t>
            </a:r>
            <a:r>
              <a:rPr lang="en-US" sz="2000" kern="0" dirty="0" smtClean="0">
                <a:solidFill>
                  <a:srgbClr val="000000"/>
                </a:solidFill>
                <a:latin typeface="Calibri" panose="020F0502020204030204" pitchFamily="34" charset="0"/>
              </a:rPr>
              <a:t>more State </a:t>
            </a:r>
            <a:r>
              <a:rPr lang="en-US" sz="2000" kern="0" dirty="0">
                <a:solidFill>
                  <a:srgbClr val="000000"/>
                </a:solidFill>
                <a:latin typeface="Calibri" panose="020F0502020204030204" pitchFamily="34" charset="0"/>
              </a:rPr>
              <a:t>resources long term to ensure system remains up-to-date</a:t>
            </a:r>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21</a:t>
            </a:fld>
            <a:endParaRPr lang="en-US" dirty="0"/>
          </a:p>
        </p:txBody>
      </p:sp>
    </p:spTree>
    <p:extLst>
      <p:ext uri="{BB962C8B-B14F-4D97-AF65-F5344CB8AC3E}">
        <p14:creationId xmlns:p14="http://schemas.microsoft.com/office/powerpoint/2010/main" val="4193197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Partially Privatized SBM</a:t>
            </a:r>
            <a:endParaRPr lang="en-US" dirty="0"/>
          </a:p>
        </p:txBody>
      </p:sp>
      <p:sp>
        <p:nvSpPr>
          <p:cNvPr id="14" name="Rectangle 13"/>
          <p:cNvSpPr/>
          <p:nvPr/>
        </p:nvSpPr>
        <p:spPr bwMode="auto">
          <a:xfrm>
            <a:off x="283788" y="1328056"/>
            <a:ext cx="8544902" cy="3647705"/>
          </a:xfrm>
          <a:prstGeom prst="rect">
            <a:avLst/>
          </a:prstGeom>
          <a:solidFill>
            <a:schemeClr val="bg1">
              <a:alpha val="29804"/>
            </a:schemeClr>
          </a:solidFill>
          <a:ln w="19050">
            <a:noFill/>
          </a:ln>
        </p:spPr>
        <p:txBody>
          <a:bodyPr wrap="square" rtlCol="0" anchor="ctr"/>
          <a:lstStyle/>
          <a:p>
            <a:pPr marL="174625" indent="-174625">
              <a:spcBef>
                <a:spcPts val="600"/>
              </a:spcBef>
              <a:spcAft>
                <a:spcPts val="600"/>
              </a:spcAft>
              <a:buFont typeface="Wingdings" panose="05000000000000000000" pitchFamily="2" charset="2"/>
              <a:buChar char="§"/>
            </a:pPr>
            <a:r>
              <a:rPr lang="en-US" sz="2400" dirty="0" smtClean="0"/>
              <a:t>Private </a:t>
            </a:r>
            <a:r>
              <a:rPr lang="en-US" sz="2400" dirty="0"/>
              <a:t>vendor provides key Marketplace </a:t>
            </a:r>
            <a:r>
              <a:rPr lang="en-US" sz="2400" dirty="0" smtClean="0"/>
              <a:t>functions </a:t>
            </a:r>
          </a:p>
          <a:p>
            <a:pPr marL="174625" indent="-174625">
              <a:spcBef>
                <a:spcPts val="600"/>
              </a:spcBef>
              <a:spcAft>
                <a:spcPts val="600"/>
              </a:spcAft>
              <a:buFont typeface="Wingdings" panose="05000000000000000000" pitchFamily="2" charset="2"/>
              <a:buChar char="§"/>
            </a:pPr>
            <a:r>
              <a:rPr lang="en-US" sz="2400" dirty="0" smtClean="0"/>
              <a:t>State oversees vendor and retains core Marketplace functions</a:t>
            </a:r>
            <a:endParaRPr lang="en-US" sz="2400" dirty="0"/>
          </a:p>
          <a:p>
            <a:pPr marL="174625" indent="-174625">
              <a:spcBef>
                <a:spcPts val="600"/>
              </a:spcBef>
              <a:spcAft>
                <a:spcPts val="600"/>
              </a:spcAft>
              <a:buFont typeface="Wingdings" panose="05000000000000000000" pitchFamily="2" charset="2"/>
              <a:buChar char="§"/>
            </a:pPr>
            <a:r>
              <a:rPr lang="en-US" sz="2400" dirty="0" smtClean="0"/>
              <a:t>State </a:t>
            </a:r>
            <a:r>
              <a:rPr lang="en-US" sz="2400" dirty="0"/>
              <a:t>could purchase “exchange in a box” or selected modules (</a:t>
            </a:r>
            <a:r>
              <a:rPr lang="en-US" sz="2400" i="1" dirty="0"/>
              <a:t>e.g.</a:t>
            </a:r>
            <a:r>
              <a:rPr lang="en-US" sz="2400" dirty="0"/>
              <a:t>, enrollment, like Idaho</a:t>
            </a:r>
            <a:r>
              <a:rPr lang="en-US" sz="2400" dirty="0" smtClean="0"/>
              <a:t>)</a:t>
            </a:r>
          </a:p>
          <a:p>
            <a:pPr marL="174625" indent="-174625">
              <a:spcBef>
                <a:spcPts val="600"/>
              </a:spcBef>
              <a:spcAft>
                <a:spcPts val="600"/>
              </a:spcAft>
              <a:buFont typeface="Wingdings" panose="05000000000000000000" pitchFamily="2" charset="2"/>
              <a:buChar char="§"/>
            </a:pPr>
            <a:r>
              <a:rPr lang="en-US" sz="2400" dirty="0" smtClean="0"/>
              <a:t>Vendor </a:t>
            </a:r>
            <a:r>
              <a:rPr lang="en-US" sz="2400" dirty="0"/>
              <a:t>may retain functions “in the </a:t>
            </a:r>
            <a:r>
              <a:rPr lang="en-US" sz="2400" dirty="0" smtClean="0"/>
              <a:t>cloud,” </a:t>
            </a:r>
            <a:r>
              <a:rPr lang="en-US" sz="2400" dirty="0"/>
              <a:t>and vendor will update modules </a:t>
            </a:r>
            <a:r>
              <a:rPr lang="en-US" sz="2400" dirty="0" smtClean="0"/>
              <a:t>regularly</a:t>
            </a:r>
            <a:endParaRPr lang="en-US" sz="2400" dirty="0"/>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22</a:t>
            </a:fld>
            <a:endParaRPr lang="en-US" dirty="0"/>
          </a:p>
        </p:txBody>
      </p:sp>
    </p:spTree>
    <p:extLst>
      <p:ext uri="{BB962C8B-B14F-4D97-AF65-F5344CB8AC3E}">
        <p14:creationId xmlns:p14="http://schemas.microsoft.com/office/powerpoint/2010/main" val="393031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04849"/>
            <a:ext cx="8534400" cy="1048143"/>
          </a:xfrm>
        </p:spPr>
        <p:txBody>
          <a:bodyPr>
            <a:normAutofit/>
          </a:bodyPr>
          <a:lstStyle/>
          <a:p>
            <a:r>
              <a:rPr lang="en-US" dirty="0" smtClean="0"/>
              <a:t>Partially Privatized SBM, continued</a:t>
            </a:r>
            <a:endParaRPr lang="en-US" dirty="0"/>
          </a:p>
        </p:txBody>
      </p:sp>
      <p:grpSp>
        <p:nvGrpSpPr>
          <p:cNvPr id="23" name="Group 22" descr="Eligibility &amp; Enrollment &gt;&gt;&gt; State or vendor may provide eligibility function; QHP enrollment fuctions provided by vendor with State retaining public program enrollment.&#10;Medicaid &gt;&gt;&gt; Private vendor's solution must meet the &quot;single door&quot; requirement for an integrated Medicaid-Marketplace eligibility system.&#10;Finance &gt;&gt;&gt; State responsibility for financing; some vendors may have monthly user fees with no upfront payment (assuming minimum enrollment threshold is met)."/>
          <p:cNvGrpSpPr/>
          <p:nvPr/>
        </p:nvGrpSpPr>
        <p:grpSpPr>
          <a:xfrm>
            <a:off x="94013" y="1520913"/>
            <a:ext cx="8880875" cy="4226746"/>
            <a:chOff x="326316" y="2892975"/>
            <a:chExt cx="8587740" cy="2377512"/>
          </a:xfrm>
        </p:grpSpPr>
        <p:sp>
          <p:nvSpPr>
            <p:cNvPr id="31" name="Rounded Rectangle 30"/>
            <p:cNvSpPr/>
            <p:nvPr/>
          </p:nvSpPr>
          <p:spPr bwMode="auto">
            <a:xfrm>
              <a:off x="326316" y="2913928"/>
              <a:ext cx="2133600" cy="660452"/>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400" b="1" dirty="0" smtClean="0">
                  <a:latin typeface="Calibri" panose="020F0502020204030204" pitchFamily="34" charset="0"/>
                </a:rPr>
                <a:t>ELIGIBILITY &amp; ENROLLMENT</a:t>
              </a:r>
              <a:endParaRPr lang="en-US" sz="2400" b="1" dirty="0">
                <a:latin typeface="Calibri" panose="020F0502020204030204" pitchFamily="34" charset="0"/>
              </a:endParaRPr>
            </a:p>
          </p:txBody>
        </p:sp>
        <p:sp>
          <p:nvSpPr>
            <p:cNvPr id="35" name="Right Arrow 34"/>
            <p:cNvSpPr/>
            <p:nvPr/>
          </p:nvSpPr>
          <p:spPr bwMode="auto">
            <a:xfrm>
              <a:off x="2578694" y="3142610"/>
              <a:ext cx="597621" cy="235869"/>
            </a:xfrm>
            <a:prstGeom prst="rightArrow">
              <a:avLst/>
            </a:prstGeom>
            <a:solidFill>
              <a:srgbClr val="F0AB00">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defTabSz="1019175">
                <a:defRPr/>
              </a:pPr>
              <a:endParaRPr lang="en-US" kern="0" dirty="0" smtClean="0">
                <a:solidFill>
                  <a:srgbClr val="000000"/>
                </a:solidFill>
                <a:latin typeface="Georgia" pitchFamily="18" charset="0"/>
              </a:endParaRPr>
            </a:p>
          </p:txBody>
        </p:sp>
        <p:sp>
          <p:nvSpPr>
            <p:cNvPr id="26" name="Rounded Rectangle 25"/>
            <p:cNvSpPr/>
            <p:nvPr/>
          </p:nvSpPr>
          <p:spPr bwMode="auto">
            <a:xfrm>
              <a:off x="3222196" y="2892975"/>
              <a:ext cx="5691860" cy="660452"/>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r>
                <a:rPr lang="en-US" sz="2200" dirty="0" smtClean="0">
                  <a:latin typeface="Calibri" panose="020F0502020204030204" pitchFamily="34" charset="0"/>
                </a:rPr>
                <a:t>State or vendor may provide eligibility function; QHP enrollment function provided </a:t>
              </a:r>
              <a:r>
                <a:rPr lang="en-US" sz="2200" dirty="0">
                  <a:latin typeface="Calibri" panose="020F0502020204030204" pitchFamily="34" charset="0"/>
                </a:rPr>
                <a:t>by </a:t>
              </a:r>
              <a:r>
                <a:rPr lang="en-US" sz="2200" dirty="0" smtClean="0">
                  <a:latin typeface="Calibri" panose="020F0502020204030204" pitchFamily="34" charset="0"/>
                </a:rPr>
                <a:t>vendor with State retaining public program enrollment</a:t>
              </a:r>
              <a:endParaRPr lang="en-US" sz="2200" dirty="0">
                <a:latin typeface="Calibri" panose="020F0502020204030204" pitchFamily="34" charset="0"/>
              </a:endParaRPr>
            </a:p>
          </p:txBody>
        </p:sp>
        <p:sp>
          <p:nvSpPr>
            <p:cNvPr id="32" name="Rounded Rectangle 31"/>
            <p:cNvSpPr/>
            <p:nvPr/>
          </p:nvSpPr>
          <p:spPr bwMode="auto">
            <a:xfrm>
              <a:off x="326316" y="3702827"/>
              <a:ext cx="2133600" cy="719328"/>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400" b="1" dirty="0" smtClean="0">
                  <a:latin typeface="Calibri" panose="020F0502020204030204" pitchFamily="34" charset="0"/>
                </a:rPr>
                <a:t>MEDICAID</a:t>
              </a:r>
              <a:endParaRPr lang="en-US" sz="2000" b="1" dirty="0">
                <a:latin typeface="Calibri" panose="020F0502020204030204" pitchFamily="34" charset="0"/>
              </a:endParaRPr>
            </a:p>
          </p:txBody>
        </p:sp>
        <p:sp>
          <p:nvSpPr>
            <p:cNvPr id="36" name="Right Arrow 35"/>
            <p:cNvSpPr/>
            <p:nvPr/>
          </p:nvSpPr>
          <p:spPr bwMode="auto">
            <a:xfrm>
              <a:off x="2578694" y="3950181"/>
              <a:ext cx="597621" cy="235869"/>
            </a:xfrm>
            <a:prstGeom prst="rightArrow">
              <a:avLst/>
            </a:prstGeom>
            <a:solidFill>
              <a:srgbClr val="F0AB00">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defTabSz="1019175">
                <a:defRPr/>
              </a:pPr>
              <a:endParaRPr lang="en-US" kern="0" dirty="0" smtClean="0">
                <a:solidFill>
                  <a:srgbClr val="000000"/>
                </a:solidFill>
                <a:latin typeface="Georgia" pitchFamily="18" charset="0"/>
              </a:endParaRPr>
            </a:p>
          </p:txBody>
        </p:sp>
        <p:sp>
          <p:nvSpPr>
            <p:cNvPr id="27" name="Rounded Rectangle 26"/>
            <p:cNvSpPr/>
            <p:nvPr/>
          </p:nvSpPr>
          <p:spPr bwMode="auto">
            <a:xfrm>
              <a:off x="3222196" y="3640634"/>
              <a:ext cx="5691860" cy="660293"/>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r>
                <a:rPr lang="en-US" sz="2200" dirty="0">
                  <a:latin typeface="Calibri" panose="020F0502020204030204" pitchFamily="34" charset="0"/>
                </a:rPr>
                <a:t>Private vendor’s solution must meet the “single door” requirement for an integrated Medicaid-Marketplace eligibility system    </a:t>
              </a:r>
            </a:p>
          </p:txBody>
        </p:sp>
        <p:sp>
          <p:nvSpPr>
            <p:cNvPr id="29" name="Rounded Rectangle 28"/>
            <p:cNvSpPr/>
            <p:nvPr/>
          </p:nvSpPr>
          <p:spPr bwMode="auto">
            <a:xfrm>
              <a:off x="326316" y="4500794"/>
              <a:ext cx="2133600" cy="693850"/>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400" b="1" dirty="0" smtClean="0">
                  <a:latin typeface="Calibri" panose="020F0502020204030204" pitchFamily="34" charset="0"/>
                </a:rPr>
                <a:t>FINANCE</a:t>
              </a:r>
              <a:endParaRPr lang="en-US" sz="2000" b="1" dirty="0">
                <a:latin typeface="Calibri" panose="020F0502020204030204" pitchFamily="34" charset="0"/>
              </a:endParaRPr>
            </a:p>
          </p:txBody>
        </p:sp>
        <p:sp>
          <p:nvSpPr>
            <p:cNvPr id="34" name="Right Arrow 33"/>
            <p:cNvSpPr/>
            <p:nvPr/>
          </p:nvSpPr>
          <p:spPr bwMode="auto">
            <a:xfrm>
              <a:off x="2578694" y="4739077"/>
              <a:ext cx="597621" cy="235869"/>
            </a:xfrm>
            <a:prstGeom prst="rightArrow">
              <a:avLst/>
            </a:prstGeom>
            <a:solidFill>
              <a:srgbClr val="F0AB00">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defTabSz="1019175">
                <a:defRPr/>
              </a:pPr>
              <a:endParaRPr lang="en-US" kern="0" dirty="0" smtClean="0">
                <a:solidFill>
                  <a:srgbClr val="000000"/>
                </a:solidFill>
                <a:latin typeface="Georgia" pitchFamily="18" charset="0"/>
              </a:endParaRPr>
            </a:p>
          </p:txBody>
        </p:sp>
        <p:sp>
          <p:nvSpPr>
            <p:cNvPr id="24" name="Rounded Rectangle 23"/>
            <p:cNvSpPr/>
            <p:nvPr/>
          </p:nvSpPr>
          <p:spPr bwMode="auto">
            <a:xfrm>
              <a:off x="3222196" y="4373436"/>
              <a:ext cx="5691860" cy="897051"/>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r>
                <a:rPr lang="en-US" sz="2200" dirty="0">
                  <a:latin typeface="Calibri" panose="020F0502020204030204" pitchFamily="34" charset="0"/>
                </a:rPr>
                <a:t>State responsible for </a:t>
              </a:r>
              <a:r>
                <a:rPr lang="en-US" sz="2200" dirty="0" smtClean="0">
                  <a:latin typeface="Calibri" panose="020F0502020204030204" pitchFamily="34" charset="0"/>
                </a:rPr>
                <a:t>financing; </a:t>
              </a:r>
              <a:r>
                <a:rPr lang="en-US" sz="2200" dirty="0">
                  <a:latin typeface="Calibri" panose="020F0502020204030204" pitchFamily="34" charset="0"/>
                </a:rPr>
                <a:t>some vendors </a:t>
              </a:r>
              <a:r>
                <a:rPr lang="en-US" sz="2200" dirty="0" smtClean="0">
                  <a:latin typeface="Calibri" panose="020F0502020204030204" pitchFamily="34" charset="0"/>
                </a:rPr>
                <a:t>may have </a:t>
              </a:r>
              <a:r>
                <a:rPr lang="en-US" sz="2200" dirty="0">
                  <a:latin typeface="Calibri" panose="020F0502020204030204" pitchFamily="34" charset="0"/>
                </a:rPr>
                <a:t>monthly user fees with no upfront payment (assuming minimum enrollment threshold is </a:t>
              </a:r>
              <a:r>
                <a:rPr lang="en-US" sz="2200" dirty="0" smtClean="0">
                  <a:latin typeface="Calibri" panose="020F0502020204030204" pitchFamily="34" charset="0"/>
                </a:rPr>
                <a:t>met) </a:t>
              </a:r>
              <a:endParaRPr lang="en-US" sz="2200" dirty="0">
                <a:latin typeface="Calibri" panose="020F0502020204030204" pitchFamily="34" charset="0"/>
              </a:endParaRPr>
            </a:p>
          </p:txBody>
        </p:sp>
      </p:grpSp>
      <p:sp>
        <p:nvSpPr>
          <p:cNvPr id="9" name="Slide Number Placeholder 8"/>
          <p:cNvSpPr>
            <a:spLocks noGrp="1"/>
          </p:cNvSpPr>
          <p:nvPr>
            <p:ph type="sldNum" sz="quarter" idx="11"/>
          </p:nvPr>
        </p:nvSpPr>
        <p:spPr/>
        <p:txBody>
          <a:bodyPr/>
          <a:lstStyle/>
          <a:p>
            <a:fld id="{9F8FA0FF-B194-4927-BB1D-56AA63D432A4}" type="slidenum">
              <a:rPr lang="en-US" smtClean="0"/>
              <a:pPr/>
              <a:t>23</a:t>
            </a:fld>
            <a:endParaRPr lang="en-US" dirty="0"/>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14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Partially Privatized SBM:</a:t>
            </a:r>
            <a:r>
              <a:rPr lang="en-US" sz="3200" dirty="0" smtClean="0"/>
              <a:t/>
            </a:r>
            <a:br>
              <a:rPr lang="en-US" sz="3200" dirty="0" smtClean="0"/>
            </a:br>
            <a:r>
              <a:rPr lang="en-US" sz="3200" dirty="0" smtClean="0"/>
              <a:t>What can Minnesota Outsource?</a:t>
            </a:r>
            <a:endParaRPr lang="en-US" sz="3200" dirty="0"/>
          </a:p>
        </p:txBody>
      </p:sp>
      <p:graphicFrame>
        <p:nvGraphicFramePr>
          <p:cNvPr id="15" name="Table 14" descr="Retained by State: Governance &amp; Oversight, IAP Eligibility Determination, MA/MinnesotaCare Enrollment&#10;&#10;May Outsource to Vendor: Financial Management, Plan Management, APTC/CSR Appeals Management, Marketing &amp; Outreach&#10;&#10;&quot;Off-the-Shelf&quot; Outsource Solution: QHP Shopping and Enrollment, SHOP, QHP Customer Service, Broker Support, Navigator Program Management"/>
          <p:cNvGraphicFramePr>
            <a:graphicFrameLocks noGrp="1"/>
          </p:cNvGraphicFramePr>
          <p:nvPr>
            <p:extLst>
              <p:ext uri="{D42A27DB-BD31-4B8C-83A1-F6EECF244321}">
                <p14:modId xmlns:p14="http://schemas.microsoft.com/office/powerpoint/2010/main" val="3736647783"/>
              </p:ext>
            </p:extLst>
          </p:nvPr>
        </p:nvGraphicFramePr>
        <p:xfrm>
          <a:off x="142874" y="1314450"/>
          <a:ext cx="8799576" cy="5090160"/>
        </p:xfrm>
        <a:graphic>
          <a:graphicData uri="http://schemas.openxmlformats.org/drawingml/2006/table">
            <a:tbl>
              <a:tblPr firstRow="1">
                <a:tableStyleId>{D7AC3CCA-C797-4891-BE02-D94E43425B78}</a:tableStyleId>
              </a:tblPr>
              <a:tblGrid>
                <a:gridCol w="2923032"/>
                <a:gridCol w="1958848"/>
                <a:gridCol w="1882067"/>
                <a:gridCol w="2035629"/>
              </a:tblGrid>
              <a:tr h="5372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SBM Core Function</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Retained</a:t>
                      </a:r>
                      <a:r>
                        <a:rPr lang="en-US" sz="1600" baseline="0" dirty="0" smtClean="0"/>
                        <a:t> by State</a:t>
                      </a:r>
                      <a:endParaRPr lang="en-US" sz="1600" dirty="0" smtClean="0"/>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May Outsource to Vendor</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“Off-the-Shelf” Outsource Solution</a:t>
                      </a:r>
                    </a:p>
                  </a:txBody>
                  <a:tcPr anchor="ctr">
                    <a:solidFill>
                      <a:schemeClr val="bg1"/>
                    </a:solidFill>
                  </a:tcPr>
                </a:tc>
              </a:tr>
              <a:tr h="309540">
                <a:tc>
                  <a:txBody>
                    <a:bodyPr/>
                    <a:lstStyle/>
                    <a:p>
                      <a:pPr marL="0" indent="0">
                        <a:buFont typeface="Arial" panose="020B0604020202020204" pitchFamily="34" charset="0"/>
                        <a:buNone/>
                      </a:pPr>
                      <a:r>
                        <a:rPr lang="en-US" sz="1600" dirty="0" smtClean="0"/>
                        <a:t>Governance</a:t>
                      </a:r>
                      <a:r>
                        <a:rPr lang="en-US" sz="1600" baseline="0" dirty="0" smtClean="0"/>
                        <a:t> &amp; Oversight</a:t>
                      </a:r>
                      <a:endParaRPr lang="en-US" sz="1600" b="1" dirty="0"/>
                    </a:p>
                  </a:txBody>
                  <a:tcPr anchor="ctr">
                    <a:solidFill>
                      <a:schemeClr val="bg1"/>
                    </a:solidFill>
                  </a:tcPr>
                </a:tc>
                <a:tc>
                  <a:txBody>
                    <a:bodyPr/>
                    <a:lstStyle/>
                    <a:p>
                      <a:pPr marL="0" indent="0" algn="ctr">
                        <a:buFont typeface="Arial" pitchFamily="34" charset="0"/>
                        <a:buNone/>
                      </a:pPr>
                      <a:r>
                        <a:rPr lang="en-US" sz="1400" baseline="0" dirty="0" smtClean="0">
                          <a:sym typeface="Wingdings"/>
                        </a:rPr>
                        <a:t></a:t>
                      </a:r>
                      <a:endParaRPr lang="en-US" sz="1400" b="0" baseline="0" dirty="0" smtClean="0"/>
                    </a:p>
                  </a:txBody>
                  <a:tcPr anchor="ctr">
                    <a:solidFill>
                      <a:schemeClr val="bg1"/>
                    </a:solidFill>
                  </a:tcPr>
                </a:tc>
                <a:tc>
                  <a:txBody>
                    <a:bodyPr/>
                    <a:lstStyle/>
                    <a:p>
                      <a:pPr marL="0" indent="0" algn="ctr">
                        <a:buFont typeface="Arial" pitchFamily="34" charset="0"/>
                        <a:buNone/>
                      </a:pPr>
                      <a:endParaRPr lang="en-US" sz="1400" b="0" baseline="0" dirty="0" smtClean="0"/>
                    </a:p>
                  </a:txBody>
                  <a:tcPr anchor="ctr">
                    <a:solidFill>
                      <a:schemeClr val="bg1"/>
                    </a:solidFill>
                  </a:tcPr>
                </a:tc>
                <a:tc>
                  <a:txBody>
                    <a:bodyPr/>
                    <a:lstStyle/>
                    <a:p>
                      <a:pPr marL="0" indent="0" algn="ctr">
                        <a:buFont typeface="Arial" pitchFamily="34" charset="0"/>
                        <a:buNone/>
                      </a:pPr>
                      <a:endParaRPr lang="en-US" sz="1400" b="0" baseline="0" dirty="0" smtClean="0"/>
                    </a:p>
                  </a:txBody>
                  <a:tcPr anchor="ctr">
                    <a:solidFill>
                      <a:schemeClr val="bg1"/>
                    </a:solidFill>
                  </a:tcPr>
                </a:tc>
              </a:tr>
              <a:tr h="298110">
                <a:tc>
                  <a:txBody>
                    <a:bodyPr/>
                    <a:lstStyle/>
                    <a:p>
                      <a:r>
                        <a:rPr lang="en-US" sz="1600" dirty="0" smtClean="0"/>
                        <a:t>Financial Management</a:t>
                      </a:r>
                      <a:endParaRPr lang="en-US" sz="1600" b="1" dirty="0"/>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0" baseline="0" dirty="0" smtClean="0">
                        <a:solidFill>
                          <a:schemeClr val="tx1"/>
                        </a:solidFill>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aseline="0" dirty="0" smtClean="0">
                          <a:sym typeface="Wingdings"/>
                        </a:rPr>
                        <a:t></a:t>
                      </a:r>
                      <a:endParaRPr lang="en-US" sz="1400" b="0" baseline="0" dirty="0" smtClean="0">
                        <a:solidFill>
                          <a:schemeClr val="tx1"/>
                        </a:solidFill>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0" baseline="0" dirty="0" smtClean="0">
                        <a:solidFill>
                          <a:schemeClr val="tx1"/>
                        </a:solidFill>
                      </a:endParaRPr>
                    </a:p>
                  </a:txBody>
                  <a:tcPr anchor="ctr">
                    <a:solidFill>
                      <a:schemeClr val="bg1"/>
                    </a:solidFill>
                  </a:tcPr>
                </a:tc>
              </a:tr>
              <a:tr h="286680">
                <a:tc>
                  <a:txBody>
                    <a:bodyPr/>
                    <a:lstStyle/>
                    <a:p>
                      <a:r>
                        <a:rPr lang="en-US" sz="1600" dirty="0" smtClean="0"/>
                        <a:t>IAP Eligibility Determination</a:t>
                      </a:r>
                      <a:endParaRPr lang="en-US" sz="1600" b="1" dirty="0"/>
                    </a:p>
                  </a:txBody>
                  <a:tcPr anchor="ctr">
                    <a:solidFill>
                      <a:schemeClr val="bg1"/>
                    </a:solidFill>
                  </a:tcPr>
                </a:tc>
                <a:tc>
                  <a:txBody>
                    <a:bodyPr/>
                    <a:lstStyle/>
                    <a:p>
                      <a:pPr marL="0" indent="0" algn="ctr">
                        <a:buFont typeface="Arial" pitchFamily="34" charset="0"/>
                        <a:buNone/>
                      </a:pPr>
                      <a:r>
                        <a:rPr lang="en-US" sz="1400" baseline="0" dirty="0" smtClean="0">
                          <a:sym typeface="Wingdings"/>
                        </a:rPr>
                        <a:t></a:t>
                      </a:r>
                      <a:endParaRPr lang="en-US" sz="1400" b="0" dirty="0"/>
                    </a:p>
                  </a:txBody>
                  <a:tcPr anchor="ctr">
                    <a:solidFill>
                      <a:schemeClr val="bg1"/>
                    </a:solidFill>
                  </a:tcPr>
                </a:tc>
                <a:tc>
                  <a:txBody>
                    <a:bodyPr/>
                    <a:lstStyle/>
                    <a:p>
                      <a:pPr marL="285750" indent="-285750" algn="ctr">
                        <a:buFont typeface="Arial" pitchFamily="34" charset="0"/>
                        <a:buChar char="•"/>
                      </a:pPr>
                      <a:endParaRPr lang="en-US" sz="1400" b="0" dirty="0"/>
                    </a:p>
                  </a:txBody>
                  <a:tcPr anchor="ctr">
                    <a:solidFill>
                      <a:schemeClr val="bg1"/>
                    </a:solidFill>
                  </a:tcPr>
                </a:tc>
                <a:tc>
                  <a:txBody>
                    <a:bodyPr/>
                    <a:lstStyle/>
                    <a:p>
                      <a:pPr marL="285750" indent="-285750" algn="ctr">
                        <a:buFont typeface="Arial" pitchFamily="34" charset="0"/>
                        <a:buChar char="•"/>
                      </a:pPr>
                      <a:endParaRPr lang="en-US" sz="1400" b="0" dirty="0"/>
                    </a:p>
                  </a:txBody>
                  <a:tcPr anchor="ctr">
                    <a:solidFill>
                      <a:schemeClr val="bg1"/>
                    </a:solidFill>
                  </a:tcPr>
                </a:tc>
              </a:tr>
              <a:tr h="218100">
                <a:tc>
                  <a:txBody>
                    <a:bodyPr/>
                    <a:lstStyle/>
                    <a:p>
                      <a:r>
                        <a:rPr lang="en-US" sz="1600" dirty="0" smtClean="0"/>
                        <a:t>QHP Shopping</a:t>
                      </a:r>
                      <a:r>
                        <a:rPr lang="en-US" sz="1600" baseline="0" dirty="0" smtClean="0"/>
                        <a:t> and Enrollment</a:t>
                      </a:r>
                      <a:endParaRPr lang="en-US" sz="1600" b="1" dirty="0"/>
                    </a:p>
                  </a:txBody>
                  <a:tcPr anchor="ctr">
                    <a:solidFill>
                      <a:schemeClr val="bg1"/>
                    </a:solidFill>
                  </a:tcPr>
                </a:tc>
                <a:tc>
                  <a:txBody>
                    <a:bodyPr/>
                    <a:lstStyle/>
                    <a:p>
                      <a:pPr marL="0" indent="0" algn="ctr">
                        <a:buFont typeface="Arial" panose="020B0604020202020204" pitchFamily="34" charset="0"/>
                        <a:buNone/>
                      </a:pPr>
                      <a:endParaRPr lang="en-US" sz="1400" b="0" dirty="0"/>
                    </a:p>
                  </a:txBody>
                  <a:tcPr anchor="ctr">
                    <a:solidFill>
                      <a:schemeClr val="bg1"/>
                    </a:solidFill>
                  </a:tcPr>
                </a:tc>
                <a:tc>
                  <a:txBody>
                    <a:bodyPr/>
                    <a:lstStyle/>
                    <a:p>
                      <a:endParaRPr lang="en-US" sz="2000" dirty="0"/>
                    </a:p>
                  </a:txBody>
                  <a:tcPr anchor="ctr">
                    <a:solidFill>
                      <a:schemeClr val="bg1"/>
                    </a:solidFill>
                  </a:tcPr>
                </a:tc>
                <a:tc>
                  <a:txBody>
                    <a:bodyPr/>
                    <a:lstStyle/>
                    <a:p>
                      <a:pPr marL="0" indent="0" algn="ctr">
                        <a:buFont typeface="Arial" panose="020B0604020202020204" pitchFamily="34" charset="0"/>
                        <a:buNone/>
                      </a:pPr>
                      <a:r>
                        <a:rPr lang="en-US" sz="1400" baseline="0" dirty="0" smtClean="0">
                          <a:sym typeface="Wingdings"/>
                        </a:rPr>
                        <a:t></a:t>
                      </a:r>
                      <a:endParaRPr lang="en-US" sz="1400" b="0" dirty="0"/>
                    </a:p>
                  </a:txBody>
                  <a:tcPr anchor="ctr">
                    <a:solidFill>
                      <a:schemeClr val="bg1"/>
                    </a:solidFill>
                  </a:tcPr>
                </a:tc>
              </a:tr>
              <a:tr h="288585">
                <a:tc>
                  <a:txBody>
                    <a:bodyPr/>
                    <a:lstStyle/>
                    <a:p>
                      <a:r>
                        <a:rPr lang="en-US" sz="1600" b="0" dirty="0" smtClean="0"/>
                        <a:t>MA/Minnesota</a:t>
                      </a:r>
                      <a:r>
                        <a:rPr lang="en-US" sz="1600" b="0" baseline="0" dirty="0" smtClean="0"/>
                        <a:t>Care Enrollment</a:t>
                      </a:r>
                      <a:endParaRPr lang="en-US" sz="1600" b="0" dirty="0"/>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aseline="0" dirty="0" smtClean="0">
                          <a:sym typeface="Wingdings"/>
                        </a:rPr>
                        <a:t></a:t>
                      </a:r>
                      <a:endParaRPr lang="en-US" sz="1400" b="0" dirty="0" smtClean="0"/>
                    </a:p>
                  </a:txBody>
                  <a:tcPr anchor="ctr">
                    <a:solidFill>
                      <a:schemeClr val="bg1"/>
                    </a:solidFill>
                  </a:tcPr>
                </a:tc>
                <a:tc>
                  <a:txBody>
                    <a:bodyPr/>
                    <a:lstStyle/>
                    <a:p>
                      <a:endParaRPr lang="en-US" sz="2000" dirty="0"/>
                    </a:p>
                  </a:txBody>
                  <a:tcPr anchor="ctr">
                    <a:solidFill>
                      <a:schemeClr val="bg1"/>
                    </a:solidFill>
                  </a:tcPr>
                </a:tc>
                <a:tc>
                  <a:txBody>
                    <a:bodyPr/>
                    <a:lstStyle/>
                    <a:p>
                      <a:pPr marL="0" indent="0" algn="ctr">
                        <a:buFont typeface="Arial" pitchFamily="34" charset="0"/>
                        <a:buNone/>
                      </a:pPr>
                      <a:endParaRPr lang="en-US" sz="1400" b="0" dirty="0"/>
                    </a:p>
                  </a:txBody>
                  <a:tcPr anchor="ctr">
                    <a:solidFill>
                      <a:schemeClr val="bg1"/>
                    </a:solidFill>
                  </a:tcPr>
                </a:tc>
              </a:tr>
              <a:tr h="168570">
                <a:tc>
                  <a:txBody>
                    <a:bodyPr/>
                    <a:lstStyle/>
                    <a:p>
                      <a:r>
                        <a:rPr lang="en-US" sz="1600" dirty="0" smtClean="0"/>
                        <a:t>SHOP</a:t>
                      </a:r>
                      <a:endParaRPr lang="en-US" sz="1600" b="1" dirty="0"/>
                    </a:p>
                  </a:txBody>
                  <a:tcPr anchor="ctr">
                    <a:solidFill>
                      <a:schemeClr val="bg1"/>
                    </a:solidFill>
                  </a:tcPr>
                </a:tc>
                <a:tc>
                  <a:txBody>
                    <a:bodyPr/>
                    <a:lstStyle/>
                    <a:p>
                      <a:pPr marL="285750" indent="-285750" algn="ctr">
                        <a:buFont typeface="Arial" pitchFamily="34" charset="0"/>
                        <a:buChar char="•"/>
                      </a:pPr>
                      <a:endParaRPr lang="en-US" sz="1400" b="0" dirty="0"/>
                    </a:p>
                  </a:txBody>
                  <a:tcPr anchor="ctr">
                    <a:solidFill>
                      <a:schemeClr val="bg1"/>
                    </a:solidFill>
                  </a:tcPr>
                </a:tc>
                <a:tc>
                  <a:txBody>
                    <a:bodyPr/>
                    <a:lstStyle/>
                    <a:p>
                      <a:endParaRPr lang="en-US" sz="2000" dirty="0"/>
                    </a:p>
                  </a:txBody>
                  <a:tcPr anchor="ctr">
                    <a:solidFill>
                      <a:schemeClr val="bg1"/>
                    </a:solidFill>
                  </a:tcPr>
                </a:tc>
                <a:tc>
                  <a:txBody>
                    <a:bodyPr/>
                    <a:lstStyle/>
                    <a:p>
                      <a:pPr marL="0" indent="0" algn="ctr">
                        <a:buFont typeface="Arial" pitchFamily="34" charset="0"/>
                        <a:buNone/>
                      </a:pPr>
                      <a:r>
                        <a:rPr lang="en-US" sz="1400" baseline="0" dirty="0" smtClean="0">
                          <a:sym typeface="Wingdings"/>
                        </a:rPr>
                        <a:t></a:t>
                      </a:r>
                      <a:endParaRPr lang="en-US" sz="1400" b="0" dirty="0"/>
                    </a:p>
                  </a:txBody>
                  <a:tcPr anchor="ctr">
                    <a:solidFill>
                      <a:schemeClr val="bg1"/>
                    </a:solidFill>
                  </a:tcPr>
                </a:tc>
              </a:tr>
              <a:tr h="343830">
                <a:tc>
                  <a:txBody>
                    <a:bodyPr/>
                    <a:lstStyle/>
                    <a:p>
                      <a:r>
                        <a:rPr lang="en-US" sz="1600" dirty="0" smtClean="0"/>
                        <a:t>QHP Customer Service</a:t>
                      </a:r>
                      <a:endParaRPr lang="en-US" sz="1600" b="1" dirty="0"/>
                    </a:p>
                  </a:txBody>
                  <a:tcPr anchor="ctr">
                    <a:solidFill>
                      <a:schemeClr val="bg1"/>
                    </a:solidFill>
                  </a:tcPr>
                </a:tc>
                <a:tc>
                  <a:txBody>
                    <a:bodyPr/>
                    <a:lstStyle/>
                    <a:p>
                      <a:pPr marL="285750" indent="-285750" algn="ctr">
                        <a:buFont typeface="Arial" pitchFamily="34" charset="0"/>
                        <a:buChar char="•"/>
                      </a:pPr>
                      <a:endParaRPr lang="en-US" sz="1400" b="0" dirty="0"/>
                    </a:p>
                  </a:txBody>
                  <a:tcPr anchor="ctr">
                    <a:solidFill>
                      <a:schemeClr val="bg1"/>
                    </a:solidFill>
                  </a:tcPr>
                </a:tc>
                <a:tc>
                  <a:txBody>
                    <a:bodyPr/>
                    <a:lstStyle/>
                    <a:p>
                      <a:endParaRPr lang="en-US" sz="2000" dirty="0"/>
                    </a:p>
                  </a:txBody>
                  <a:tcPr anchor="ctr">
                    <a:solidFill>
                      <a:schemeClr val="bg1"/>
                    </a:solidFill>
                  </a:tcPr>
                </a:tc>
                <a:tc>
                  <a:txBody>
                    <a:bodyPr/>
                    <a:lstStyle/>
                    <a:p>
                      <a:pPr marL="0" indent="0" algn="ctr">
                        <a:buFont typeface="Arial" pitchFamily="34" charset="0"/>
                        <a:buNone/>
                      </a:pPr>
                      <a:r>
                        <a:rPr lang="en-US" sz="1400" baseline="0" dirty="0" smtClean="0">
                          <a:sym typeface="Wingdings"/>
                        </a:rPr>
                        <a:t></a:t>
                      </a:r>
                      <a:endParaRPr lang="en-US" sz="1400" b="0" dirty="0"/>
                    </a:p>
                  </a:txBody>
                  <a:tcPr anchor="ctr">
                    <a:solidFill>
                      <a:schemeClr val="bg1"/>
                    </a:solidFill>
                  </a:tcPr>
                </a:tc>
              </a:tr>
              <a:tr h="328590">
                <a:tc>
                  <a:txBody>
                    <a:bodyPr/>
                    <a:lstStyle/>
                    <a:p>
                      <a:r>
                        <a:rPr lang="en-US" sz="1600" dirty="0" smtClean="0"/>
                        <a:t>Plan Management</a:t>
                      </a:r>
                      <a:endParaRPr lang="en-US" sz="1600" b="1" dirty="0"/>
                    </a:p>
                  </a:txBody>
                  <a:tcPr anchor="ctr">
                    <a:solidFill>
                      <a:schemeClr val="bg1"/>
                    </a:solidFill>
                  </a:tcPr>
                </a:tc>
                <a:tc>
                  <a:txBody>
                    <a:bodyPr/>
                    <a:lstStyle/>
                    <a:p>
                      <a:pPr marL="285750" indent="-285750" algn="ctr">
                        <a:buFont typeface="Arial" pitchFamily="34" charset="0"/>
                        <a:buChar char="•"/>
                      </a:pPr>
                      <a:endParaRPr lang="en-US" sz="1400" b="0" dirty="0"/>
                    </a:p>
                  </a:txBody>
                  <a:tcPr anchor="ctr">
                    <a:solidFill>
                      <a:schemeClr val="bg1"/>
                    </a:solidFill>
                  </a:tcPr>
                </a:tc>
                <a:tc>
                  <a:txBody>
                    <a:bodyPr/>
                    <a:lstStyle/>
                    <a:p>
                      <a:pPr marL="0" indent="0" algn="ctr">
                        <a:buFont typeface="Arial" pitchFamily="34" charset="0"/>
                        <a:buNone/>
                      </a:pPr>
                      <a:r>
                        <a:rPr lang="en-US" sz="1400" baseline="0" dirty="0" smtClean="0">
                          <a:sym typeface="Wingdings"/>
                        </a:rPr>
                        <a:t></a:t>
                      </a:r>
                      <a:endParaRPr lang="en-US" sz="1400" b="0" dirty="0"/>
                    </a:p>
                  </a:txBody>
                  <a:tcPr anchor="ctr">
                    <a:solidFill>
                      <a:schemeClr val="bg1"/>
                    </a:solidFill>
                  </a:tcPr>
                </a:tc>
                <a:tc>
                  <a:txBody>
                    <a:bodyPr/>
                    <a:lstStyle/>
                    <a:p>
                      <a:endParaRPr lang="en-US" sz="2000" dirty="0"/>
                    </a:p>
                  </a:txBody>
                  <a:tcPr anchor="ctr">
                    <a:solidFill>
                      <a:schemeClr val="bg1"/>
                    </a:solidFill>
                  </a:tcPr>
                </a:tc>
              </a:tr>
              <a:tr h="265725">
                <a:tc>
                  <a:txBody>
                    <a:bodyPr/>
                    <a:lstStyle/>
                    <a:p>
                      <a:r>
                        <a:rPr lang="en-US" sz="1600" dirty="0" smtClean="0"/>
                        <a:t>APTC</a:t>
                      </a:r>
                      <a:r>
                        <a:rPr lang="en-US" sz="1600" baseline="0" dirty="0" smtClean="0"/>
                        <a:t>/CSR </a:t>
                      </a:r>
                      <a:r>
                        <a:rPr lang="en-US" sz="1600" dirty="0" smtClean="0"/>
                        <a:t>Appeals Management</a:t>
                      </a:r>
                      <a:endParaRPr lang="en-US" sz="1600" b="1" dirty="0"/>
                    </a:p>
                  </a:txBody>
                  <a:tcPr anchor="ctr">
                    <a:solidFill>
                      <a:schemeClr val="bg1"/>
                    </a:solidFill>
                  </a:tcPr>
                </a:tc>
                <a:tc>
                  <a:txBody>
                    <a:bodyPr/>
                    <a:lstStyle/>
                    <a:p>
                      <a:pPr marL="285750" indent="-285750" algn="ctr">
                        <a:buFont typeface="Arial" pitchFamily="34" charset="0"/>
                        <a:buChar char="•"/>
                      </a:pPr>
                      <a:endParaRPr lang="en-US" sz="1400" b="0" dirty="0"/>
                    </a:p>
                  </a:txBody>
                  <a:tcPr anchor="ctr">
                    <a:solidFill>
                      <a:schemeClr val="bg1"/>
                    </a:solidFill>
                  </a:tcPr>
                </a:tc>
                <a:tc>
                  <a:txBody>
                    <a:bodyPr/>
                    <a:lstStyle/>
                    <a:p>
                      <a:pPr marL="0" indent="0" algn="ctr">
                        <a:buFont typeface="Arial" pitchFamily="34" charset="0"/>
                        <a:buNone/>
                      </a:pPr>
                      <a:r>
                        <a:rPr lang="en-US" sz="1400" baseline="0" dirty="0" smtClean="0">
                          <a:sym typeface="Wingdings"/>
                        </a:rPr>
                        <a:t></a:t>
                      </a:r>
                      <a:endParaRPr lang="en-US" sz="1400" b="0" dirty="0"/>
                    </a:p>
                  </a:txBody>
                  <a:tcPr anchor="ctr">
                    <a:solidFill>
                      <a:schemeClr val="bg1"/>
                    </a:solidFill>
                  </a:tcPr>
                </a:tc>
                <a:tc>
                  <a:txBody>
                    <a:bodyPr/>
                    <a:lstStyle/>
                    <a:p>
                      <a:endParaRPr lang="en-US" sz="2000" dirty="0"/>
                    </a:p>
                  </a:txBody>
                  <a:tcPr anchor="ctr">
                    <a:solidFill>
                      <a:schemeClr val="bg1"/>
                    </a:solidFill>
                  </a:tcPr>
                </a:tc>
              </a:tr>
              <a:tr h="365760">
                <a:tc>
                  <a:txBody>
                    <a:bodyPr/>
                    <a:lstStyle/>
                    <a:p>
                      <a:r>
                        <a:rPr lang="en-US" sz="1600" dirty="0" smtClean="0"/>
                        <a:t>Broker Support</a:t>
                      </a:r>
                      <a:endParaRPr lang="en-US" sz="1600" b="1" dirty="0"/>
                    </a:p>
                  </a:txBody>
                  <a:tcPr anchor="ctr">
                    <a:solidFill>
                      <a:schemeClr val="bg1"/>
                    </a:solidFill>
                  </a:tcPr>
                </a:tc>
                <a:tc>
                  <a:txBody>
                    <a:bodyPr/>
                    <a:lstStyle/>
                    <a:p>
                      <a:pPr marL="285750" indent="-285750" algn="ctr">
                        <a:buFont typeface="Arial" pitchFamily="34" charset="0"/>
                        <a:buChar char="•"/>
                      </a:pPr>
                      <a:endParaRPr lang="en-US" sz="1400" b="0" dirty="0"/>
                    </a:p>
                  </a:txBody>
                  <a:tcPr anchor="ctr">
                    <a:solidFill>
                      <a:schemeClr val="bg1"/>
                    </a:solidFill>
                  </a:tcPr>
                </a:tc>
                <a:tc>
                  <a:txBody>
                    <a:bodyPr/>
                    <a:lstStyle/>
                    <a:p>
                      <a:endParaRPr lang="en-US" sz="2000" dirty="0"/>
                    </a:p>
                  </a:txBody>
                  <a:tcPr anchor="ctr">
                    <a:solidFill>
                      <a:schemeClr val="bg1"/>
                    </a:solidFill>
                  </a:tcPr>
                </a:tc>
                <a:tc>
                  <a:txBody>
                    <a:bodyPr/>
                    <a:lstStyle/>
                    <a:p>
                      <a:pPr marL="0" indent="0" algn="ctr">
                        <a:buFont typeface="Arial" pitchFamily="34" charset="0"/>
                        <a:buNone/>
                      </a:pPr>
                      <a:r>
                        <a:rPr lang="en-US" sz="1400" baseline="0" dirty="0" smtClean="0">
                          <a:sym typeface="Wingdings"/>
                        </a:rPr>
                        <a:t></a:t>
                      </a:r>
                      <a:endParaRPr lang="en-US" sz="1400" b="0" dirty="0"/>
                    </a:p>
                  </a:txBody>
                  <a:tcPr anchor="ctr">
                    <a:solidFill>
                      <a:schemeClr val="bg1"/>
                    </a:solidFill>
                  </a:tcPr>
                </a:tc>
              </a:tr>
              <a:tr h="365760">
                <a:tc>
                  <a:txBody>
                    <a:bodyPr/>
                    <a:lstStyle/>
                    <a:p>
                      <a:r>
                        <a:rPr lang="en-US" sz="1600" dirty="0" smtClean="0"/>
                        <a:t>Navigator Program Management</a:t>
                      </a:r>
                      <a:endParaRPr lang="en-US" sz="1600" b="1" dirty="0"/>
                    </a:p>
                  </a:txBody>
                  <a:tcPr anchor="ctr">
                    <a:solidFill>
                      <a:schemeClr val="bg1"/>
                    </a:solidFill>
                  </a:tcPr>
                </a:tc>
                <a:tc>
                  <a:txBody>
                    <a:bodyPr/>
                    <a:lstStyle/>
                    <a:p>
                      <a:pPr marL="285750" indent="-285750" algn="ctr">
                        <a:buFont typeface="Arial" pitchFamily="34" charset="0"/>
                        <a:buChar char="•"/>
                      </a:pPr>
                      <a:endParaRPr lang="en-US" sz="1400" b="0" dirty="0"/>
                    </a:p>
                  </a:txBody>
                  <a:tcPr anchor="ctr">
                    <a:solidFill>
                      <a:schemeClr val="bg1"/>
                    </a:solidFill>
                  </a:tcPr>
                </a:tc>
                <a:tc>
                  <a:txBody>
                    <a:bodyPr/>
                    <a:lstStyle/>
                    <a:p>
                      <a:endParaRPr lang="en-US" sz="2000" dirty="0"/>
                    </a:p>
                  </a:txBody>
                  <a:tcPr anchor="ctr">
                    <a:solidFill>
                      <a:schemeClr val="bg1"/>
                    </a:solidFill>
                  </a:tcPr>
                </a:tc>
                <a:tc>
                  <a:txBody>
                    <a:bodyPr/>
                    <a:lstStyle/>
                    <a:p>
                      <a:pPr marL="0" indent="0" algn="ctr">
                        <a:buFont typeface="Arial" pitchFamily="34" charset="0"/>
                        <a:buNone/>
                      </a:pPr>
                      <a:r>
                        <a:rPr lang="en-US" sz="1400" baseline="0" dirty="0" smtClean="0">
                          <a:sym typeface="Wingdings"/>
                        </a:rPr>
                        <a:t></a:t>
                      </a:r>
                      <a:endParaRPr lang="en-US" sz="1400" b="0" dirty="0"/>
                    </a:p>
                  </a:txBody>
                  <a:tcPr anchor="ctr">
                    <a:solidFill>
                      <a:schemeClr val="bg1"/>
                    </a:solidFill>
                  </a:tcPr>
                </a:tc>
              </a:tr>
              <a:tr h="267630">
                <a:tc>
                  <a:txBody>
                    <a:bodyPr/>
                    <a:lstStyle/>
                    <a:p>
                      <a:r>
                        <a:rPr lang="en-US" sz="1600" dirty="0" smtClean="0"/>
                        <a:t>Marketing</a:t>
                      </a:r>
                      <a:r>
                        <a:rPr lang="en-US" sz="1600" baseline="0" dirty="0" smtClean="0"/>
                        <a:t> &amp; Outreach</a:t>
                      </a:r>
                      <a:endParaRPr lang="en-US" sz="1600" b="1" dirty="0"/>
                    </a:p>
                  </a:txBody>
                  <a:tcPr anchor="ctr">
                    <a:solidFill>
                      <a:schemeClr val="bg1"/>
                    </a:solidFill>
                  </a:tcPr>
                </a:tc>
                <a:tc>
                  <a:txBody>
                    <a:bodyPr/>
                    <a:lstStyle/>
                    <a:p>
                      <a:pPr marL="285750" indent="-285750" algn="ctr">
                        <a:buFont typeface="Arial" pitchFamily="34" charset="0"/>
                        <a:buChar char="•"/>
                      </a:pPr>
                      <a:endParaRPr lang="en-US" sz="1400" b="0" dirty="0"/>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aseline="0" dirty="0" smtClean="0">
                          <a:sym typeface="Wingdings"/>
                        </a:rPr>
                        <a:t></a:t>
                      </a:r>
                      <a:endParaRPr lang="en-US" sz="1400" b="0" dirty="0" smtClean="0"/>
                    </a:p>
                  </a:txBody>
                  <a:tcPr anchor="ctr">
                    <a:solidFill>
                      <a:schemeClr val="bg1"/>
                    </a:solidFill>
                  </a:tcPr>
                </a:tc>
                <a:tc>
                  <a:txBody>
                    <a:bodyPr/>
                    <a:lstStyle/>
                    <a:p>
                      <a:pPr marL="0" indent="0" algn="ctr">
                        <a:buFont typeface="Arial" pitchFamily="34" charset="0"/>
                        <a:buNone/>
                      </a:pPr>
                      <a:endParaRPr lang="en-US" sz="1400" b="0" dirty="0"/>
                    </a:p>
                  </a:txBody>
                  <a:tcPr anchor="ctr">
                    <a:solidFill>
                      <a:schemeClr val="bg1"/>
                    </a:solidFill>
                  </a:tcPr>
                </a:tc>
              </a:tr>
            </a:tbl>
          </a:graphicData>
        </a:graphic>
      </p:graphicFrame>
      <p:sp>
        <p:nvSpPr>
          <p:cNvPr id="4" name="TextBox 3"/>
          <p:cNvSpPr txBox="1"/>
          <p:nvPr/>
        </p:nvSpPr>
        <p:spPr>
          <a:xfrm>
            <a:off x="68826" y="6585151"/>
            <a:ext cx="9075174" cy="381001"/>
          </a:xfrm>
          <a:prstGeom prst="rect">
            <a:avLst/>
          </a:prstGeom>
        </p:spPr>
        <p:txBody>
          <a:bodyPr vert="horz" wrap="square" rtlCol="0" anchor="b">
            <a:normAutofit/>
          </a:bodyPr>
          <a:lstStyle/>
          <a:p>
            <a:r>
              <a:rPr lang="en-US" sz="850" dirty="0"/>
              <a:t>Source: Kingsdale, J., </a:t>
            </a:r>
            <a:r>
              <a:rPr lang="en-US" sz="850" i="1" dirty="0"/>
              <a:t>Assessing a New Option: The Feasibility of Contracting With a Single Firm to Build and Operate a State’s Marketplace. </a:t>
            </a:r>
            <a:r>
              <a:rPr lang="en-US" sz="850" dirty="0"/>
              <a:t>State Health Reform Assistance Network Issue Brief. July, 2015. </a:t>
            </a:r>
          </a:p>
          <a:p>
            <a:endParaRPr lang="en-US" sz="850" dirty="0" smtClean="0"/>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52" y="6389853"/>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24</a:t>
            </a:fld>
            <a:endParaRPr lang="en-US" dirty="0"/>
          </a:p>
        </p:txBody>
      </p:sp>
    </p:spTree>
    <p:extLst>
      <p:ext uri="{BB962C8B-B14F-4D97-AF65-F5344CB8AC3E}">
        <p14:creationId xmlns:p14="http://schemas.microsoft.com/office/powerpoint/2010/main" val="66842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Partially Privatized </a:t>
            </a:r>
            <a:r>
              <a:rPr lang="en-US" dirty="0" smtClean="0"/>
              <a:t>SBM: Idaho Case Study</a:t>
            </a:r>
            <a:endParaRPr lang="en-US" dirty="0"/>
          </a:p>
        </p:txBody>
      </p:sp>
      <p:sp>
        <p:nvSpPr>
          <p:cNvPr id="7" name="Rounded Rectangle 6"/>
          <p:cNvSpPr/>
          <p:nvPr/>
        </p:nvSpPr>
        <p:spPr bwMode="auto">
          <a:xfrm>
            <a:off x="350757" y="1272897"/>
            <a:ext cx="8416412" cy="4138466"/>
          </a:xfrm>
          <a:prstGeom prst="roundRect">
            <a:avLst/>
          </a:prstGeom>
          <a:solidFill>
            <a:schemeClr val="bg1">
              <a:alpha val="34000"/>
            </a:scheme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a:spcAft>
                <a:spcPts val="600"/>
              </a:spcAft>
            </a:pPr>
            <a:r>
              <a:rPr lang="en-US" sz="2400" b="1" dirty="0" smtClean="0">
                <a:latin typeface="Calibri" panose="020F0502020204030204" pitchFamily="34" charset="0"/>
              </a:rPr>
              <a:t>YourHealthIdaho shares components of its Marketplace functions across the Medicaid agency –</a:t>
            </a:r>
            <a:r>
              <a:rPr lang="en-US" sz="2400" b="1" dirty="0">
                <a:latin typeface="Calibri" panose="020F0502020204030204" pitchFamily="34" charset="0"/>
              </a:rPr>
              <a:t> </a:t>
            </a:r>
            <a:r>
              <a:rPr lang="en-US" sz="2400" b="1" dirty="0" smtClean="0">
                <a:latin typeface="Calibri" panose="020F0502020204030204" pitchFamily="34" charset="0"/>
              </a:rPr>
              <a:t>Idaho Department of Health and Welfare (DHW) –  and a private vendor</a:t>
            </a:r>
          </a:p>
          <a:p>
            <a:pPr marL="457200" indent="-287338">
              <a:spcAft>
                <a:spcPts val="600"/>
              </a:spcAft>
              <a:buFont typeface="Wingdings" panose="05000000000000000000" pitchFamily="2" charset="2"/>
              <a:buChar char="Ø"/>
            </a:pPr>
            <a:r>
              <a:rPr lang="en-US" sz="2400" dirty="0" smtClean="0">
                <a:latin typeface="Calibri" panose="020F0502020204030204" pitchFamily="34" charset="0"/>
              </a:rPr>
              <a:t>Consumers who request financial assistance through YourHealthIdaho are transferred to DHW to complete an application and obtain an eligibility determination</a:t>
            </a:r>
          </a:p>
          <a:p>
            <a:pPr marL="457200" indent="-287338">
              <a:spcAft>
                <a:spcPts val="600"/>
              </a:spcAft>
              <a:buFont typeface="Wingdings" panose="05000000000000000000" pitchFamily="2" charset="2"/>
              <a:buChar char="Ø"/>
            </a:pPr>
            <a:r>
              <a:rPr lang="en-US" sz="2400" dirty="0" smtClean="0">
                <a:latin typeface="Calibri" panose="020F0502020204030204" pitchFamily="34" charset="0"/>
              </a:rPr>
              <a:t>DHW owns and manages the eligibility determination technology</a:t>
            </a:r>
          </a:p>
          <a:p>
            <a:pPr marL="457200" indent="-287338">
              <a:spcAft>
                <a:spcPts val="600"/>
              </a:spcAft>
              <a:buFont typeface="Wingdings" panose="05000000000000000000" pitchFamily="2" charset="2"/>
              <a:buChar char="Ø"/>
            </a:pPr>
            <a:r>
              <a:rPr lang="en-US" sz="2400" dirty="0">
                <a:latin typeface="Calibri" panose="020F0502020204030204" pitchFamily="34" charset="0"/>
              </a:rPr>
              <a:t>Consumers who are eligible for Medicaid eligible stay with </a:t>
            </a:r>
            <a:r>
              <a:rPr lang="en-US" sz="2400" dirty="0" err="1">
                <a:latin typeface="Calibri" panose="020F0502020204030204" pitchFamily="34" charset="0"/>
              </a:rPr>
              <a:t>DHW</a:t>
            </a:r>
            <a:r>
              <a:rPr lang="en-US" sz="2400" dirty="0">
                <a:latin typeface="Calibri" panose="020F0502020204030204" pitchFamily="34" charset="0"/>
              </a:rPr>
              <a:t> for enrollment </a:t>
            </a:r>
          </a:p>
          <a:p>
            <a:pPr marL="457200" indent="-287338">
              <a:spcAft>
                <a:spcPts val="600"/>
              </a:spcAft>
              <a:buFont typeface="Wingdings" panose="05000000000000000000" pitchFamily="2" charset="2"/>
              <a:buChar char="Ø"/>
            </a:pPr>
            <a:endParaRPr lang="en-US" sz="2400" dirty="0" smtClean="0">
              <a:latin typeface="Calibri" panose="020F0502020204030204" pitchFamily="34" charset="0"/>
            </a:endParaRPr>
          </a:p>
          <a:p>
            <a:pPr marL="1146175" lvl="1" indent="-403225">
              <a:spcAft>
                <a:spcPts val="1200"/>
              </a:spcAft>
              <a:buFont typeface="Arial" panose="020B0604020202020204" pitchFamily="34" charset="0"/>
              <a:buChar char="•"/>
            </a:pPr>
            <a:endParaRPr lang="en-US" sz="1600" dirty="0">
              <a:latin typeface="Calibri" panose="020F0502020204030204" pitchFamily="34" charset="0"/>
            </a:endParaRPr>
          </a:p>
          <a:p>
            <a:pPr>
              <a:spcAft>
                <a:spcPts val="1200"/>
              </a:spcAft>
            </a:pPr>
            <a:endParaRPr lang="en-US" sz="1100" dirty="0" smtClean="0">
              <a:latin typeface="Calibri" panose="020F0502020204030204" pitchFamily="34" charset="0"/>
            </a:endParaRPr>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25</a:t>
            </a:fld>
            <a:endParaRPr lang="en-US" dirty="0"/>
          </a:p>
        </p:txBody>
      </p:sp>
    </p:spTree>
    <p:extLst>
      <p:ext uri="{BB962C8B-B14F-4D97-AF65-F5344CB8AC3E}">
        <p14:creationId xmlns:p14="http://schemas.microsoft.com/office/powerpoint/2010/main" val="864130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99911"/>
            <a:ext cx="8534400" cy="576831"/>
          </a:xfrm>
        </p:spPr>
        <p:txBody>
          <a:bodyPr>
            <a:noAutofit/>
          </a:bodyPr>
          <a:lstStyle/>
          <a:p>
            <a:pPr algn="l"/>
            <a:r>
              <a:rPr lang="en-US" sz="2600" b="1" dirty="0"/>
              <a:t>Partially Privatized </a:t>
            </a:r>
            <a:r>
              <a:rPr lang="en-US" sz="2600" b="1" dirty="0" smtClean="0"/>
              <a:t>SBM: Idaho Case Study, continued</a:t>
            </a:r>
            <a:endParaRPr lang="en-US" sz="2600" b="1" dirty="0"/>
          </a:p>
        </p:txBody>
      </p:sp>
      <p:sp>
        <p:nvSpPr>
          <p:cNvPr id="7" name="Rounded Rectangle 6"/>
          <p:cNvSpPr/>
          <p:nvPr/>
        </p:nvSpPr>
        <p:spPr bwMode="auto">
          <a:xfrm>
            <a:off x="350757" y="1275966"/>
            <a:ext cx="8416412" cy="4138466"/>
          </a:xfrm>
          <a:prstGeom prst="roundRect">
            <a:avLst/>
          </a:prstGeom>
          <a:solidFill>
            <a:schemeClr val="bg1">
              <a:alpha val="34000"/>
            </a:scheme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457200" indent="-287338">
              <a:spcAft>
                <a:spcPts val="600"/>
              </a:spcAft>
              <a:buFont typeface="Wingdings" panose="05000000000000000000" pitchFamily="2" charset="2"/>
              <a:buChar char="Ø"/>
            </a:pPr>
            <a:r>
              <a:rPr lang="en-US" sz="2400" dirty="0" smtClean="0">
                <a:latin typeface="Calibri" panose="020F0502020204030204" pitchFamily="34" charset="0"/>
              </a:rPr>
              <a:t>Consumers who are not Medicaid eligible are transferred to YourHealthIdaho to select a </a:t>
            </a:r>
            <a:r>
              <a:rPr lang="en-US" sz="2400" dirty="0" err="1" smtClean="0">
                <a:latin typeface="Calibri" panose="020F0502020204030204" pitchFamily="34" charset="0"/>
              </a:rPr>
              <a:t>QHP</a:t>
            </a:r>
            <a:r>
              <a:rPr lang="en-US" sz="2400" dirty="0" smtClean="0">
                <a:latin typeface="Calibri" panose="020F0502020204030204" pitchFamily="34" charset="0"/>
              </a:rPr>
              <a:t> through the vendor Marketplace solution; </a:t>
            </a:r>
            <a:r>
              <a:rPr lang="en-US" sz="2400" dirty="0" err="1" smtClean="0">
                <a:latin typeface="Calibri" panose="020F0502020204030204" pitchFamily="34" charset="0"/>
              </a:rPr>
              <a:t>QHP</a:t>
            </a:r>
            <a:r>
              <a:rPr lang="en-US" sz="2400" dirty="0" smtClean="0">
                <a:latin typeface="Calibri" panose="020F0502020204030204" pitchFamily="34" charset="0"/>
              </a:rPr>
              <a:t> </a:t>
            </a:r>
            <a:r>
              <a:rPr lang="en-US" sz="2400" dirty="0">
                <a:latin typeface="Calibri" panose="020F0502020204030204" pitchFamily="34" charset="0"/>
              </a:rPr>
              <a:t>renewals occur through the Marketplace</a:t>
            </a:r>
          </a:p>
          <a:p>
            <a:pPr marL="457200" indent="-287338">
              <a:spcAft>
                <a:spcPts val="600"/>
              </a:spcAft>
              <a:buFont typeface="Wingdings" panose="05000000000000000000" pitchFamily="2" charset="2"/>
              <a:buChar char="Ø"/>
            </a:pPr>
            <a:r>
              <a:rPr lang="en-US" sz="2400" dirty="0">
                <a:latin typeface="Calibri" panose="020F0502020204030204" pitchFamily="34" charset="0"/>
              </a:rPr>
              <a:t>Consumers report changes impacting insurance affordability program </a:t>
            </a:r>
            <a:r>
              <a:rPr lang="en-US" sz="2400" dirty="0" err="1">
                <a:latin typeface="Calibri" panose="020F0502020204030204" pitchFamily="34" charset="0"/>
              </a:rPr>
              <a:t>eligiblity</a:t>
            </a:r>
            <a:r>
              <a:rPr lang="en-US" sz="2400" dirty="0">
                <a:latin typeface="Calibri" panose="020F0502020204030204" pitchFamily="34" charset="0"/>
              </a:rPr>
              <a:t> (including </a:t>
            </a:r>
            <a:r>
              <a:rPr lang="en-US" sz="2400" dirty="0" err="1">
                <a:latin typeface="Calibri" panose="020F0502020204030204" pitchFamily="34" charset="0"/>
              </a:rPr>
              <a:t>APTC</a:t>
            </a:r>
            <a:r>
              <a:rPr lang="en-US" sz="2400" dirty="0">
                <a:latin typeface="Calibri" panose="020F0502020204030204" pitchFamily="34" charset="0"/>
              </a:rPr>
              <a:t>/CSR) through </a:t>
            </a:r>
            <a:r>
              <a:rPr lang="en-US" sz="2400" dirty="0" err="1">
                <a:latin typeface="Calibri" panose="020F0502020204030204" pitchFamily="34" charset="0"/>
              </a:rPr>
              <a:t>DHW</a:t>
            </a:r>
            <a:endParaRPr lang="en-US" sz="2400" dirty="0">
              <a:latin typeface="Calibri" panose="020F0502020204030204" pitchFamily="34" charset="0"/>
            </a:endParaRPr>
          </a:p>
          <a:p>
            <a:pPr marL="457200" indent="-287338">
              <a:spcAft>
                <a:spcPts val="600"/>
              </a:spcAft>
              <a:buFont typeface="Wingdings" panose="05000000000000000000" pitchFamily="2" charset="2"/>
              <a:buChar char="Ø"/>
            </a:pPr>
            <a:r>
              <a:rPr lang="en-US" sz="2400" dirty="0" smtClean="0">
                <a:latin typeface="Calibri" panose="020F0502020204030204" pitchFamily="34" charset="0"/>
              </a:rPr>
              <a:t>Consumers who visit YourHealthIdaho and do not request financial assistance are verified through a back-end process with DHW and continue directly to the vendor Marketplace</a:t>
            </a:r>
            <a:endParaRPr lang="en-US" sz="1600" dirty="0">
              <a:latin typeface="Calibri" panose="020F0502020204030204" pitchFamily="34" charset="0"/>
            </a:endParaRPr>
          </a:p>
          <a:p>
            <a:pPr>
              <a:spcAft>
                <a:spcPts val="1200"/>
              </a:spcAft>
            </a:pPr>
            <a:endParaRPr lang="en-US" sz="1100" dirty="0" smtClean="0">
              <a:latin typeface="Calibri" panose="020F0502020204030204" pitchFamily="34" charset="0"/>
            </a:endParaRPr>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26</a:t>
            </a:fld>
            <a:endParaRPr lang="en-US" dirty="0"/>
          </a:p>
        </p:txBody>
      </p:sp>
    </p:spTree>
    <p:extLst>
      <p:ext uri="{BB962C8B-B14F-4D97-AF65-F5344CB8AC3E}">
        <p14:creationId xmlns:p14="http://schemas.microsoft.com/office/powerpoint/2010/main" val="43675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Partially Privatized </a:t>
            </a:r>
            <a:r>
              <a:rPr lang="en-US" dirty="0" smtClean="0"/>
              <a:t>SBM:</a:t>
            </a:r>
            <a:br>
              <a:rPr lang="en-US" dirty="0" smtClean="0"/>
            </a:br>
            <a:r>
              <a:rPr lang="en-US" dirty="0" smtClean="0"/>
              <a:t>Idaho Consumer Example</a:t>
            </a:r>
            <a:endParaRPr lang="en-US" dirty="0"/>
          </a:p>
        </p:txBody>
      </p:sp>
      <p:pic>
        <p:nvPicPr>
          <p:cNvPr id="7" name="Picture 6" title="Partially Privatized SBM grap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17" y="1170236"/>
            <a:ext cx="8839966" cy="4517528"/>
          </a:xfrm>
          <a:prstGeom prst="rect">
            <a:avLst/>
          </a:prstGeom>
        </p:spPr>
      </p:pic>
      <p:sp>
        <p:nvSpPr>
          <p:cNvPr id="5" name="TextBox 4"/>
          <p:cNvSpPr txBox="1"/>
          <p:nvPr/>
        </p:nvSpPr>
        <p:spPr>
          <a:xfrm>
            <a:off x="1016947" y="6514493"/>
            <a:ext cx="914400" cy="195943"/>
          </a:xfrm>
          <a:prstGeom prst="rect">
            <a:avLst/>
          </a:prstGeom>
        </p:spPr>
        <p:txBody>
          <a:bodyPr vert="horz" wrap="none" rtlCol="0" anchor="b">
            <a:noAutofit/>
          </a:bodyPr>
          <a:lstStyle/>
          <a:p>
            <a:r>
              <a:rPr lang="en-US" sz="1000" dirty="0" smtClean="0"/>
              <a:t>Source: </a:t>
            </a:r>
            <a:r>
              <a:rPr lang="en-US" sz="1000" dirty="0" err="1" smtClean="0"/>
              <a:t>YourHealthIdaho</a:t>
            </a:r>
            <a:r>
              <a:rPr lang="en-US" sz="1000" dirty="0" smtClean="0"/>
              <a:t> Business Model Walkthrough </a:t>
            </a:r>
          </a:p>
        </p:txBody>
      </p:sp>
      <p:pic>
        <p:nvPicPr>
          <p:cNvPr id="47" name="Picture 2" descr="Manat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a:xfrm>
            <a:off x="8610600" y="6492875"/>
            <a:ext cx="533400" cy="365125"/>
          </a:xfrm>
        </p:spPr>
        <p:txBody>
          <a:bodyPr/>
          <a:lstStyle/>
          <a:p>
            <a:fld id="{9F8FA0FF-B194-4927-BB1D-56AA63D432A4}" type="slidenum">
              <a:rPr lang="en-US" smtClean="0"/>
              <a:pPr/>
              <a:t>27</a:t>
            </a:fld>
            <a:endParaRPr lang="en-US" dirty="0"/>
          </a:p>
        </p:txBody>
      </p:sp>
    </p:spTree>
    <p:extLst>
      <p:ext uri="{BB962C8B-B14F-4D97-AF65-F5344CB8AC3E}">
        <p14:creationId xmlns:p14="http://schemas.microsoft.com/office/powerpoint/2010/main" val="104769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Partially Privatized </a:t>
            </a:r>
            <a:r>
              <a:rPr lang="en-US" dirty="0" smtClean="0"/>
              <a:t>SBM: Open Questions</a:t>
            </a:r>
            <a:endParaRPr lang="en-US" dirty="0"/>
          </a:p>
        </p:txBody>
      </p:sp>
      <p:sp>
        <p:nvSpPr>
          <p:cNvPr id="14" name="Rectangle 13"/>
          <p:cNvSpPr/>
          <p:nvPr/>
        </p:nvSpPr>
        <p:spPr>
          <a:xfrm>
            <a:off x="116958" y="1692729"/>
            <a:ext cx="8910084" cy="3472543"/>
          </a:xfrm>
          <a:prstGeom prst="rect">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Wingdings" panose="05000000000000000000" pitchFamily="2" charset="2"/>
              <a:buChar char="§"/>
            </a:pPr>
            <a:r>
              <a:rPr lang="en-US" sz="2400" dirty="0" smtClean="0">
                <a:solidFill>
                  <a:schemeClr val="tx1"/>
                </a:solidFill>
              </a:rPr>
              <a:t>Technical challenges and staff resources required to procure and integrate vendor systems</a:t>
            </a:r>
          </a:p>
          <a:p>
            <a:pPr marL="285750" lvl="0" indent="-285750">
              <a:spcAft>
                <a:spcPts val="1200"/>
              </a:spcAft>
              <a:buFont typeface="Wingdings" panose="05000000000000000000" pitchFamily="2" charset="2"/>
              <a:buChar char="§"/>
            </a:pPr>
            <a:r>
              <a:rPr lang="en-US" sz="2400" dirty="0" smtClean="0">
                <a:solidFill>
                  <a:schemeClr val="tx1"/>
                </a:solidFill>
              </a:rPr>
              <a:t>Cost of implementation</a:t>
            </a:r>
          </a:p>
          <a:p>
            <a:pPr marL="285750" lvl="0" indent="-285750">
              <a:spcAft>
                <a:spcPts val="1200"/>
              </a:spcAft>
              <a:buFont typeface="Wingdings" panose="05000000000000000000" pitchFamily="2" charset="2"/>
              <a:buChar char="§"/>
            </a:pPr>
            <a:r>
              <a:rPr lang="en-US" sz="2400" dirty="0">
                <a:solidFill>
                  <a:schemeClr val="tx1"/>
                </a:solidFill>
              </a:rPr>
              <a:t>D</a:t>
            </a:r>
            <a:r>
              <a:rPr lang="en-US" sz="2400" dirty="0" smtClean="0">
                <a:solidFill>
                  <a:schemeClr val="tx1"/>
                </a:solidFill>
              </a:rPr>
              <a:t>egree of customization depending on functions being outsourced (greatest risk if State seeks  to outsource eligibility functions as relates to Medical Assistance and </a:t>
            </a:r>
            <a:r>
              <a:rPr lang="en-US" sz="2400" dirty="0" err="1" smtClean="0">
                <a:solidFill>
                  <a:schemeClr val="tx1"/>
                </a:solidFill>
              </a:rPr>
              <a:t>MinnesotaCare</a:t>
            </a:r>
            <a:r>
              <a:rPr lang="en-US" sz="2400" dirty="0" smtClean="0">
                <a:solidFill>
                  <a:schemeClr val="tx1"/>
                </a:solidFill>
              </a:rPr>
              <a:t>)</a:t>
            </a:r>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28</a:t>
            </a:fld>
            <a:endParaRPr lang="en-US" dirty="0"/>
          </a:p>
        </p:txBody>
      </p:sp>
    </p:spTree>
    <p:extLst>
      <p:ext uri="{BB962C8B-B14F-4D97-AF65-F5344CB8AC3E}">
        <p14:creationId xmlns:p14="http://schemas.microsoft.com/office/powerpoint/2010/main" val="18134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Partially Privatized </a:t>
            </a:r>
            <a:r>
              <a:rPr lang="en-US" dirty="0" smtClean="0"/>
              <a:t>SBM: Pros and Cons</a:t>
            </a:r>
            <a:endParaRPr lang="en-US" dirty="0"/>
          </a:p>
        </p:txBody>
      </p:sp>
      <p:sp>
        <p:nvSpPr>
          <p:cNvPr id="24" name="Rectangle 23"/>
          <p:cNvSpPr/>
          <p:nvPr/>
        </p:nvSpPr>
        <p:spPr bwMode="auto">
          <a:xfrm>
            <a:off x="389351" y="1360967"/>
            <a:ext cx="4114800" cy="4306186"/>
          </a:xfrm>
          <a:prstGeom prst="rect">
            <a:avLst/>
          </a:prstGeom>
          <a:solidFill>
            <a:schemeClr val="bg1"/>
          </a:solidFill>
          <a:ln w="38100">
            <a:solidFill>
              <a:schemeClr val="accent3"/>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eaLnBrk="0" fontAlgn="base" hangingPunct="0">
              <a:spcBef>
                <a:spcPct val="0"/>
              </a:spcBef>
              <a:spcAft>
                <a:spcPct val="0"/>
              </a:spcAft>
              <a:defRPr/>
            </a:pPr>
            <a:r>
              <a:rPr lang="en-US" sz="2000" b="1" kern="0" dirty="0" smtClean="0">
                <a:solidFill>
                  <a:srgbClr val="000000"/>
                </a:solidFill>
                <a:latin typeface="Calibri" panose="020F0502020204030204" pitchFamily="34" charset="0"/>
              </a:rPr>
              <a:t>Pros</a:t>
            </a:r>
            <a:endParaRPr lang="en-US" sz="2000" b="1" kern="0" dirty="0">
              <a:solidFill>
                <a:srgbClr val="000000"/>
              </a:solidFill>
              <a:latin typeface="Calibri" panose="020F0502020204030204" pitchFamily="34" charset="0"/>
            </a:endParaRPr>
          </a:p>
          <a:p>
            <a:pPr marL="285750" lvl="0" indent="-285750" eaLnBrk="0" fontAlgn="base" hangingPunct="0">
              <a:spcBef>
                <a:spcPct val="0"/>
              </a:spcBef>
              <a:spcAft>
                <a:spcPts val="600"/>
              </a:spcAft>
              <a:buFont typeface="Arial" panose="020B0604020202020204" pitchFamily="34" charset="0"/>
              <a:buChar char="•"/>
              <a:defRPr/>
            </a:pPr>
            <a:r>
              <a:rPr lang="en-US" sz="2000" kern="0" dirty="0">
                <a:solidFill>
                  <a:srgbClr val="000000"/>
                </a:solidFill>
                <a:latin typeface="Calibri" panose="020F0502020204030204" pitchFamily="34" charset="0"/>
              </a:rPr>
              <a:t>Enhanced functionality where needed</a:t>
            </a:r>
          </a:p>
          <a:p>
            <a:pPr marL="285750" lvl="0" indent="-285750" eaLnBrk="0" fontAlgn="base" hangingPunct="0">
              <a:spcBef>
                <a:spcPct val="0"/>
              </a:spcBef>
              <a:spcAft>
                <a:spcPts val="600"/>
              </a:spcAft>
              <a:buFont typeface="Arial" panose="020B0604020202020204" pitchFamily="34" charset="0"/>
              <a:buChar char="•"/>
              <a:defRPr/>
            </a:pPr>
            <a:r>
              <a:rPr lang="en-US" sz="2000" kern="0" dirty="0">
                <a:solidFill>
                  <a:srgbClr val="000000"/>
                </a:solidFill>
                <a:latin typeface="Calibri" panose="020F0502020204030204" pitchFamily="34" charset="0"/>
              </a:rPr>
              <a:t>Gives </a:t>
            </a:r>
            <a:r>
              <a:rPr lang="en-US" sz="2000" kern="0" dirty="0" smtClean="0">
                <a:solidFill>
                  <a:srgbClr val="000000"/>
                </a:solidFill>
                <a:latin typeface="Calibri" panose="020F0502020204030204" pitchFamily="34" charset="0"/>
              </a:rPr>
              <a:t>State </a:t>
            </a:r>
            <a:r>
              <a:rPr lang="en-US" sz="2000" kern="0" dirty="0">
                <a:solidFill>
                  <a:srgbClr val="000000"/>
                </a:solidFill>
                <a:latin typeface="Calibri" panose="020F0502020204030204" pitchFamily="34" charset="0"/>
              </a:rPr>
              <a:t>flexibility to purchase “off-the-shelf” products, customized solutions, or </a:t>
            </a:r>
            <a:r>
              <a:rPr lang="en-US" sz="2000" kern="0" dirty="0" smtClean="0">
                <a:solidFill>
                  <a:srgbClr val="000000"/>
                </a:solidFill>
                <a:latin typeface="Calibri" panose="020F0502020204030204" pitchFamily="34" charset="0"/>
              </a:rPr>
              <a:t>both</a:t>
            </a:r>
            <a:endParaRPr lang="en-US" sz="2000" kern="0" dirty="0">
              <a:solidFill>
                <a:srgbClr val="000000"/>
              </a:solidFill>
              <a:latin typeface="Calibri" panose="020F0502020204030204" pitchFamily="34" charset="0"/>
            </a:endParaRPr>
          </a:p>
          <a:p>
            <a:pPr marL="285750" lvl="0" indent="-285750" eaLnBrk="0" fontAlgn="base" hangingPunct="0">
              <a:spcBef>
                <a:spcPct val="0"/>
              </a:spcBef>
              <a:spcAft>
                <a:spcPts val="600"/>
              </a:spcAft>
              <a:buFont typeface="Arial" panose="020B0604020202020204" pitchFamily="34" charset="0"/>
              <a:buChar char="•"/>
              <a:defRPr/>
            </a:pPr>
            <a:r>
              <a:rPr lang="en-US" sz="2000" kern="0" dirty="0">
                <a:solidFill>
                  <a:srgbClr val="000000"/>
                </a:solidFill>
                <a:latin typeface="Calibri" panose="020F0502020204030204" pitchFamily="34" charset="0"/>
              </a:rPr>
              <a:t>Potentially faster implementation than staying the </a:t>
            </a:r>
            <a:r>
              <a:rPr lang="en-US" sz="2000" kern="0" dirty="0" smtClean="0">
                <a:solidFill>
                  <a:srgbClr val="000000"/>
                </a:solidFill>
                <a:latin typeface="Calibri" panose="020F0502020204030204" pitchFamily="34" charset="0"/>
              </a:rPr>
              <a:t>course</a:t>
            </a:r>
            <a:endParaRPr lang="en-US" sz="2000" kern="0" dirty="0">
              <a:solidFill>
                <a:srgbClr val="000000"/>
              </a:solidFill>
              <a:latin typeface="Calibri" panose="020F0502020204030204" pitchFamily="34" charset="0"/>
            </a:endParaRPr>
          </a:p>
          <a:p>
            <a:pPr marL="285750" indent="-285750" eaLnBrk="0" fontAlgn="base" hangingPunct="0">
              <a:spcBef>
                <a:spcPct val="0"/>
              </a:spcBef>
              <a:spcAft>
                <a:spcPts val="600"/>
              </a:spcAft>
              <a:buFont typeface="Arial" panose="020B0604020202020204" pitchFamily="34" charset="0"/>
              <a:buChar char="•"/>
              <a:defRPr/>
            </a:pPr>
            <a:r>
              <a:rPr lang="en-US" sz="2000" kern="0" dirty="0">
                <a:solidFill>
                  <a:srgbClr val="000000"/>
                </a:solidFill>
                <a:latin typeface="Calibri" panose="020F0502020204030204" pitchFamily="34" charset="0"/>
              </a:rPr>
              <a:t>Allows maximum customization</a:t>
            </a:r>
          </a:p>
          <a:p>
            <a:pPr marL="285750" indent="-285750" eaLnBrk="0" fontAlgn="base" hangingPunct="0">
              <a:spcBef>
                <a:spcPct val="0"/>
              </a:spcBef>
              <a:spcAft>
                <a:spcPts val="600"/>
              </a:spcAft>
              <a:buFont typeface="Arial" panose="020B0604020202020204" pitchFamily="34" charset="0"/>
              <a:buChar char="•"/>
              <a:defRPr/>
            </a:pPr>
            <a:r>
              <a:rPr lang="en-US" sz="2000" kern="0" dirty="0">
                <a:solidFill>
                  <a:srgbClr val="000000"/>
                </a:solidFill>
                <a:latin typeface="Calibri" panose="020F0502020204030204" pitchFamily="34" charset="0"/>
              </a:rPr>
              <a:t>Enables </a:t>
            </a:r>
            <a:r>
              <a:rPr lang="en-US" sz="2000" kern="0" dirty="0" smtClean="0">
                <a:solidFill>
                  <a:srgbClr val="000000"/>
                </a:solidFill>
                <a:latin typeface="Calibri" panose="020F0502020204030204" pitchFamily="34" charset="0"/>
              </a:rPr>
              <a:t>State </a:t>
            </a:r>
            <a:r>
              <a:rPr lang="en-US" sz="2000" kern="0" dirty="0">
                <a:solidFill>
                  <a:srgbClr val="000000"/>
                </a:solidFill>
                <a:latin typeface="Calibri" panose="020F0502020204030204" pitchFamily="34" charset="0"/>
              </a:rPr>
              <a:t>to reach goal of  integrating all public program eligibility </a:t>
            </a:r>
          </a:p>
        </p:txBody>
      </p:sp>
      <p:sp>
        <p:nvSpPr>
          <p:cNvPr id="17" name="Rectangle 16"/>
          <p:cNvSpPr/>
          <p:nvPr/>
        </p:nvSpPr>
        <p:spPr bwMode="auto">
          <a:xfrm>
            <a:off x="4814417" y="1360967"/>
            <a:ext cx="4114800" cy="4306186"/>
          </a:xfrm>
          <a:prstGeom prst="rect">
            <a:avLst/>
          </a:prstGeom>
          <a:solidFill>
            <a:schemeClr val="bg1"/>
          </a:solidFill>
          <a:ln w="38100">
            <a:solidFill>
              <a:srgbClr val="C00000"/>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eaLnBrk="0" fontAlgn="base" hangingPunct="0">
              <a:spcBef>
                <a:spcPct val="0"/>
              </a:spcBef>
              <a:spcAft>
                <a:spcPct val="0"/>
              </a:spcAft>
              <a:defRPr/>
            </a:pPr>
            <a:r>
              <a:rPr lang="en-US" sz="2000" b="1" kern="0" dirty="0" smtClean="0">
                <a:solidFill>
                  <a:srgbClr val="000000"/>
                </a:solidFill>
                <a:latin typeface="Calibri" panose="020F0502020204030204" pitchFamily="34" charset="0"/>
              </a:rPr>
              <a:t>Cons</a:t>
            </a:r>
            <a:endParaRPr lang="en-US" sz="2000" b="1" kern="0" dirty="0">
              <a:solidFill>
                <a:srgbClr val="000000"/>
              </a:solidFill>
              <a:latin typeface="Calibri" panose="020F0502020204030204" pitchFamily="34" charset="0"/>
            </a:endParaRPr>
          </a:p>
          <a:p>
            <a:pPr marL="285750" lvl="0" indent="-285750" eaLnBrk="0" fontAlgn="base" hangingPunct="0">
              <a:spcBef>
                <a:spcPct val="0"/>
              </a:spcBef>
              <a:spcAft>
                <a:spcPts val="1200"/>
              </a:spcAft>
              <a:buFont typeface="Arial" panose="020B0604020202020204" pitchFamily="34" charset="0"/>
              <a:buChar char="•"/>
              <a:defRPr/>
            </a:pPr>
            <a:r>
              <a:rPr lang="en-US" sz="2000" kern="0" dirty="0">
                <a:solidFill>
                  <a:srgbClr val="000000"/>
                </a:solidFill>
                <a:latin typeface="Calibri" panose="020F0502020204030204" pitchFamily="34" charset="0"/>
              </a:rPr>
              <a:t>Requires due diligence in procurement and ongoing state oversight </a:t>
            </a:r>
          </a:p>
          <a:p>
            <a:pPr marL="285750" lvl="0" indent="-285750" eaLnBrk="0" fontAlgn="base" hangingPunct="0">
              <a:spcBef>
                <a:spcPct val="0"/>
              </a:spcBef>
              <a:spcAft>
                <a:spcPts val="1200"/>
              </a:spcAft>
              <a:buFont typeface="Arial" panose="020B0604020202020204" pitchFamily="34" charset="0"/>
              <a:buChar char="•"/>
              <a:defRPr/>
            </a:pPr>
            <a:r>
              <a:rPr lang="en-US" sz="2000" kern="0" dirty="0">
                <a:solidFill>
                  <a:srgbClr val="000000"/>
                </a:solidFill>
                <a:latin typeface="Calibri" panose="020F0502020204030204" pitchFamily="34" charset="0"/>
              </a:rPr>
              <a:t>Requires integration with current IT</a:t>
            </a:r>
          </a:p>
          <a:p>
            <a:pPr marL="285750" indent="-285750" eaLnBrk="0" fontAlgn="base" hangingPunct="0">
              <a:spcBef>
                <a:spcPct val="0"/>
              </a:spcBef>
              <a:spcAft>
                <a:spcPts val="1200"/>
              </a:spcAft>
              <a:buFont typeface="Arial" panose="020B0604020202020204" pitchFamily="34" charset="0"/>
              <a:buChar char="•"/>
              <a:defRPr/>
            </a:pPr>
            <a:r>
              <a:rPr lang="en-US" sz="2000" kern="0" dirty="0">
                <a:solidFill>
                  <a:srgbClr val="000000"/>
                </a:solidFill>
                <a:latin typeface="Calibri" panose="020F0502020204030204" pitchFamily="34" charset="0"/>
              </a:rPr>
              <a:t>Too late for 2016 Open Enrollment Period</a:t>
            </a:r>
          </a:p>
          <a:p>
            <a:pPr marL="285750" lvl="0" indent="-285750" eaLnBrk="0" fontAlgn="base" hangingPunct="0">
              <a:spcBef>
                <a:spcPct val="0"/>
              </a:spcBef>
              <a:spcAft>
                <a:spcPts val="1200"/>
              </a:spcAft>
              <a:buFont typeface="Arial" panose="020B0604020202020204" pitchFamily="34" charset="0"/>
              <a:buChar char="•"/>
              <a:defRPr/>
            </a:pPr>
            <a:r>
              <a:rPr lang="en-US" sz="2000" kern="0" dirty="0">
                <a:solidFill>
                  <a:srgbClr val="000000"/>
                </a:solidFill>
                <a:latin typeface="Calibri" panose="020F0502020204030204" pitchFamily="34" charset="0"/>
              </a:rPr>
              <a:t>More risky given inexperience of vendors</a:t>
            </a:r>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29</a:t>
            </a:fld>
            <a:endParaRPr lang="en-US" dirty="0"/>
          </a:p>
        </p:txBody>
      </p:sp>
    </p:spTree>
    <p:extLst>
      <p:ext uri="{BB962C8B-B14F-4D97-AF65-F5344CB8AC3E}">
        <p14:creationId xmlns:p14="http://schemas.microsoft.com/office/powerpoint/2010/main" val="159791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29" y="2565399"/>
            <a:ext cx="8534400" cy="1048143"/>
          </a:xfrm>
        </p:spPr>
        <p:txBody>
          <a:bodyPr/>
          <a:lstStyle/>
          <a:p>
            <a:r>
              <a:rPr lang="en-US" b="1" dirty="0" smtClean="0"/>
              <a:t>Introduction</a:t>
            </a:r>
            <a:endParaRPr lang="en-US" b="1" dirty="0"/>
          </a:p>
        </p:txBody>
      </p:sp>
      <p:sp>
        <p:nvSpPr>
          <p:cNvPr id="3" name="Slide Number Placeholder 2"/>
          <p:cNvSpPr>
            <a:spLocks noGrp="1"/>
          </p:cNvSpPr>
          <p:nvPr>
            <p:ph type="sldNum" sz="quarter" idx="11"/>
          </p:nvPr>
        </p:nvSpPr>
        <p:spPr/>
        <p:txBody>
          <a:bodyPr/>
          <a:lstStyle/>
          <a:p>
            <a:fld id="{9F8FA0FF-B194-4927-BB1D-56AA63D432A4}" type="slidenum">
              <a:rPr lang="en-US" smtClean="0"/>
              <a:pPr/>
              <a:t>3</a:t>
            </a:fld>
            <a:endParaRPr lang="en-US" dirty="0"/>
          </a:p>
        </p:txBody>
      </p:sp>
    </p:spTree>
    <p:extLst>
      <p:ext uri="{BB962C8B-B14F-4D97-AF65-F5344CB8AC3E}">
        <p14:creationId xmlns:p14="http://schemas.microsoft.com/office/powerpoint/2010/main" val="2741313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49" y="279913"/>
            <a:ext cx="8534400" cy="1048143"/>
          </a:xfrm>
        </p:spPr>
        <p:txBody>
          <a:bodyPr>
            <a:normAutofit/>
          </a:bodyPr>
          <a:lstStyle/>
          <a:p>
            <a:r>
              <a:rPr lang="en-US" dirty="0" smtClean="0"/>
              <a:t>Supported SBM</a:t>
            </a:r>
            <a:endParaRPr lang="en-US" dirty="0"/>
          </a:p>
        </p:txBody>
      </p:sp>
      <p:sp>
        <p:nvSpPr>
          <p:cNvPr id="14" name="Rectangle 13"/>
          <p:cNvSpPr/>
          <p:nvPr/>
        </p:nvSpPr>
        <p:spPr bwMode="auto">
          <a:xfrm>
            <a:off x="213750" y="1945556"/>
            <a:ext cx="8930250" cy="3647705"/>
          </a:xfrm>
          <a:prstGeom prst="rect">
            <a:avLst/>
          </a:prstGeom>
          <a:solidFill>
            <a:schemeClr val="bg1">
              <a:alpha val="29804"/>
            </a:schemeClr>
          </a:solidFill>
          <a:ln w="19050">
            <a:noFill/>
          </a:ln>
        </p:spPr>
        <p:txBody>
          <a:bodyPr wrap="square" rtlCol="0" anchor="ctr"/>
          <a:lstStyle/>
          <a:p>
            <a:pPr marL="174625" indent="-174625">
              <a:spcBef>
                <a:spcPts val="600"/>
              </a:spcBef>
              <a:buFont typeface="Wingdings" panose="05000000000000000000" pitchFamily="2" charset="2"/>
              <a:buChar char="§"/>
            </a:pPr>
            <a:r>
              <a:rPr lang="en-US" sz="2400" dirty="0" smtClean="0"/>
              <a:t>Healthcare.gov provides application and eligibility determination functionality for public programs and APTC/CSRs</a:t>
            </a:r>
          </a:p>
          <a:p>
            <a:pPr marL="631825" lvl="1" indent="-174625">
              <a:buFont typeface="Wingdings" panose="05000000000000000000" pitchFamily="2" charset="2"/>
              <a:buChar char="§"/>
            </a:pPr>
            <a:r>
              <a:rPr lang="en-US" sz="2000" dirty="0" smtClean="0"/>
              <a:t>Individuals eligible for public programs are transferred to DHS for final eligibility determination and enrollment (in an assessment model)</a:t>
            </a:r>
          </a:p>
          <a:p>
            <a:pPr marL="174625" indent="-174625">
              <a:spcBef>
                <a:spcPts val="600"/>
              </a:spcBef>
              <a:buFont typeface="Wingdings" panose="05000000000000000000" pitchFamily="2" charset="2"/>
              <a:buChar char="§"/>
            </a:pPr>
            <a:r>
              <a:rPr lang="en-US" sz="2400" dirty="0" smtClean="0"/>
              <a:t>Healthcare.gov provides </a:t>
            </a:r>
            <a:r>
              <a:rPr lang="en-US" sz="2400" dirty="0"/>
              <a:t>QHP enrollment </a:t>
            </a:r>
            <a:r>
              <a:rPr lang="en-US" sz="2400" dirty="0" smtClean="0"/>
              <a:t>functionality; State retains </a:t>
            </a:r>
            <a:r>
              <a:rPr lang="en-US" sz="2400" smtClean="0"/>
              <a:t>public program enrollment </a:t>
            </a:r>
            <a:r>
              <a:rPr lang="en-US" sz="2400" dirty="0" smtClean="0"/>
              <a:t>responsibility</a:t>
            </a:r>
          </a:p>
          <a:p>
            <a:pPr marL="174625" indent="-174625">
              <a:spcBef>
                <a:spcPts val="600"/>
              </a:spcBef>
              <a:buFont typeface="Wingdings" panose="05000000000000000000" pitchFamily="2" charset="2"/>
              <a:buChar char="§"/>
            </a:pPr>
            <a:r>
              <a:rPr lang="en-US" sz="2400" dirty="0" smtClean="0"/>
              <a:t>State must maintain an ACA compliant application and eligibility determination process for Minnesotans to apply for insurance affordability programs (online application, hub verifications, etc.)</a:t>
            </a:r>
          </a:p>
          <a:p>
            <a:pPr marL="631825" lvl="1" indent="-174625">
              <a:spcBef>
                <a:spcPts val="600"/>
              </a:spcBef>
              <a:buFont typeface="Wingdings" panose="05000000000000000000" pitchFamily="2" charset="2"/>
              <a:buChar char="§"/>
            </a:pPr>
            <a:r>
              <a:rPr lang="en-US" sz="2000" dirty="0" smtClean="0"/>
              <a:t>Individuals who are not eligible for State programs are transferred to Healthcare.gov for APTC/CSR determination</a:t>
            </a:r>
          </a:p>
          <a:p>
            <a:pPr marL="174625" indent="-174625">
              <a:spcBef>
                <a:spcPts val="600"/>
              </a:spcBef>
              <a:buFont typeface="Wingdings" panose="05000000000000000000" pitchFamily="2" charset="2"/>
              <a:buChar char="§"/>
            </a:pPr>
            <a:endParaRPr lang="en-US" sz="2400" dirty="0"/>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30</a:t>
            </a:fld>
            <a:endParaRPr lang="en-US" dirty="0"/>
          </a:p>
        </p:txBody>
      </p:sp>
    </p:spTree>
    <p:extLst>
      <p:ext uri="{BB962C8B-B14F-4D97-AF65-F5344CB8AC3E}">
        <p14:creationId xmlns:p14="http://schemas.microsoft.com/office/powerpoint/2010/main" val="3892838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SBM, continued</a:t>
            </a:r>
            <a:endParaRPr lang="en-US" dirty="0"/>
          </a:p>
        </p:txBody>
      </p:sp>
      <p:grpSp>
        <p:nvGrpSpPr>
          <p:cNvPr id="24" name="Group 23" descr="Eligibility &amp; Enrollment &gt;&gt;&gt; Federal service with minimal Medicaid integration&#10;All or nothing model; Healthcare.gov does not currently support BHP  (unclear if it can in the near future).&#10;&#10;Medicaid &gt;&gt;&gt; Healthcare.gov transfers Medicaid eligibles to State&#10;State transfers non-Medicaid eligibles to Healthcare.gov. State can choose determination model or assessment model (where State makes final determination).&#10;&#10;Finance &gt;&gt;&gt; State responsible for financing federal services (beginning in 2017), as well as state services (plan management,  consumer assistance, any other state activities)."/>
          <p:cNvGrpSpPr/>
          <p:nvPr/>
        </p:nvGrpSpPr>
        <p:grpSpPr>
          <a:xfrm>
            <a:off x="200888" y="1666715"/>
            <a:ext cx="8776865" cy="3339184"/>
            <a:chOff x="498561" y="2633320"/>
            <a:chExt cx="8487164" cy="2755350"/>
          </a:xfrm>
        </p:grpSpPr>
        <p:sp>
          <p:nvSpPr>
            <p:cNvPr id="32" name="Rounded Rectangle 31"/>
            <p:cNvSpPr/>
            <p:nvPr/>
          </p:nvSpPr>
          <p:spPr bwMode="auto">
            <a:xfrm>
              <a:off x="501333" y="2652632"/>
              <a:ext cx="1981200" cy="818889"/>
            </a:xfrm>
            <a:prstGeom prst="roundRect">
              <a:avLst/>
            </a:prstGeom>
            <a:no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000" b="1" dirty="0" smtClean="0">
                  <a:latin typeface="Calibri" panose="020F0502020204030204" pitchFamily="34" charset="0"/>
                </a:rPr>
                <a:t>ELIGIBILITY &amp; ENROLLMENT</a:t>
              </a:r>
              <a:endParaRPr lang="en-US" sz="2000" b="1" dirty="0">
                <a:latin typeface="Calibri" panose="020F0502020204030204" pitchFamily="34" charset="0"/>
              </a:endParaRPr>
            </a:p>
          </p:txBody>
        </p:sp>
        <p:sp>
          <p:nvSpPr>
            <p:cNvPr id="43" name="Right Arrow 42"/>
            <p:cNvSpPr/>
            <p:nvPr/>
          </p:nvSpPr>
          <p:spPr bwMode="auto">
            <a:xfrm>
              <a:off x="2588864" y="2975528"/>
              <a:ext cx="597621" cy="235869"/>
            </a:xfrm>
            <a:prstGeom prst="rightArrow">
              <a:avLst/>
            </a:prstGeom>
            <a:solidFill>
              <a:srgbClr val="F0AB00">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defTabSz="1019175">
                <a:defRPr/>
              </a:pPr>
              <a:endParaRPr lang="en-US" kern="0" dirty="0" smtClean="0">
                <a:solidFill>
                  <a:srgbClr val="000000"/>
                </a:solidFill>
                <a:latin typeface="Georgia" pitchFamily="18" charset="0"/>
              </a:endParaRPr>
            </a:p>
          </p:txBody>
        </p:sp>
        <p:sp>
          <p:nvSpPr>
            <p:cNvPr id="27" name="Rounded Rectangle 26"/>
            <p:cNvSpPr/>
            <p:nvPr/>
          </p:nvSpPr>
          <p:spPr bwMode="auto">
            <a:xfrm>
              <a:off x="3293866" y="2633320"/>
              <a:ext cx="5691859" cy="838201"/>
            </a:xfrm>
            <a:prstGeom prst="roundRect">
              <a:avLst/>
            </a:prstGeom>
            <a:no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r>
                <a:rPr lang="en-US" dirty="0" smtClean="0">
                  <a:latin typeface="Calibri" panose="020F0502020204030204" pitchFamily="34" charset="0"/>
                </a:rPr>
                <a:t>Federal service </a:t>
              </a:r>
              <a:r>
                <a:rPr lang="en-US" dirty="0">
                  <a:latin typeface="Calibri" panose="020F0502020204030204" pitchFamily="34" charset="0"/>
                </a:rPr>
                <a:t>with minimal Medicaid </a:t>
              </a:r>
              <a:r>
                <a:rPr lang="en-US" dirty="0" smtClean="0">
                  <a:latin typeface="Calibri" panose="020F0502020204030204" pitchFamily="34" charset="0"/>
                </a:rPr>
                <a:t>integration</a:t>
              </a:r>
            </a:p>
            <a:p>
              <a:r>
                <a:rPr lang="en-US" dirty="0" smtClean="0">
                  <a:latin typeface="Calibri" panose="020F0502020204030204" pitchFamily="34" charset="0"/>
                </a:rPr>
                <a:t>All </a:t>
              </a:r>
              <a:r>
                <a:rPr lang="en-US" dirty="0">
                  <a:latin typeface="Calibri" panose="020F0502020204030204" pitchFamily="34" charset="0"/>
                </a:rPr>
                <a:t>or nothing </a:t>
              </a:r>
              <a:r>
                <a:rPr lang="en-US" dirty="0" smtClean="0">
                  <a:latin typeface="Calibri" panose="020F0502020204030204" pitchFamily="34" charset="0"/>
                </a:rPr>
                <a:t>model; Healthcare.gov does </a:t>
              </a:r>
              <a:r>
                <a:rPr lang="en-US" dirty="0">
                  <a:latin typeface="Calibri" panose="020F0502020204030204" pitchFamily="34" charset="0"/>
                </a:rPr>
                <a:t>not currently support BHP </a:t>
              </a:r>
              <a:r>
                <a:rPr lang="en-US" dirty="0" smtClean="0">
                  <a:latin typeface="Calibri" panose="020F0502020204030204" pitchFamily="34" charset="0"/>
                </a:rPr>
                <a:t> (unclear </a:t>
              </a:r>
              <a:r>
                <a:rPr lang="en-US" dirty="0">
                  <a:latin typeface="Calibri" panose="020F0502020204030204" pitchFamily="34" charset="0"/>
                </a:rPr>
                <a:t>if it </a:t>
              </a:r>
              <a:r>
                <a:rPr lang="en-US" dirty="0" smtClean="0">
                  <a:latin typeface="Calibri" panose="020F0502020204030204" pitchFamily="34" charset="0"/>
                </a:rPr>
                <a:t>can in the near future)</a:t>
              </a:r>
              <a:endParaRPr lang="en-US" dirty="0">
                <a:latin typeface="Calibri" panose="020F0502020204030204" pitchFamily="34" charset="0"/>
              </a:endParaRPr>
            </a:p>
          </p:txBody>
        </p:sp>
        <p:sp>
          <p:nvSpPr>
            <p:cNvPr id="33" name="Rounded Rectangle 32"/>
            <p:cNvSpPr/>
            <p:nvPr/>
          </p:nvSpPr>
          <p:spPr bwMode="auto">
            <a:xfrm>
              <a:off x="499312" y="3624859"/>
              <a:ext cx="1981200" cy="846576"/>
            </a:xfrm>
            <a:prstGeom prst="roundRect">
              <a:avLst/>
            </a:prstGeom>
            <a:no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000" b="1" dirty="0" smtClean="0">
                  <a:latin typeface="Calibri" panose="020F0502020204030204" pitchFamily="34" charset="0"/>
                </a:rPr>
                <a:t>MEDICAID</a:t>
              </a:r>
              <a:endParaRPr lang="en-US" sz="1600" b="1" dirty="0">
                <a:latin typeface="Calibri" panose="020F0502020204030204" pitchFamily="34" charset="0"/>
              </a:endParaRPr>
            </a:p>
          </p:txBody>
        </p:sp>
        <p:sp>
          <p:nvSpPr>
            <p:cNvPr id="44" name="Right Arrow 43"/>
            <p:cNvSpPr/>
            <p:nvPr/>
          </p:nvSpPr>
          <p:spPr bwMode="auto">
            <a:xfrm>
              <a:off x="2588864" y="3934108"/>
              <a:ext cx="597621" cy="235869"/>
            </a:xfrm>
            <a:prstGeom prst="rightArrow">
              <a:avLst/>
            </a:prstGeom>
            <a:solidFill>
              <a:srgbClr val="F0AB00">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defTabSz="1019175">
                <a:defRPr/>
              </a:pPr>
              <a:endParaRPr lang="en-US" kern="0" dirty="0" smtClean="0">
                <a:solidFill>
                  <a:srgbClr val="000000"/>
                </a:solidFill>
                <a:latin typeface="Georgia" pitchFamily="18" charset="0"/>
              </a:endParaRPr>
            </a:p>
          </p:txBody>
        </p:sp>
        <p:sp>
          <p:nvSpPr>
            <p:cNvPr id="28" name="Rounded Rectangle 27"/>
            <p:cNvSpPr/>
            <p:nvPr/>
          </p:nvSpPr>
          <p:spPr bwMode="auto">
            <a:xfrm>
              <a:off x="3279613" y="3648176"/>
              <a:ext cx="5691860" cy="865888"/>
            </a:xfrm>
            <a:prstGeom prst="roundRect">
              <a:avLst/>
            </a:prstGeom>
            <a:no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r>
                <a:rPr lang="en-US" dirty="0" smtClean="0">
                  <a:latin typeface="Calibri" panose="020F0502020204030204" pitchFamily="34" charset="0"/>
                </a:rPr>
                <a:t>Healthcare.gov transfers Medicaid </a:t>
              </a:r>
              <a:r>
                <a:rPr lang="en-US" dirty="0">
                  <a:latin typeface="Calibri" panose="020F0502020204030204" pitchFamily="34" charset="0"/>
                </a:rPr>
                <a:t>eligibles to </a:t>
              </a:r>
              <a:r>
                <a:rPr lang="en-US" dirty="0" smtClean="0">
                  <a:latin typeface="Calibri" panose="020F0502020204030204" pitchFamily="34" charset="0"/>
                </a:rPr>
                <a:t>State</a:t>
              </a:r>
            </a:p>
            <a:p>
              <a:r>
                <a:rPr lang="en-US" dirty="0" smtClean="0">
                  <a:latin typeface="Calibri" panose="020F0502020204030204" pitchFamily="34" charset="0"/>
                </a:rPr>
                <a:t>State transfers non-Medicaid </a:t>
              </a:r>
              <a:r>
                <a:rPr lang="en-US" dirty="0">
                  <a:latin typeface="Calibri" panose="020F0502020204030204" pitchFamily="34" charset="0"/>
                </a:rPr>
                <a:t>eligibles to </a:t>
              </a:r>
              <a:r>
                <a:rPr lang="en-US" dirty="0" smtClean="0">
                  <a:latin typeface="Calibri" panose="020F0502020204030204" pitchFamily="34" charset="0"/>
                </a:rPr>
                <a:t>Healthcare.gov</a:t>
              </a:r>
            </a:p>
            <a:p>
              <a:r>
                <a:rPr lang="en-US" dirty="0" smtClean="0">
                  <a:latin typeface="Calibri" panose="020F0502020204030204" pitchFamily="34" charset="0"/>
                </a:rPr>
                <a:t>State </a:t>
              </a:r>
              <a:r>
                <a:rPr lang="en-US" dirty="0">
                  <a:latin typeface="Calibri" panose="020F0502020204030204" pitchFamily="34" charset="0"/>
                </a:rPr>
                <a:t>can choose determination model </a:t>
              </a:r>
              <a:r>
                <a:rPr lang="en-US" dirty="0" smtClean="0">
                  <a:latin typeface="Calibri" panose="020F0502020204030204" pitchFamily="34" charset="0"/>
                </a:rPr>
                <a:t>or </a:t>
              </a:r>
              <a:r>
                <a:rPr lang="en-US" dirty="0">
                  <a:latin typeface="Calibri" panose="020F0502020204030204" pitchFamily="34" charset="0"/>
                </a:rPr>
                <a:t>assessment model </a:t>
              </a:r>
              <a:r>
                <a:rPr lang="en-US" dirty="0" smtClean="0">
                  <a:latin typeface="Calibri" panose="020F0502020204030204" pitchFamily="34" charset="0"/>
                </a:rPr>
                <a:t>(where State </a:t>
              </a:r>
              <a:r>
                <a:rPr lang="en-US" dirty="0">
                  <a:latin typeface="Calibri" panose="020F0502020204030204" pitchFamily="34" charset="0"/>
                </a:rPr>
                <a:t>makes final determination) </a:t>
              </a:r>
            </a:p>
          </p:txBody>
        </p:sp>
        <p:sp>
          <p:nvSpPr>
            <p:cNvPr id="31" name="Rounded Rectangle 30"/>
            <p:cNvSpPr/>
            <p:nvPr/>
          </p:nvSpPr>
          <p:spPr bwMode="auto">
            <a:xfrm>
              <a:off x="498561" y="4624773"/>
              <a:ext cx="1981199" cy="763897"/>
            </a:xfrm>
            <a:prstGeom prst="roundRect">
              <a:avLst/>
            </a:prstGeom>
            <a:no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000" b="1" dirty="0" smtClean="0">
                  <a:latin typeface="Calibri" panose="020F0502020204030204" pitchFamily="34" charset="0"/>
                </a:rPr>
                <a:t>FINANCE</a:t>
              </a:r>
              <a:endParaRPr lang="en-US" sz="1600" b="1" dirty="0">
                <a:latin typeface="Calibri" panose="020F0502020204030204" pitchFamily="34" charset="0"/>
              </a:endParaRPr>
            </a:p>
          </p:txBody>
        </p:sp>
        <p:sp>
          <p:nvSpPr>
            <p:cNvPr id="35" name="Right Arrow 34"/>
            <p:cNvSpPr/>
            <p:nvPr/>
          </p:nvSpPr>
          <p:spPr bwMode="auto">
            <a:xfrm>
              <a:off x="2588864" y="4920174"/>
              <a:ext cx="597621" cy="235869"/>
            </a:xfrm>
            <a:prstGeom prst="rightArrow">
              <a:avLst/>
            </a:prstGeom>
            <a:solidFill>
              <a:srgbClr val="F0AB00">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defTabSz="1019175">
                <a:defRPr/>
              </a:pPr>
              <a:endParaRPr lang="en-US" kern="0" dirty="0" smtClean="0">
                <a:solidFill>
                  <a:srgbClr val="000000"/>
                </a:solidFill>
                <a:latin typeface="Georgia" pitchFamily="18" charset="0"/>
              </a:endParaRPr>
            </a:p>
          </p:txBody>
        </p:sp>
        <p:sp>
          <p:nvSpPr>
            <p:cNvPr id="25" name="Rounded Rectangle 24"/>
            <p:cNvSpPr/>
            <p:nvPr/>
          </p:nvSpPr>
          <p:spPr bwMode="auto">
            <a:xfrm>
              <a:off x="3245056" y="4624773"/>
              <a:ext cx="5691860" cy="763897"/>
            </a:xfrm>
            <a:prstGeom prst="roundRect">
              <a:avLst/>
            </a:prstGeom>
            <a:no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r>
                <a:rPr lang="en-US" dirty="0">
                  <a:latin typeface="Calibri" panose="020F0502020204030204" pitchFamily="34" charset="0"/>
                </a:rPr>
                <a:t>State responsible for financing federal </a:t>
              </a:r>
              <a:r>
                <a:rPr lang="en-US" dirty="0" smtClean="0">
                  <a:latin typeface="Calibri" panose="020F0502020204030204" pitchFamily="34" charset="0"/>
                </a:rPr>
                <a:t>services (beginning </a:t>
              </a:r>
              <a:r>
                <a:rPr lang="en-US" dirty="0">
                  <a:latin typeface="Calibri" panose="020F0502020204030204" pitchFamily="34" charset="0"/>
                </a:rPr>
                <a:t>in 2017</a:t>
              </a:r>
              <a:r>
                <a:rPr lang="en-US" dirty="0" smtClean="0">
                  <a:latin typeface="Calibri" panose="020F0502020204030204" pitchFamily="34" charset="0"/>
                </a:rPr>
                <a:t>), </a:t>
              </a:r>
              <a:r>
                <a:rPr lang="en-US" dirty="0">
                  <a:latin typeface="Calibri" panose="020F0502020204030204" pitchFamily="34" charset="0"/>
                </a:rPr>
                <a:t>as well as state services (plan management,  consumer assistance, any other state activities) </a:t>
              </a:r>
            </a:p>
          </p:txBody>
        </p:sp>
      </p:gr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31</a:t>
            </a:fld>
            <a:endParaRPr lang="en-US" dirty="0"/>
          </a:p>
        </p:txBody>
      </p:sp>
    </p:spTree>
    <p:extLst>
      <p:ext uri="{BB962C8B-B14F-4D97-AF65-F5344CB8AC3E}">
        <p14:creationId xmlns:p14="http://schemas.microsoft.com/office/powerpoint/2010/main" val="268117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Supported SBM: Open Questions</a:t>
            </a:r>
            <a:endParaRPr lang="en-US" dirty="0"/>
          </a:p>
        </p:txBody>
      </p:sp>
      <p:sp>
        <p:nvSpPr>
          <p:cNvPr id="14" name="Rectangle 13"/>
          <p:cNvSpPr/>
          <p:nvPr/>
        </p:nvSpPr>
        <p:spPr>
          <a:xfrm>
            <a:off x="138223" y="2074613"/>
            <a:ext cx="8910084" cy="2576053"/>
          </a:xfrm>
          <a:prstGeom prst="rect">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Wingdings" panose="05000000000000000000" pitchFamily="2" charset="2"/>
              <a:buChar char="§"/>
            </a:pPr>
            <a:r>
              <a:rPr lang="en-US" sz="2400" dirty="0" smtClean="0">
                <a:solidFill>
                  <a:schemeClr val="tx1"/>
                </a:solidFill>
              </a:rPr>
              <a:t>CMS’s cost to states for eligibility and enrollment functions</a:t>
            </a:r>
          </a:p>
          <a:p>
            <a:pPr marL="285750" indent="-285750">
              <a:spcAft>
                <a:spcPts val="1200"/>
              </a:spcAft>
              <a:buFont typeface="Wingdings" panose="05000000000000000000" pitchFamily="2" charset="2"/>
              <a:buChar char="§"/>
            </a:pPr>
            <a:r>
              <a:rPr lang="en-US" sz="2400" dirty="0" smtClean="0">
                <a:solidFill>
                  <a:schemeClr val="tx1"/>
                </a:solidFill>
              </a:rPr>
              <a:t>Ability of HealthCare.gov to support MinnesotaCare eligibility or other state customization</a:t>
            </a:r>
          </a:p>
          <a:p>
            <a:pPr marL="285750" indent="-285750">
              <a:spcAft>
                <a:spcPts val="1200"/>
              </a:spcAft>
              <a:buFont typeface="Wingdings" panose="05000000000000000000" pitchFamily="2" charset="2"/>
              <a:buChar char="§"/>
            </a:pPr>
            <a:r>
              <a:rPr lang="en-US" sz="2400" dirty="0" smtClean="0">
                <a:solidFill>
                  <a:schemeClr val="tx1"/>
                </a:solidFill>
              </a:rPr>
              <a:t>Cost and timeline of building interface with federal systems</a:t>
            </a:r>
          </a:p>
          <a:p>
            <a:pPr marL="285750" indent="-285750">
              <a:spcAft>
                <a:spcPts val="1200"/>
              </a:spcAft>
              <a:buFont typeface="Wingdings" panose="05000000000000000000" pitchFamily="2" charset="2"/>
              <a:buChar char="§"/>
            </a:pPr>
            <a:r>
              <a:rPr lang="en-US" sz="2400" dirty="0" smtClean="0">
                <a:solidFill>
                  <a:schemeClr val="tx1"/>
                </a:solidFill>
              </a:rPr>
              <a:t>Impact on State’s ability to maintain ACA compliant MAGI and non-MAGI eligibility functionality for Medical Assistance and MinnesotaCare</a:t>
            </a:r>
          </a:p>
          <a:p>
            <a:pPr marL="285750" indent="-285750">
              <a:spcAft>
                <a:spcPts val="1200"/>
              </a:spcAft>
              <a:buFont typeface="Wingdings" panose="05000000000000000000" pitchFamily="2" charset="2"/>
              <a:buChar char="§"/>
            </a:pPr>
            <a:r>
              <a:rPr lang="en-US" sz="2400" dirty="0" smtClean="0">
                <a:solidFill>
                  <a:schemeClr val="tx1"/>
                </a:solidFill>
              </a:rPr>
              <a:t>Additional </a:t>
            </a:r>
            <a:r>
              <a:rPr lang="en-US" sz="2400" smtClean="0">
                <a:solidFill>
                  <a:schemeClr val="tx1"/>
                </a:solidFill>
              </a:rPr>
              <a:t>Supported SBM programmatic </a:t>
            </a:r>
            <a:r>
              <a:rPr lang="en-US" sz="2400" dirty="0" smtClean="0">
                <a:solidFill>
                  <a:schemeClr val="tx1"/>
                </a:solidFill>
              </a:rPr>
              <a:t>requirements on states imposed by CMS</a:t>
            </a:r>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32</a:t>
            </a:fld>
            <a:endParaRPr lang="en-US" dirty="0"/>
          </a:p>
        </p:txBody>
      </p:sp>
    </p:spTree>
    <p:extLst>
      <p:ext uri="{BB962C8B-B14F-4D97-AF65-F5344CB8AC3E}">
        <p14:creationId xmlns:p14="http://schemas.microsoft.com/office/powerpoint/2010/main" val="3549466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SBM: Pros and Cons</a:t>
            </a:r>
            <a:endParaRPr lang="en-US" dirty="0"/>
          </a:p>
        </p:txBody>
      </p:sp>
      <p:sp>
        <p:nvSpPr>
          <p:cNvPr id="24" name="Rectangle 23"/>
          <p:cNvSpPr/>
          <p:nvPr/>
        </p:nvSpPr>
        <p:spPr bwMode="auto">
          <a:xfrm>
            <a:off x="389351" y="1339702"/>
            <a:ext cx="4114800" cy="4297680"/>
          </a:xfrm>
          <a:prstGeom prst="rect">
            <a:avLst/>
          </a:prstGeom>
          <a:solidFill>
            <a:schemeClr val="bg1"/>
          </a:solidFill>
          <a:ln w="38100">
            <a:solidFill>
              <a:schemeClr val="accent3"/>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eaLnBrk="0" fontAlgn="base" hangingPunct="0">
              <a:spcBef>
                <a:spcPct val="0"/>
              </a:spcBef>
              <a:spcAft>
                <a:spcPct val="0"/>
              </a:spcAft>
              <a:defRPr/>
            </a:pPr>
            <a:r>
              <a:rPr lang="en-US" sz="2000" b="1" kern="0" dirty="0">
                <a:solidFill>
                  <a:srgbClr val="000000"/>
                </a:solidFill>
                <a:latin typeface="Calibri" panose="020F0502020204030204" pitchFamily="34" charset="0"/>
              </a:rPr>
              <a:t>Pros:</a:t>
            </a:r>
          </a:p>
          <a:p>
            <a:pPr marL="285750" lvl="0" indent="-285750" eaLnBrk="0" fontAlgn="base" hangingPunct="0">
              <a:spcBef>
                <a:spcPct val="0"/>
              </a:spcBef>
              <a:spcAft>
                <a:spcPts val="1200"/>
              </a:spcAft>
              <a:buFont typeface="Arial" panose="020B0604020202020204" pitchFamily="34" charset="0"/>
              <a:buChar char="•"/>
              <a:defRPr/>
            </a:pPr>
            <a:r>
              <a:rPr lang="en-US" sz="2000" kern="0" dirty="0">
                <a:solidFill>
                  <a:srgbClr val="000000"/>
                </a:solidFill>
                <a:latin typeface="Calibri" panose="020F0502020204030204" pitchFamily="34" charset="0"/>
              </a:rPr>
              <a:t>Proven eligibility and enrollment solution for consumer</a:t>
            </a:r>
          </a:p>
          <a:p>
            <a:pPr marL="285750" lvl="0" indent="-285750" eaLnBrk="0" fontAlgn="base" hangingPunct="0">
              <a:spcBef>
                <a:spcPct val="0"/>
              </a:spcBef>
              <a:spcAft>
                <a:spcPts val="1200"/>
              </a:spcAft>
              <a:buFont typeface="Arial" panose="020B0604020202020204" pitchFamily="34" charset="0"/>
              <a:buChar char="•"/>
              <a:defRPr/>
            </a:pPr>
            <a:r>
              <a:rPr lang="en-US" sz="2000" kern="0" dirty="0">
                <a:solidFill>
                  <a:srgbClr val="000000"/>
                </a:solidFill>
                <a:latin typeface="Calibri" panose="020F0502020204030204" pitchFamily="34" charset="0"/>
              </a:rPr>
              <a:t>Reduced risk for Minnesota, since </a:t>
            </a:r>
            <a:r>
              <a:rPr lang="en-US" sz="2000" kern="0" dirty="0" smtClean="0">
                <a:solidFill>
                  <a:srgbClr val="000000"/>
                </a:solidFill>
                <a:latin typeface="Calibri" panose="020F0502020204030204" pitchFamily="34" charset="0"/>
              </a:rPr>
              <a:t>Healthcare.gov is stable and tested E&amp;E system</a:t>
            </a:r>
            <a:endParaRPr lang="en-US" sz="2000" kern="0" dirty="0">
              <a:solidFill>
                <a:srgbClr val="FF0000"/>
              </a:solidFill>
              <a:latin typeface="Calibri" panose="020F0502020204030204" pitchFamily="34" charset="0"/>
            </a:endParaRPr>
          </a:p>
        </p:txBody>
      </p:sp>
      <p:sp>
        <p:nvSpPr>
          <p:cNvPr id="17" name="Rectangle 16"/>
          <p:cNvSpPr/>
          <p:nvPr/>
        </p:nvSpPr>
        <p:spPr bwMode="auto">
          <a:xfrm>
            <a:off x="4761254" y="1352462"/>
            <a:ext cx="4114800" cy="4295553"/>
          </a:xfrm>
          <a:prstGeom prst="rect">
            <a:avLst/>
          </a:prstGeom>
          <a:solidFill>
            <a:schemeClr val="bg1"/>
          </a:solidFill>
          <a:ln w="38100">
            <a:solidFill>
              <a:srgbClr val="C00000"/>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eaLnBrk="0" fontAlgn="base" hangingPunct="0">
              <a:spcBef>
                <a:spcPct val="0"/>
              </a:spcBef>
              <a:spcAft>
                <a:spcPct val="0"/>
              </a:spcAft>
              <a:defRPr/>
            </a:pPr>
            <a:r>
              <a:rPr lang="en-US" sz="2000" b="1" kern="0" dirty="0">
                <a:solidFill>
                  <a:srgbClr val="000000"/>
                </a:solidFill>
                <a:latin typeface="Calibri" panose="020F0502020204030204" pitchFamily="34" charset="0"/>
              </a:rPr>
              <a:t>Cons:</a:t>
            </a:r>
          </a:p>
          <a:p>
            <a:pPr marL="285750" lvl="0" indent="-285750" eaLnBrk="0" fontAlgn="base" hangingPunct="0">
              <a:spcBef>
                <a:spcPct val="0"/>
              </a:spcBef>
              <a:spcAft>
                <a:spcPts val="600"/>
              </a:spcAft>
              <a:buFont typeface="Arial" panose="020B0604020202020204" pitchFamily="34" charset="0"/>
              <a:buChar char="•"/>
              <a:defRPr/>
            </a:pPr>
            <a:r>
              <a:rPr lang="en-US" sz="2000" kern="0" dirty="0">
                <a:solidFill>
                  <a:srgbClr val="000000"/>
                </a:solidFill>
                <a:latin typeface="Calibri" panose="020F0502020204030204" pitchFamily="34" charset="0"/>
              </a:rPr>
              <a:t>Cannot implement until 2017 Open Enrollment Period</a:t>
            </a:r>
          </a:p>
          <a:p>
            <a:pPr marL="285750" lvl="0" indent="-285750" eaLnBrk="0" fontAlgn="base" hangingPunct="0">
              <a:spcBef>
                <a:spcPct val="0"/>
              </a:spcBef>
              <a:spcAft>
                <a:spcPts val="600"/>
              </a:spcAft>
              <a:buFont typeface="Arial" panose="020B0604020202020204" pitchFamily="34" charset="0"/>
              <a:buChar char="•"/>
              <a:defRPr/>
            </a:pPr>
            <a:r>
              <a:rPr lang="en-US" sz="2000" kern="0" dirty="0" smtClean="0">
                <a:solidFill>
                  <a:srgbClr val="000000"/>
                </a:solidFill>
                <a:latin typeface="Calibri" panose="020F0502020204030204" pitchFamily="34" charset="0"/>
              </a:rPr>
              <a:t>Constrained </a:t>
            </a:r>
            <a:r>
              <a:rPr lang="en-US" sz="2000" kern="0" dirty="0">
                <a:solidFill>
                  <a:srgbClr val="000000"/>
                </a:solidFill>
                <a:latin typeface="Calibri" panose="020F0502020204030204" pitchFamily="34" charset="0"/>
              </a:rPr>
              <a:t>flexibility </a:t>
            </a:r>
            <a:r>
              <a:rPr lang="en-US" sz="2000" kern="0" dirty="0" smtClean="0">
                <a:solidFill>
                  <a:srgbClr val="000000"/>
                </a:solidFill>
                <a:latin typeface="Calibri" panose="020F0502020204030204" pitchFamily="34" charset="0"/>
              </a:rPr>
              <a:t>for MinnesotaCare and other State specific initiatives</a:t>
            </a:r>
            <a:endParaRPr lang="en-US" sz="2000" kern="0" dirty="0">
              <a:solidFill>
                <a:srgbClr val="000000"/>
              </a:solidFill>
              <a:latin typeface="Calibri" panose="020F0502020204030204" pitchFamily="34" charset="0"/>
            </a:endParaRPr>
          </a:p>
          <a:p>
            <a:pPr marL="285750" lvl="0" indent="-285750" eaLnBrk="0" fontAlgn="base" hangingPunct="0">
              <a:spcBef>
                <a:spcPct val="0"/>
              </a:spcBef>
              <a:spcAft>
                <a:spcPts val="600"/>
              </a:spcAft>
              <a:buFont typeface="Arial" panose="020B0604020202020204" pitchFamily="34" charset="0"/>
              <a:buChar char="•"/>
              <a:defRPr/>
            </a:pPr>
            <a:r>
              <a:rPr lang="en-US" sz="2000" kern="0" dirty="0">
                <a:solidFill>
                  <a:srgbClr val="000000"/>
                </a:solidFill>
                <a:latin typeface="Calibri" panose="020F0502020204030204" pitchFamily="34" charset="0"/>
              </a:rPr>
              <a:t>New build for account transfer between Medicaid and HealthCare.gov </a:t>
            </a:r>
            <a:r>
              <a:rPr lang="en-US" sz="2000" kern="0" dirty="0" smtClean="0">
                <a:solidFill>
                  <a:srgbClr val="000000"/>
                </a:solidFill>
                <a:latin typeface="Calibri" panose="020F0502020204030204" pitchFamily="34" charset="0"/>
              </a:rPr>
              <a:t>required</a:t>
            </a:r>
            <a:endParaRPr lang="en-US" sz="2000" kern="0" dirty="0">
              <a:solidFill>
                <a:srgbClr val="000000"/>
              </a:solidFill>
              <a:latin typeface="Calibri" panose="020F0502020204030204" pitchFamily="34" charset="0"/>
            </a:endParaRPr>
          </a:p>
          <a:p>
            <a:pPr marL="285750" lvl="0" indent="-285750" eaLnBrk="0" fontAlgn="base" hangingPunct="0">
              <a:spcBef>
                <a:spcPct val="0"/>
              </a:spcBef>
              <a:spcAft>
                <a:spcPts val="600"/>
              </a:spcAft>
              <a:buFont typeface="Arial" panose="020B0604020202020204" pitchFamily="34" charset="0"/>
              <a:buChar char="•"/>
              <a:defRPr/>
            </a:pPr>
            <a:r>
              <a:rPr lang="en-US" sz="2000" kern="0" dirty="0">
                <a:solidFill>
                  <a:srgbClr val="000000"/>
                </a:solidFill>
                <a:latin typeface="Calibri" panose="020F0502020204030204" pitchFamily="34" charset="0"/>
              </a:rPr>
              <a:t>Not Minnesota-branded </a:t>
            </a:r>
            <a:r>
              <a:rPr lang="en-US" sz="2000" kern="0" dirty="0" smtClean="0">
                <a:solidFill>
                  <a:srgbClr val="000000"/>
                </a:solidFill>
                <a:latin typeface="Calibri" panose="020F0502020204030204" pitchFamily="34" charset="0"/>
              </a:rPr>
              <a:t>solution; </a:t>
            </a:r>
            <a:r>
              <a:rPr lang="en-US" sz="2000" kern="0" dirty="0">
                <a:solidFill>
                  <a:srgbClr val="000000"/>
                </a:solidFill>
                <a:latin typeface="Calibri" panose="020F0502020204030204" pitchFamily="34" charset="0"/>
              </a:rPr>
              <a:t>c</a:t>
            </a:r>
            <a:r>
              <a:rPr lang="en-US" sz="2000" kern="0" dirty="0" smtClean="0">
                <a:solidFill>
                  <a:srgbClr val="000000"/>
                </a:solidFill>
                <a:latin typeface="Calibri" panose="020F0502020204030204" pitchFamily="34" charset="0"/>
              </a:rPr>
              <a:t>urrent accounts would need to be shifted and may cause consumer confusion</a:t>
            </a:r>
            <a:endParaRPr lang="en-US" sz="2000" kern="0" dirty="0">
              <a:solidFill>
                <a:srgbClr val="000000"/>
              </a:solidFill>
              <a:latin typeface="Calibri" panose="020F0502020204030204" pitchFamily="34" charset="0"/>
            </a:endParaRPr>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33</a:t>
            </a:fld>
            <a:endParaRPr lang="en-US" dirty="0"/>
          </a:p>
        </p:txBody>
      </p:sp>
    </p:spTree>
    <p:extLst>
      <p:ext uri="{BB962C8B-B14F-4D97-AF65-F5344CB8AC3E}">
        <p14:creationId xmlns:p14="http://schemas.microsoft.com/office/powerpoint/2010/main" val="1903663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49" y="279913"/>
            <a:ext cx="8534400" cy="1048143"/>
          </a:xfrm>
        </p:spPr>
        <p:txBody>
          <a:bodyPr>
            <a:normAutofit/>
          </a:bodyPr>
          <a:lstStyle/>
          <a:p>
            <a:r>
              <a:rPr lang="en-US" dirty="0" smtClean="0"/>
              <a:t>Federally-facilitated Marketplace</a:t>
            </a:r>
            <a:endParaRPr lang="en-US" dirty="0"/>
          </a:p>
        </p:txBody>
      </p:sp>
      <p:sp>
        <p:nvSpPr>
          <p:cNvPr id="14" name="Rectangle 13"/>
          <p:cNvSpPr/>
          <p:nvPr/>
        </p:nvSpPr>
        <p:spPr bwMode="auto">
          <a:xfrm>
            <a:off x="106875" y="1687036"/>
            <a:ext cx="8930250" cy="3647705"/>
          </a:xfrm>
          <a:prstGeom prst="rect">
            <a:avLst/>
          </a:prstGeom>
          <a:solidFill>
            <a:schemeClr val="bg1">
              <a:alpha val="29804"/>
            </a:schemeClr>
          </a:solidFill>
          <a:ln w="19050">
            <a:noFill/>
          </a:ln>
        </p:spPr>
        <p:txBody>
          <a:bodyPr wrap="square" rtlCol="0" anchor="ctr"/>
          <a:lstStyle/>
          <a:p>
            <a:pPr marL="174625" indent="-174625">
              <a:spcBef>
                <a:spcPts val="1200"/>
              </a:spcBef>
              <a:spcAft>
                <a:spcPts val="1200"/>
              </a:spcAft>
              <a:buFont typeface="Wingdings" panose="05000000000000000000" pitchFamily="2" charset="2"/>
              <a:buChar char="§"/>
            </a:pPr>
            <a:r>
              <a:rPr lang="en-US" sz="2500" dirty="0" smtClean="0"/>
              <a:t>Similar to </a:t>
            </a:r>
            <a:r>
              <a:rPr lang="en-US" sz="2500" dirty="0" err="1" smtClean="0"/>
              <a:t>SSBM</a:t>
            </a:r>
            <a:r>
              <a:rPr lang="en-US" sz="2500" dirty="0" smtClean="0"/>
              <a:t>, </a:t>
            </a:r>
            <a:r>
              <a:rPr lang="en-US" sz="2500" dirty="0" err="1" smtClean="0"/>
              <a:t>Healthcare.gov</a:t>
            </a:r>
            <a:r>
              <a:rPr lang="en-US" sz="2500" dirty="0" smtClean="0"/>
              <a:t> provides eligibility determination functionality for Medical Assistance, MinnesotaCare, and </a:t>
            </a:r>
            <a:r>
              <a:rPr lang="en-US" sz="2500" dirty="0" err="1" smtClean="0"/>
              <a:t>APTC</a:t>
            </a:r>
            <a:r>
              <a:rPr lang="en-US" sz="2500" dirty="0" smtClean="0"/>
              <a:t>/</a:t>
            </a:r>
            <a:r>
              <a:rPr lang="en-US" sz="2500" dirty="0" err="1" smtClean="0"/>
              <a:t>CSRs</a:t>
            </a:r>
            <a:r>
              <a:rPr lang="en-US" sz="2500" dirty="0" smtClean="0"/>
              <a:t> and provides </a:t>
            </a:r>
            <a:r>
              <a:rPr lang="en-US" sz="2500" dirty="0" err="1" smtClean="0"/>
              <a:t>QHP</a:t>
            </a:r>
            <a:r>
              <a:rPr lang="en-US" sz="2500" dirty="0" smtClean="0"/>
              <a:t> enrollment functionality</a:t>
            </a:r>
          </a:p>
          <a:p>
            <a:pPr marL="174625" indent="-174625">
              <a:spcBef>
                <a:spcPts val="1200"/>
              </a:spcBef>
              <a:spcAft>
                <a:spcPts val="1200"/>
              </a:spcAft>
              <a:buFont typeface="Wingdings" panose="05000000000000000000" pitchFamily="2" charset="2"/>
              <a:buChar char="§"/>
            </a:pPr>
            <a:r>
              <a:rPr lang="en-US" sz="2500" dirty="0" smtClean="0"/>
              <a:t>Similar to </a:t>
            </a:r>
            <a:r>
              <a:rPr lang="en-US" sz="2500" dirty="0" err="1" smtClean="0"/>
              <a:t>SSBM</a:t>
            </a:r>
            <a:r>
              <a:rPr lang="en-US" sz="2500" dirty="0" smtClean="0"/>
              <a:t>, state must maintain application process for insurance affordability programs including account transfer</a:t>
            </a:r>
          </a:p>
          <a:p>
            <a:pPr marL="174625" indent="-174625">
              <a:spcBef>
                <a:spcPts val="600"/>
              </a:spcBef>
              <a:spcAft>
                <a:spcPts val="600"/>
              </a:spcAft>
              <a:buFont typeface="Wingdings" panose="05000000000000000000" pitchFamily="2" charset="2"/>
              <a:buChar char="§"/>
            </a:pPr>
            <a:r>
              <a:rPr lang="en-US" sz="2500" dirty="0" smtClean="0"/>
              <a:t>Major differences from </a:t>
            </a:r>
            <a:r>
              <a:rPr lang="en-US" sz="2500" dirty="0" err="1" smtClean="0"/>
              <a:t>SSBM</a:t>
            </a:r>
            <a:r>
              <a:rPr lang="en-US" sz="2500" dirty="0" smtClean="0"/>
              <a:t> is Minnesota will no longer retain plan management and consumer assistance functions and </a:t>
            </a:r>
            <a:r>
              <a:rPr lang="en-US" sz="2500" dirty="0" err="1" smtClean="0"/>
              <a:t>FFM</a:t>
            </a:r>
            <a:r>
              <a:rPr lang="en-US" sz="2500" dirty="0" smtClean="0"/>
              <a:t> 3.5% user fee funds all Marketplace functions</a:t>
            </a:r>
          </a:p>
          <a:p>
            <a:pPr marL="631825" lvl="1" indent="-174625">
              <a:spcBef>
                <a:spcPts val="600"/>
              </a:spcBef>
              <a:spcAft>
                <a:spcPts val="600"/>
              </a:spcAft>
              <a:buFont typeface="Wingdings" panose="05000000000000000000" pitchFamily="2" charset="2"/>
              <a:buChar char="§"/>
            </a:pPr>
            <a:r>
              <a:rPr lang="en-US" sz="2400" dirty="0" err="1" smtClean="0"/>
              <a:t>FFM</a:t>
            </a:r>
            <a:r>
              <a:rPr lang="en-US" sz="2400" dirty="0" smtClean="0"/>
              <a:t> states can play an active advisory role in plan management</a:t>
            </a:r>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34</a:t>
            </a:fld>
            <a:endParaRPr lang="en-US" dirty="0"/>
          </a:p>
        </p:txBody>
      </p:sp>
    </p:spTree>
    <p:extLst>
      <p:ext uri="{BB962C8B-B14F-4D97-AF65-F5344CB8AC3E}">
        <p14:creationId xmlns:p14="http://schemas.microsoft.com/office/powerpoint/2010/main" val="2041303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Federally-facilitated Marketplace:</a:t>
            </a:r>
            <a:br>
              <a:rPr lang="en-US" dirty="0" smtClean="0"/>
            </a:br>
            <a:r>
              <a:rPr lang="en-US" dirty="0" smtClean="0"/>
              <a:t>Pros and Cons</a:t>
            </a:r>
            <a:endParaRPr lang="en-US" dirty="0"/>
          </a:p>
        </p:txBody>
      </p:sp>
      <p:sp>
        <p:nvSpPr>
          <p:cNvPr id="24" name="Rectangle 23"/>
          <p:cNvSpPr/>
          <p:nvPr/>
        </p:nvSpPr>
        <p:spPr bwMode="auto">
          <a:xfrm>
            <a:off x="389351" y="1339702"/>
            <a:ext cx="4114800" cy="4297680"/>
          </a:xfrm>
          <a:prstGeom prst="rect">
            <a:avLst/>
          </a:prstGeom>
          <a:solidFill>
            <a:schemeClr val="bg1"/>
          </a:solidFill>
          <a:ln w="38100">
            <a:solidFill>
              <a:schemeClr val="accent3"/>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eaLnBrk="0" fontAlgn="base" hangingPunct="0">
              <a:spcBef>
                <a:spcPct val="0"/>
              </a:spcBef>
              <a:spcAft>
                <a:spcPct val="0"/>
              </a:spcAft>
              <a:defRPr/>
            </a:pPr>
            <a:r>
              <a:rPr lang="en-US" sz="2000" b="1" kern="0" dirty="0">
                <a:solidFill>
                  <a:srgbClr val="000000"/>
                </a:solidFill>
                <a:latin typeface="Calibri" panose="020F0502020204030204" pitchFamily="34" charset="0"/>
              </a:rPr>
              <a:t>Pros:</a:t>
            </a:r>
          </a:p>
          <a:p>
            <a:pPr marL="285750" lvl="0" indent="-285750" eaLnBrk="0" fontAlgn="base" hangingPunct="0">
              <a:spcBef>
                <a:spcPct val="0"/>
              </a:spcBef>
              <a:spcAft>
                <a:spcPts val="1200"/>
              </a:spcAft>
              <a:buFont typeface="Arial" panose="020B0604020202020204" pitchFamily="34" charset="0"/>
              <a:buChar char="•"/>
              <a:defRPr/>
            </a:pPr>
            <a:r>
              <a:rPr lang="en-US" sz="2000" kern="0" dirty="0" smtClean="0">
                <a:solidFill>
                  <a:srgbClr val="000000"/>
                </a:solidFill>
                <a:latin typeface="Calibri" panose="020F0502020204030204" pitchFamily="34" charset="0"/>
              </a:rPr>
              <a:t>Same as </a:t>
            </a:r>
            <a:r>
              <a:rPr lang="en-US" sz="2000" kern="0" dirty="0" err="1" smtClean="0">
                <a:solidFill>
                  <a:srgbClr val="000000"/>
                </a:solidFill>
                <a:latin typeface="Calibri" panose="020F0502020204030204" pitchFamily="34" charset="0"/>
              </a:rPr>
              <a:t>SSMB</a:t>
            </a:r>
            <a:r>
              <a:rPr lang="en-US" sz="2000" kern="0" dirty="0" smtClean="0">
                <a:solidFill>
                  <a:srgbClr val="000000"/>
                </a:solidFill>
                <a:latin typeface="Calibri" panose="020F0502020204030204" pitchFamily="34" charset="0"/>
              </a:rPr>
              <a:t> plus</a:t>
            </a:r>
          </a:p>
          <a:p>
            <a:pPr marL="285750" lvl="0" indent="-285750" eaLnBrk="0" fontAlgn="base" hangingPunct="0">
              <a:spcBef>
                <a:spcPct val="0"/>
              </a:spcBef>
              <a:spcAft>
                <a:spcPts val="1200"/>
              </a:spcAft>
              <a:buFont typeface="Arial" panose="020B0604020202020204" pitchFamily="34" charset="0"/>
              <a:buChar char="•"/>
              <a:defRPr/>
            </a:pPr>
            <a:r>
              <a:rPr lang="en-US" sz="2000" kern="0" dirty="0" smtClean="0">
                <a:solidFill>
                  <a:srgbClr val="000000"/>
                </a:solidFill>
                <a:latin typeface="Calibri" panose="020F0502020204030204" pitchFamily="34" charset="0"/>
              </a:rPr>
              <a:t>Reduces state resources dedicated to the Marketplace</a:t>
            </a:r>
            <a:endParaRPr lang="en-US" sz="2000" kern="0" dirty="0">
              <a:solidFill>
                <a:srgbClr val="FF0000"/>
              </a:solidFill>
              <a:latin typeface="Calibri" panose="020F0502020204030204" pitchFamily="34" charset="0"/>
            </a:endParaRPr>
          </a:p>
        </p:txBody>
      </p:sp>
      <p:sp>
        <p:nvSpPr>
          <p:cNvPr id="17" name="Rectangle 16"/>
          <p:cNvSpPr/>
          <p:nvPr/>
        </p:nvSpPr>
        <p:spPr bwMode="auto">
          <a:xfrm>
            <a:off x="4761254" y="1352462"/>
            <a:ext cx="4114800" cy="4295553"/>
          </a:xfrm>
          <a:prstGeom prst="rect">
            <a:avLst/>
          </a:prstGeom>
          <a:solidFill>
            <a:schemeClr val="bg1"/>
          </a:solidFill>
          <a:ln w="38100">
            <a:solidFill>
              <a:srgbClr val="C00000"/>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eaLnBrk="0" fontAlgn="base" hangingPunct="0">
              <a:spcBef>
                <a:spcPct val="0"/>
              </a:spcBef>
              <a:spcAft>
                <a:spcPct val="0"/>
              </a:spcAft>
              <a:defRPr/>
            </a:pPr>
            <a:r>
              <a:rPr lang="en-US" sz="2000" b="1" kern="0" dirty="0">
                <a:solidFill>
                  <a:srgbClr val="000000"/>
                </a:solidFill>
                <a:latin typeface="Calibri" panose="020F0502020204030204" pitchFamily="34" charset="0"/>
              </a:rPr>
              <a:t>Cons:</a:t>
            </a:r>
          </a:p>
          <a:p>
            <a:pPr marL="285750" lvl="0" indent="-285750" eaLnBrk="0" fontAlgn="base" hangingPunct="0">
              <a:spcBef>
                <a:spcPct val="0"/>
              </a:spcBef>
              <a:spcAft>
                <a:spcPts val="600"/>
              </a:spcAft>
              <a:buFont typeface="Arial" panose="020B0604020202020204" pitchFamily="34" charset="0"/>
              <a:buChar char="•"/>
              <a:defRPr/>
            </a:pPr>
            <a:r>
              <a:rPr lang="en-US" sz="2000" kern="0" dirty="0" smtClean="0">
                <a:solidFill>
                  <a:srgbClr val="000000"/>
                </a:solidFill>
                <a:latin typeface="Calibri" panose="020F0502020204030204" pitchFamily="34" charset="0"/>
              </a:rPr>
              <a:t>Same as </a:t>
            </a:r>
            <a:r>
              <a:rPr lang="en-US" sz="2000" kern="0" dirty="0" err="1" smtClean="0">
                <a:solidFill>
                  <a:srgbClr val="000000"/>
                </a:solidFill>
                <a:latin typeface="Calibri" panose="020F0502020204030204" pitchFamily="34" charset="0"/>
              </a:rPr>
              <a:t>SSBM</a:t>
            </a:r>
            <a:r>
              <a:rPr lang="en-US" sz="2000" kern="0" dirty="0" smtClean="0">
                <a:solidFill>
                  <a:srgbClr val="000000"/>
                </a:solidFill>
                <a:latin typeface="Calibri" panose="020F0502020204030204" pitchFamily="34" charset="0"/>
              </a:rPr>
              <a:t> plus</a:t>
            </a:r>
          </a:p>
          <a:p>
            <a:pPr marL="285750" lvl="0" indent="-285750" eaLnBrk="0" fontAlgn="base" hangingPunct="0">
              <a:spcBef>
                <a:spcPct val="0"/>
              </a:spcBef>
              <a:spcAft>
                <a:spcPts val="600"/>
              </a:spcAft>
              <a:buFont typeface="Arial" panose="020B0604020202020204" pitchFamily="34" charset="0"/>
              <a:buChar char="•"/>
              <a:defRPr/>
            </a:pPr>
            <a:r>
              <a:rPr lang="en-US" sz="2000" kern="0" dirty="0" smtClean="0">
                <a:solidFill>
                  <a:srgbClr val="000000"/>
                </a:solidFill>
                <a:latin typeface="Calibri" panose="020F0502020204030204" pitchFamily="34" charset="0"/>
              </a:rPr>
              <a:t>Diminishes state role in non-IT functions (including plan management and consumer assistance functions)</a:t>
            </a:r>
          </a:p>
          <a:p>
            <a:pPr marL="285750" lvl="0" indent="-285750" eaLnBrk="0" fontAlgn="base" hangingPunct="0">
              <a:spcBef>
                <a:spcPct val="0"/>
              </a:spcBef>
              <a:spcAft>
                <a:spcPts val="600"/>
              </a:spcAft>
              <a:buFont typeface="Arial" panose="020B0604020202020204" pitchFamily="34" charset="0"/>
              <a:buChar char="•"/>
              <a:defRPr/>
            </a:pPr>
            <a:r>
              <a:rPr lang="en-US" sz="2000" kern="0" dirty="0" smtClean="0">
                <a:solidFill>
                  <a:srgbClr val="000000"/>
                </a:solidFill>
                <a:latin typeface="Calibri" panose="020F0502020204030204" pitchFamily="34" charset="0"/>
              </a:rPr>
              <a:t>Constrains </a:t>
            </a:r>
            <a:r>
              <a:rPr lang="en-US" sz="2000" kern="0" dirty="0">
                <a:solidFill>
                  <a:srgbClr val="000000"/>
                </a:solidFill>
                <a:latin typeface="Calibri" panose="020F0502020204030204" pitchFamily="34" charset="0"/>
              </a:rPr>
              <a:t>S</a:t>
            </a:r>
            <a:r>
              <a:rPr lang="en-US" sz="2000" kern="0" dirty="0" smtClean="0">
                <a:solidFill>
                  <a:srgbClr val="000000"/>
                </a:solidFill>
                <a:latin typeface="Calibri" panose="020F0502020204030204" pitchFamily="34" charset="0"/>
              </a:rPr>
              <a:t>tate flexibility</a:t>
            </a:r>
          </a:p>
          <a:p>
            <a:pPr marL="285750" lvl="0" indent="-285750" eaLnBrk="0" fontAlgn="base" hangingPunct="0">
              <a:spcBef>
                <a:spcPct val="0"/>
              </a:spcBef>
              <a:spcAft>
                <a:spcPts val="600"/>
              </a:spcAft>
              <a:buFont typeface="Arial" panose="020B0604020202020204" pitchFamily="34" charset="0"/>
              <a:buChar char="•"/>
              <a:defRPr/>
            </a:pPr>
            <a:r>
              <a:rPr lang="en-US" sz="2000" kern="0" dirty="0" smtClean="0">
                <a:solidFill>
                  <a:srgbClr val="000000"/>
                </a:solidFill>
                <a:latin typeface="Calibri" panose="020F0502020204030204" pitchFamily="34" charset="0"/>
              </a:rPr>
              <a:t>Not the “Minnesota Way”</a:t>
            </a:r>
            <a:endParaRPr lang="en-US" sz="2000" kern="0" dirty="0">
              <a:solidFill>
                <a:srgbClr val="000000"/>
              </a:solidFill>
              <a:latin typeface="Calibri" panose="020F0502020204030204" pitchFamily="34" charset="0"/>
            </a:endParaRPr>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35</a:t>
            </a:fld>
            <a:endParaRPr lang="en-US" dirty="0"/>
          </a:p>
        </p:txBody>
      </p:sp>
    </p:spTree>
    <p:extLst>
      <p:ext uri="{BB962C8B-B14F-4D97-AF65-F5344CB8AC3E}">
        <p14:creationId xmlns:p14="http://schemas.microsoft.com/office/powerpoint/2010/main" val="195346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881488"/>
            <a:ext cx="8534400" cy="1048143"/>
          </a:xfrm>
        </p:spPr>
        <p:txBody>
          <a:bodyPr/>
          <a:lstStyle/>
          <a:p>
            <a:r>
              <a:rPr lang="en-US" b="1" dirty="0" smtClean="0"/>
              <a:t>Discussion</a:t>
            </a:r>
            <a:endParaRPr lang="en-US" b="1" dirty="0"/>
          </a:p>
        </p:txBody>
      </p:sp>
      <p:sp>
        <p:nvSpPr>
          <p:cNvPr id="3" name="Slide Number Placeholder 2"/>
          <p:cNvSpPr>
            <a:spLocks noGrp="1"/>
          </p:cNvSpPr>
          <p:nvPr>
            <p:ph type="sldNum" sz="quarter" idx="11"/>
          </p:nvPr>
        </p:nvSpPr>
        <p:spPr/>
        <p:txBody>
          <a:bodyPr/>
          <a:lstStyle/>
          <a:p>
            <a:fld id="{9F8FA0FF-B194-4927-BB1D-56AA63D432A4}" type="slidenum">
              <a:rPr lang="en-US" smtClean="0"/>
              <a:pPr/>
              <a:t>36</a:t>
            </a:fld>
            <a:endParaRPr lang="en-US" dirty="0"/>
          </a:p>
        </p:txBody>
      </p:sp>
    </p:spTree>
    <p:extLst>
      <p:ext uri="{BB962C8B-B14F-4D97-AF65-F5344CB8AC3E}">
        <p14:creationId xmlns:p14="http://schemas.microsoft.com/office/powerpoint/2010/main" val="13564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Framework for Considering Options</a:t>
            </a:r>
            <a:endParaRPr lang="en-US" dirty="0"/>
          </a:p>
        </p:txBody>
      </p:sp>
      <p:graphicFrame>
        <p:nvGraphicFramePr>
          <p:cNvPr id="15" name="Table 14" descr="Consideration Stay the Course (SBM) Partially Privatized Model Supported SBM FFM&#10;Ensure State Flexibility High Medium Low Low&#10;Reduce Cost and Streamline Administration Low Medium Medium Medium&#10;Provide Quality Consumer Experience Medium High Medium Medium&#10;"/>
          <p:cNvGraphicFramePr>
            <a:graphicFrameLocks noGrp="1"/>
          </p:cNvGraphicFramePr>
          <p:nvPr>
            <p:extLst>
              <p:ext uri="{D42A27DB-BD31-4B8C-83A1-F6EECF244321}">
                <p14:modId xmlns:p14="http://schemas.microsoft.com/office/powerpoint/2010/main" val="3796254278"/>
              </p:ext>
            </p:extLst>
          </p:nvPr>
        </p:nvGraphicFramePr>
        <p:xfrm>
          <a:off x="123538" y="1697153"/>
          <a:ext cx="8924927" cy="3718560"/>
        </p:xfrm>
        <a:graphic>
          <a:graphicData uri="http://schemas.openxmlformats.org/drawingml/2006/table">
            <a:tbl>
              <a:tblPr firstRow="1">
                <a:tableStyleId>{616DA210-FB5B-4158-B5E0-FEB733F419BA}</a:tableStyleId>
              </a:tblPr>
              <a:tblGrid>
                <a:gridCol w="2237142"/>
                <a:gridCol w="1854919"/>
                <a:gridCol w="1686290"/>
                <a:gridCol w="1573288"/>
                <a:gridCol w="1573288"/>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Consideration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Stay the Course (SBM)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Partially Privatized</a:t>
                      </a:r>
                      <a:r>
                        <a:rPr lang="en-US" sz="2000" baseline="0" dirty="0" smtClean="0"/>
                        <a:t> Model</a:t>
                      </a:r>
                      <a:endParaRPr lang="en-US" sz="2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Supported</a:t>
                      </a:r>
                      <a:r>
                        <a:rPr lang="en-US" sz="2000" baseline="0" dirty="0" smtClean="0"/>
                        <a:t> SBM</a:t>
                      </a:r>
                      <a:endParaRPr lang="en-US" sz="2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t>FFM</a:t>
                      </a:r>
                      <a:endParaRPr lang="en-US" sz="2000" dirty="0" smtClean="0"/>
                    </a:p>
                  </a:txBody>
                  <a:tcPr anchor="ctr"/>
                </a:tc>
              </a:tr>
              <a:tr h="370840">
                <a:tc>
                  <a:txBody>
                    <a:bodyPr/>
                    <a:lstStyle/>
                    <a:p>
                      <a:pPr marL="0" indent="0">
                        <a:buFont typeface="Arial" panose="020B0604020202020204" pitchFamily="34" charset="0"/>
                        <a:buNone/>
                      </a:pPr>
                      <a:r>
                        <a:rPr lang="en-US" sz="2000" dirty="0" smtClean="0"/>
                        <a:t>Ensure State Flexibility</a:t>
                      </a:r>
                      <a:endParaRPr lang="en-US" sz="2000" b="1" dirty="0"/>
                    </a:p>
                  </a:txBody>
                  <a:tcPr anchor="ctr"/>
                </a:tc>
                <a:tc>
                  <a:txBody>
                    <a:bodyPr/>
                    <a:lstStyle/>
                    <a:p>
                      <a:pPr marL="0" indent="0" algn="ctr">
                        <a:buFont typeface="Arial" pitchFamily="34" charset="0"/>
                        <a:buNone/>
                      </a:pPr>
                      <a:r>
                        <a:rPr lang="en-US" sz="2000" baseline="0" dirty="0" smtClean="0">
                          <a:sym typeface="Wingdings"/>
                        </a:rPr>
                        <a:t>High</a:t>
                      </a:r>
                      <a:endParaRPr lang="en-US" sz="2000" b="0" baseline="0" dirty="0" smtClean="0"/>
                    </a:p>
                  </a:txBody>
                  <a:tcPr anchor="ctr"/>
                </a:tc>
                <a:tc>
                  <a:txBody>
                    <a:bodyPr/>
                    <a:lstStyle/>
                    <a:p>
                      <a:pPr marL="0" indent="0" algn="ctr">
                        <a:buFont typeface="Arial" pitchFamily="34" charset="0"/>
                        <a:buNone/>
                      </a:pPr>
                      <a:r>
                        <a:rPr lang="en-US" sz="2000" baseline="0" dirty="0" smtClean="0">
                          <a:sym typeface="Wingdings"/>
                        </a:rPr>
                        <a:t>Medium</a:t>
                      </a:r>
                      <a:endParaRPr lang="en-US" sz="2000" b="0" baseline="0" dirty="0" smtClean="0"/>
                    </a:p>
                  </a:txBody>
                  <a:tcPr anchor="ctr"/>
                </a:tc>
                <a:tc>
                  <a:txBody>
                    <a:bodyPr/>
                    <a:lstStyle/>
                    <a:p>
                      <a:pPr marL="0" indent="0" algn="ctr">
                        <a:buFont typeface="Arial" pitchFamily="34" charset="0"/>
                        <a:buNone/>
                      </a:pPr>
                      <a:r>
                        <a:rPr lang="en-US" sz="2000" baseline="0" dirty="0" smtClean="0"/>
                        <a:t>Low</a:t>
                      </a:r>
                      <a:endParaRPr lang="en-US" sz="2000" b="0" baseline="0" dirty="0" smtClean="0"/>
                    </a:p>
                  </a:txBody>
                  <a:tcPr anchor="ctr"/>
                </a:tc>
                <a:tc>
                  <a:txBody>
                    <a:bodyPr/>
                    <a:lstStyle/>
                    <a:p>
                      <a:pPr marL="0" indent="0" algn="ctr">
                        <a:buFont typeface="Arial" pitchFamily="34" charset="0"/>
                        <a:buNone/>
                      </a:pPr>
                      <a:r>
                        <a:rPr lang="en-US" sz="2000" b="0" baseline="0" dirty="0" smtClean="0"/>
                        <a:t>Low</a:t>
                      </a:r>
                    </a:p>
                  </a:txBody>
                  <a:tcPr anchor="ctr"/>
                </a:tc>
              </a:tr>
              <a:tr h="313917">
                <a:tc>
                  <a:txBody>
                    <a:bodyPr/>
                    <a:lstStyle/>
                    <a:p>
                      <a:pPr marL="0" indent="0">
                        <a:buFont typeface="Arial" panose="020B0604020202020204" pitchFamily="34" charset="0"/>
                        <a:buNone/>
                      </a:pPr>
                      <a:r>
                        <a:rPr lang="en-US" sz="2000" baseline="0" dirty="0" smtClean="0"/>
                        <a:t>Reduce Cost and Streamline Administration</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baseline="0" dirty="0" smtClean="0"/>
                        <a:t>Low</a:t>
                      </a:r>
                      <a:endParaRPr lang="en-US" sz="2000" b="0" baseline="0" dirty="0" smtClean="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baseline="0" dirty="0" smtClean="0"/>
                        <a:t>Medium</a:t>
                      </a:r>
                      <a:endParaRPr lang="en-US" sz="2000" b="0" baseline="0" dirty="0" smtClean="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baseline="0" dirty="0" smtClean="0">
                          <a:sym typeface="Wingdings"/>
                        </a:rPr>
                        <a:t>Medium</a:t>
                      </a:r>
                      <a:endParaRPr lang="en-US" sz="2000" b="0" baseline="0" dirty="0" smtClean="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b="0" baseline="0" dirty="0" smtClean="0">
                          <a:solidFill>
                            <a:schemeClr val="tx1"/>
                          </a:solidFill>
                        </a:rPr>
                        <a:t>Medium</a:t>
                      </a:r>
                    </a:p>
                  </a:txBody>
                  <a:tcPr anchor="ctr"/>
                </a:tc>
              </a:tr>
              <a:tr h="438150">
                <a:tc>
                  <a:txBody>
                    <a:bodyPr/>
                    <a:lstStyle/>
                    <a:p>
                      <a:r>
                        <a:rPr lang="en-US" sz="2000" dirty="0" smtClean="0"/>
                        <a:t>Provide</a:t>
                      </a:r>
                      <a:r>
                        <a:rPr lang="en-US" sz="2000" baseline="0" dirty="0" smtClean="0"/>
                        <a:t> </a:t>
                      </a:r>
                      <a:r>
                        <a:rPr lang="en-US" sz="2000" dirty="0" smtClean="0"/>
                        <a:t>Quality Consumer Experience</a:t>
                      </a:r>
                      <a:endParaRPr lang="en-US" sz="2000" b="1" dirty="0"/>
                    </a:p>
                  </a:txBody>
                  <a:tcPr anchor="ctr"/>
                </a:tc>
                <a:tc>
                  <a:txBody>
                    <a:bodyPr/>
                    <a:lstStyle/>
                    <a:p>
                      <a:pPr marL="0" indent="0" algn="ctr">
                        <a:buFont typeface="Arial" pitchFamily="34" charset="0"/>
                        <a:buNone/>
                      </a:pPr>
                      <a:r>
                        <a:rPr lang="en-US" sz="2000" baseline="0" dirty="0" smtClean="0">
                          <a:sym typeface="Wingdings"/>
                        </a:rPr>
                        <a:t>Medium</a:t>
                      </a:r>
                      <a:endParaRPr lang="en-US" sz="2000" b="0" dirty="0"/>
                    </a:p>
                  </a:txBody>
                  <a:tcPr anchor="ctr"/>
                </a:tc>
                <a:tc>
                  <a:txBody>
                    <a:bodyPr/>
                    <a:lstStyle/>
                    <a:p>
                      <a:pPr marL="0" indent="0" algn="ctr">
                        <a:buFont typeface="Arial" pitchFamily="34" charset="0"/>
                        <a:buNone/>
                      </a:pPr>
                      <a:r>
                        <a:rPr lang="en-US" sz="2000" baseline="0" dirty="0" smtClean="0">
                          <a:sym typeface="Wingdings"/>
                        </a:rPr>
                        <a:t>High</a:t>
                      </a:r>
                      <a:endParaRPr lang="en-US" sz="2000" b="0" dirty="0"/>
                    </a:p>
                  </a:txBody>
                  <a:tcPr anchor="ctr"/>
                </a:tc>
                <a:tc>
                  <a:txBody>
                    <a:bodyPr/>
                    <a:lstStyle/>
                    <a:p>
                      <a:pPr marL="0" indent="0" algn="ctr">
                        <a:buFont typeface="Arial" pitchFamily="34" charset="0"/>
                        <a:buNone/>
                      </a:pPr>
                      <a:r>
                        <a:rPr lang="en-US" sz="2000" dirty="0" smtClean="0"/>
                        <a:t>Medium</a:t>
                      </a:r>
                      <a:endParaRPr lang="en-US" sz="2000" b="0" dirty="0"/>
                    </a:p>
                  </a:txBody>
                  <a:tcPr anchor="ctr"/>
                </a:tc>
                <a:tc>
                  <a:txBody>
                    <a:bodyPr/>
                    <a:lstStyle/>
                    <a:p>
                      <a:pPr marL="0" indent="0" algn="ctr">
                        <a:buFont typeface="Arial" pitchFamily="34" charset="0"/>
                        <a:buNone/>
                      </a:pPr>
                      <a:r>
                        <a:rPr lang="en-US" sz="2000" b="0" dirty="0" smtClean="0"/>
                        <a:t>Medium</a:t>
                      </a:r>
                      <a:endParaRPr lang="en-US" sz="2000" b="0" dirty="0"/>
                    </a:p>
                  </a:txBody>
                  <a:tcPr anchor="ctr"/>
                </a:tc>
              </a:tr>
            </a:tbl>
          </a:graphicData>
        </a:graphic>
      </p:graphicFrame>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37</a:t>
            </a:fld>
            <a:endParaRPr lang="en-US" dirty="0"/>
          </a:p>
        </p:txBody>
      </p:sp>
    </p:spTree>
    <p:extLst>
      <p:ext uri="{BB962C8B-B14F-4D97-AF65-F5344CB8AC3E}">
        <p14:creationId xmlns:p14="http://schemas.microsoft.com/office/powerpoint/2010/main" val="4048540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218" y="2610554"/>
            <a:ext cx="8534400" cy="1048143"/>
          </a:xfrm>
        </p:spPr>
        <p:txBody>
          <a:bodyPr/>
          <a:lstStyle/>
          <a:p>
            <a:r>
              <a:rPr lang="en-US" b="1" dirty="0" smtClean="0"/>
              <a:t>Next Steps</a:t>
            </a:r>
            <a:endParaRPr lang="en-US" b="1" dirty="0"/>
          </a:p>
        </p:txBody>
      </p:sp>
      <p:sp>
        <p:nvSpPr>
          <p:cNvPr id="3" name="Slide Number Placeholder 2"/>
          <p:cNvSpPr>
            <a:spLocks noGrp="1"/>
          </p:cNvSpPr>
          <p:nvPr>
            <p:ph type="sldNum" sz="quarter" idx="11"/>
          </p:nvPr>
        </p:nvSpPr>
        <p:spPr/>
        <p:txBody>
          <a:bodyPr/>
          <a:lstStyle/>
          <a:p>
            <a:fld id="{9F8FA0FF-B194-4927-BB1D-56AA63D432A4}" type="slidenum">
              <a:rPr lang="en-US" smtClean="0"/>
              <a:pPr/>
              <a:t>38</a:t>
            </a:fld>
            <a:endParaRPr lang="en-US" dirty="0"/>
          </a:p>
        </p:txBody>
      </p:sp>
    </p:spTree>
    <p:extLst>
      <p:ext uri="{BB962C8B-B14F-4D97-AF65-F5344CB8AC3E}">
        <p14:creationId xmlns:p14="http://schemas.microsoft.com/office/powerpoint/2010/main" val="2140887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8" name="TextBox 7"/>
          <p:cNvSpPr txBox="1"/>
          <p:nvPr/>
        </p:nvSpPr>
        <p:spPr>
          <a:xfrm>
            <a:off x="152400" y="1795694"/>
            <a:ext cx="4343399" cy="3919306"/>
          </a:xfrm>
          <a:prstGeom prst="rect">
            <a:avLst/>
          </a:prstGeom>
          <a:noFill/>
        </p:spPr>
        <p:txBody>
          <a:bodyPr wrap="square" lIns="101882" tIns="50941" rIns="101882" bIns="50941" rtlCol="0">
            <a:spAutoFit/>
          </a:bodyPr>
          <a:lstStyle/>
          <a:p>
            <a:pPr algn="ctr"/>
            <a:r>
              <a:rPr lang="en-US" sz="2400" b="1" dirty="0" smtClean="0">
                <a:solidFill>
                  <a:srgbClr val="000000"/>
                </a:solidFill>
                <a:latin typeface="Calibri"/>
              </a:rPr>
              <a:t>Joel Ario</a:t>
            </a:r>
            <a:endParaRPr lang="en-US" sz="2400" b="1" dirty="0">
              <a:solidFill>
                <a:srgbClr val="000000"/>
              </a:solidFill>
              <a:latin typeface="Calibri"/>
            </a:endParaRPr>
          </a:p>
          <a:p>
            <a:pPr algn="ctr"/>
            <a:r>
              <a:rPr lang="en-US" sz="2400" dirty="0" smtClean="0">
                <a:solidFill>
                  <a:srgbClr val="000000"/>
                </a:solidFill>
                <a:latin typeface="Calibri"/>
                <a:hlinkClick r:id="rId3"/>
              </a:rPr>
              <a:t>jario@manatt.com</a:t>
            </a:r>
            <a:r>
              <a:rPr lang="en-US" sz="2400" dirty="0" smtClean="0">
                <a:solidFill>
                  <a:srgbClr val="000000"/>
                </a:solidFill>
                <a:latin typeface="Calibri"/>
              </a:rPr>
              <a:t> </a:t>
            </a:r>
            <a:endParaRPr lang="en-US" sz="2400" dirty="0">
              <a:solidFill>
                <a:srgbClr val="000000"/>
              </a:solidFill>
              <a:latin typeface="Calibri"/>
            </a:endParaRPr>
          </a:p>
          <a:p>
            <a:pPr algn="ctr"/>
            <a:r>
              <a:rPr lang="en-US" sz="2400" dirty="0" smtClean="0">
                <a:solidFill>
                  <a:srgbClr val="000000"/>
                </a:solidFill>
              </a:rPr>
              <a:t>518.431.6719</a:t>
            </a:r>
          </a:p>
          <a:p>
            <a:pPr algn="ctr"/>
            <a:endParaRPr lang="en-US" sz="2400" b="1" dirty="0">
              <a:solidFill>
                <a:srgbClr val="000000"/>
              </a:solidFill>
              <a:latin typeface="Calibri"/>
            </a:endParaRPr>
          </a:p>
          <a:p>
            <a:pPr algn="ctr"/>
            <a:r>
              <a:rPr lang="en-US" sz="2400" b="1" dirty="0" smtClean="0">
                <a:solidFill>
                  <a:srgbClr val="000000"/>
                </a:solidFill>
                <a:latin typeface="Calibri"/>
              </a:rPr>
              <a:t>Patti </a:t>
            </a:r>
            <a:r>
              <a:rPr lang="en-US" sz="2400" b="1" dirty="0">
                <a:solidFill>
                  <a:srgbClr val="000000"/>
                </a:solidFill>
                <a:latin typeface="Calibri"/>
              </a:rPr>
              <a:t>Boozang</a:t>
            </a:r>
          </a:p>
          <a:p>
            <a:pPr algn="ctr"/>
            <a:r>
              <a:rPr lang="en-US" sz="2400" dirty="0" smtClean="0">
                <a:solidFill>
                  <a:srgbClr val="000000"/>
                </a:solidFill>
                <a:latin typeface="Calibri"/>
                <a:hlinkClick r:id="rId4"/>
              </a:rPr>
              <a:t>pboozang@manatt.com</a:t>
            </a:r>
            <a:r>
              <a:rPr lang="en-US" sz="2400" dirty="0" smtClean="0">
                <a:solidFill>
                  <a:srgbClr val="000000"/>
                </a:solidFill>
                <a:latin typeface="Calibri"/>
              </a:rPr>
              <a:t> </a:t>
            </a:r>
            <a:endParaRPr lang="en-US" sz="2400" dirty="0">
              <a:solidFill>
                <a:srgbClr val="000000"/>
              </a:solidFill>
              <a:latin typeface="Calibri"/>
            </a:endParaRPr>
          </a:p>
          <a:p>
            <a:pPr algn="ctr"/>
            <a:r>
              <a:rPr lang="en-US" sz="2400" dirty="0" smtClean="0">
                <a:solidFill>
                  <a:srgbClr val="000000"/>
                </a:solidFill>
                <a:latin typeface="Calibri"/>
              </a:rPr>
              <a:t>212.790.4523</a:t>
            </a:r>
          </a:p>
          <a:p>
            <a:pPr algn="ctr"/>
            <a:endParaRPr lang="en-US" sz="2400" b="1" dirty="0">
              <a:solidFill>
                <a:srgbClr val="000000"/>
              </a:solidFill>
              <a:latin typeface="Calibri"/>
            </a:endParaRPr>
          </a:p>
          <a:p>
            <a:pPr algn="ctr"/>
            <a:endParaRPr lang="en-US" sz="2800" dirty="0">
              <a:solidFill>
                <a:srgbClr val="000000"/>
              </a:solidFill>
              <a:latin typeface="Calibri"/>
            </a:endParaRPr>
          </a:p>
          <a:p>
            <a:pPr algn="ctr"/>
            <a:endParaRPr lang="en-US" sz="2800" dirty="0">
              <a:solidFill>
                <a:srgbClr val="000000"/>
              </a:solidFill>
              <a:latin typeface="Calibri"/>
            </a:endParaRPr>
          </a:p>
        </p:txBody>
      </p:sp>
      <p:sp>
        <p:nvSpPr>
          <p:cNvPr id="9" name="TextBox 8"/>
          <p:cNvSpPr txBox="1"/>
          <p:nvPr/>
        </p:nvSpPr>
        <p:spPr>
          <a:xfrm>
            <a:off x="4267200" y="1784026"/>
            <a:ext cx="4800600" cy="3549974"/>
          </a:xfrm>
          <a:prstGeom prst="rect">
            <a:avLst/>
          </a:prstGeom>
          <a:noFill/>
        </p:spPr>
        <p:txBody>
          <a:bodyPr wrap="square" lIns="101882" tIns="50941" rIns="101882" bIns="50941" rtlCol="0">
            <a:spAutoFit/>
          </a:bodyPr>
          <a:lstStyle/>
          <a:p>
            <a:pPr algn="ctr"/>
            <a:r>
              <a:rPr lang="en-US" sz="2400" b="1" dirty="0" smtClean="0">
                <a:solidFill>
                  <a:srgbClr val="000000"/>
                </a:solidFill>
                <a:latin typeface="Calibri"/>
              </a:rPr>
              <a:t>Alice Lam</a:t>
            </a:r>
            <a:endParaRPr lang="en-US" sz="2400" dirty="0">
              <a:solidFill>
                <a:srgbClr val="000000"/>
              </a:solidFill>
              <a:latin typeface="Calibri"/>
            </a:endParaRPr>
          </a:p>
          <a:p>
            <a:pPr algn="ctr"/>
            <a:r>
              <a:rPr lang="en-US" sz="2400" dirty="0" smtClean="0">
                <a:solidFill>
                  <a:srgbClr val="000000"/>
                </a:solidFill>
                <a:latin typeface="Calibri"/>
                <a:hlinkClick r:id="rId5"/>
              </a:rPr>
              <a:t>ALam@manatt.com</a:t>
            </a:r>
            <a:r>
              <a:rPr lang="en-US" sz="2400" dirty="0" smtClean="0">
                <a:solidFill>
                  <a:srgbClr val="000000"/>
                </a:solidFill>
                <a:latin typeface="Calibri"/>
              </a:rPr>
              <a:t> </a:t>
            </a:r>
            <a:endParaRPr lang="en-US" sz="2400" dirty="0">
              <a:solidFill>
                <a:srgbClr val="000000"/>
              </a:solidFill>
              <a:latin typeface="Calibri"/>
            </a:endParaRPr>
          </a:p>
          <a:p>
            <a:pPr algn="ctr"/>
            <a:r>
              <a:rPr lang="en-US" sz="2400" dirty="0" smtClean="0">
                <a:solidFill>
                  <a:srgbClr val="000000"/>
                </a:solidFill>
                <a:latin typeface="Calibri"/>
              </a:rPr>
              <a:t>212.790.4583</a:t>
            </a:r>
            <a:endParaRPr lang="en-US" sz="2400" dirty="0">
              <a:solidFill>
                <a:srgbClr val="000000"/>
              </a:solidFill>
              <a:latin typeface="Calibri"/>
            </a:endParaRPr>
          </a:p>
          <a:p>
            <a:pPr algn="ctr"/>
            <a:endParaRPr lang="en-US" sz="2400" dirty="0" smtClean="0">
              <a:solidFill>
                <a:srgbClr val="000000"/>
              </a:solidFill>
              <a:latin typeface="Calibri"/>
            </a:endParaRPr>
          </a:p>
          <a:p>
            <a:pPr algn="ctr"/>
            <a:r>
              <a:rPr lang="en-US" sz="2400" b="1" dirty="0" smtClean="0">
                <a:solidFill>
                  <a:srgbClr val="000000"/>
                </a:solidFill>
                <a:latin typeface="Calibri"/>
              </a:rPr>
              <a:t>Anne Karl</a:t>
            </a:r>
            <a:endParaRPr lang="en-US" sz="2400" dirty="0">
              <a:solidFill>
                <a:srgbClr val="000000"/>
              </a:solidFill>
              <a:latin typeface="Calibri"/>
            </a:endParaRPr>
          </a:p>
          <a:p>
            <a:pPr algn="ctr"/>
            <a:r>
              <a:rPr lang="en-US" sz="2400" dirty="0" smtClean="0">
                <a:solidFill>
                  <a:srgbClr val="000000"/>
                </a:solidFill>
                <a:latin typeface="Calibri"/>
                <a:hlinkClick r:id="rId6"/>
              </a:rPr>
              <a:t>AKarl@manatt.com</a:t>
            </a:r>
            <a:r>
              <a:rPr lang="en-US" sz="2400" dirty="0" smtClean="0">
                <a:solidFill>
                  <a:srgbClr val="000000"/>
                </a:solidFill>
                <a:latin typeface="Calibri"/>
              </a:rPr>
              <a:t> </a:t>
            </a:r>
            <a:endParaRPr lang="en-US" sz="2400" dirty="0">
              <a:solidFill>
                <a:srgbClr val="000000"/>
              </a:solidFill>
              <a:latin typeface="Calibri"/>
            </a:endParaRPr>
          </a:p>
          <a:p>
            <a:pPr algn="ctr"/>
            <a:r>
              <a:rPr lang="en-US" sz="2400" dirty="0" smtClean="0">
                <a:solidFill>
                  <a:srgbClr val="000000"/>
                </a:solidFill>
                <a:latin typeface="Calibri"/>
              </a:rPr>
              <a:t>212.790.4578</a:t>
            </a:r>
          </a:p>
          <a:p>
            <a:pPr algn="ctr"/>
            <a:endParaRPr lang="en-US" sz="2800" dirty="0">
              <a:solidFill>
                <a:srgbClr val="000000"/>
              </a:solidFill>
              <a:latin typeface="Calibri"/>
            </a:endParaRPr>
          </a:p>
          <a:p>
            <a:pPr algn="ctr"/>
            <a:endParaRPr lang="en-US" sz="2800" dirty="0">
              <a:solidFill>
                <a:srgbClr val="000000"/>
              </a:solidFill>
              <a:latin typeface="Calibri"/>
            </a:endParaRPr>
          </a:p>
        </p:txBody>
      </p:sp>
      <p:pic>
        <p:nvPicPr>
          <p:cNvPr id="12" name="Picture 2" descr="Manat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10"/>
          <p:cNvSpPr>
            <a:spLocks noGrp="1"/>
          </p:cNvSpPr>
          <p:nvPr>
            <p:ph type="sldNum" sz="quarter" idx="11"/>
          </p:nvPr>
        </p:nvSpPr>
        <p:spPr/>
        <p:txBody>
          <a:bodyPr/>
          <a:lstStyle/>
          <a:p>
            <a:fld id="{9F8FA0FF-B194-4927-BB1D-56AA63D432A4}" type="slidenum">
              <a:rPr lang="en-US" smtClean="0"/>
              <a:pPr/>
              <a:t>39</a:t>
            </a:fld>
            <a:endParaRPr lang="en-US" dirty="0"/>
          </a:p>
        </p:txBody>
      </p:sp>
    </p:spTree>
    <p:extLst>
      <p:ext uri="{BB962C8B-B14F-4D97-AF65-F5344CB8AC3E}">
        <p14:creationId xmlns:p14="http://schemas.microsoft.com/office/powerpoint/2010/main" val="1481935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Force Vision and Goals</a:t>
            </a:r>
            <a:endParaRPr lang="en-US" dirty="0"/>
          </a:p>
        </p:txBody>
      </p:sp>
      <p:sp>
        <p:nvSpPr>
          <p:cNvPr id="28" name="TextBox 27"/>
          <p:cNvSpPr txBox="1"/>
          <p:nvPr/>
        </p:nvSpPr>
        <p:spPr>
          <a:xfrm>
            <a:off x="252590" y="1276742"/>
            <a:ext cx="8632723" cy="4431983"/>
          </a:xfrm>
          <a:prstGeom prst="rect">
            <a:avLst/>
          </a:prstGeom>
          <a:noFill/>
          <a:ln>
            <a:noFill/>
          </a:ln>
        </p:spPr>
        <p:txBody>
          <a:bodyPr wrap="square" rtlCol="0">
            <a:spAutoFit/>
          </a:bodyPr>
          <a:lstStyle/>
          <a:p>
            <a:pPr marR="0" lvl="0" defTabSz="914400" eaLnBrk="0" fontAlgn="base" latinLnBrk="0" hangingPunct="0">
              <a:lnSpc>
                <a:spcPct val="100000"/>
              </a:lnSpc>
              <a:spcBef>
                <a:spcPct val="0"/>
              </a:spcBef>
              <a:spcAft>
                <a:spcPts val="1200"/>
              </a:spcAft>
              <a:buClrTx/>
              <a:buSzTx/>
              <a:tabLst/>
              <a:defRPr/>
            </a:pPr>
            <a:r>
              <a:rPr kumimoji="0" lang="en-US" b="1" i="0" u="sng" strike="noStrike" kern="0" cap="none" spc="0" normalizeH="0" baseline="0" noProof="0" dirty="0" smtClean="0">
                <a:ln>
                  <a:noFill/>
                </a:ln>
                <a:solidFill>
                  <a:srgbClr val="000000"/>
                </a:solidFill>
                <a:effectLst/>
                <a:uLnTx/>
                <a:uFillTx/>
                <a:latin typeface="Calibri" panose="020F0502020204030204" pitchFamily="34" charset="0"/>
              </a:rPr>
              <a:t>Vision: </a:t>
            </a:r>
            <a:r>
              <a:rPr kumimoji="0" lang="en-US" i="0" strike="noStrike" kern="0" cap="none" spc="0" normalizeH="0" baseline="0" noProof="0" dirty="0" smtClean="0">
                <a:ln>
                  <a:noFill/>
                </a:ln>
                <a:solidFill>
                  <a:srgbClr val="000000"/>
                </a:solidFill>
                <a:effectLst/>
                <a:uLnTx/>
                <a:uFillTx/>
                <a:latin typeface="Calibri" panose="020F0502020204030204" pitchFamily="34" charset="0"/>
              </a:rPr>
              <a:t>Sustainable, quality health</a:t>
            </a:r>
            <a:r>
              <a:rPr kumimoji="0" lang="en-US" i="0" strike="noStrike" kern="0" cap="none" spc="0" normalizeH="0" noProof="0" dirty="0" smtClean="0">
                <a:ln>
                  <a:noFill/>
                </a:ln>
                <a:solidFill>
                  <a:srgbClr val="000000"/>
                </a:solidFill>
                <a:effectLst/>
                <a:uLnTx/>
                <a:uFillTx/>
                <a:latin typeface="Calibri" panose="020F0502020204030204" pitchFamily="34" charset="0"/>
              </a:rPr>
              <a:t> care for all Minnesotans</a:t>
            </a:r>
            <a:endParaRPr kumimoji="0" lang="en-US" b="1" i="0" u="sng" strike="noStrike" kern="0" cap="none" spc="0" normalizeH="0" baseline="0" noProof="0" dirty="0" smtClean="0">
              <a:ln>
                <a:noFill/>
              </a:ln>
              <a:solidFill>
                <a:srgbClr val="000000"/>
              </a:solidFill>
              <a:effectLst/>
              <a:uLnTx/>
              <a:uFillTx/>
              <a:latin typeface="Calibri" panose="020F0502020204030204" pitchFamily="34" charset="0"/>
            </a:endParaRPr>
          </a:p>
          <a:p>
            <a:pPr marR="0" lvl="0" defTabSz="914400" eaLnBrk="0" fontAlgn="base" latinLnBrk="0" hangingPunct="0">
              <a:lnSpc>
                <a:spcPct val="100000"/>
              </a:lnSpc>
              <a:spcBef>
                <a:spcPct val="0"/>
              </a:spcBef>
              <a:spcAft>
                <a:spcPts val="1200"/>
              </a:spcAft>
              <a:buClrTx/>
              <a:buSzTx/>
              <a:tabLst/>
              <a:defRPr/>
            </a:pPr>
            <a:r>
              <a:rPr kumimoji="0" lang="en-US" b="1" i="0" u="sng" strike="noStrike" kern="0" cap="none" spc="0" normalizeH="0" baseline="0" noProof="0" dirty="0" smtClean="0">
                <a:ln>
                  <a:noFill/>
                </a:ln>
                <a:solidFill>
                  <a:srgbClr val="000000"/>
                </a:solidFill>
                <a:effectLst/>
                <a:uLnTx/>
                <a:uFillTx/>
                <a:latin typeface="Calibri" panose="020F0502020204030204" pitchFamily="34" charset="0"/>
              </a:rPr>
              <a:t>Guiding Principles</a:t>
            </a:r>
          </a:p>
          <a:p>
            <a:pPr marR="0" lvl="0" defTabSz="914400" eaLnBrk="0" fontAlgn="base" latinLnBrk="0" hangingPunct="0">
              <a:lnSpc>
                <a:spcPct val="100000"/>
              </a:lnSpc>
              <a:spcBef>
                <a:spcPct val="0"/>
              </a:spcBef>
              <a:spcAft>
                <a:spcPts val="1200"/>
              </a:spcAft>
              <a:buClrTx/>
              <a:buSzTx/>
              <a:tabLst/>
              <a:defRPr/>
            </a:pPr>
            <a:r>
              <a:rPr lang="en-US" b="1" i="1" kern="0" dirty="0" smtClean="0">
                <a:solidFill>
                  <a:srgbClr val="000000"/>
                </a:solidFill>
                <a:latin typeface="Calibri" panose="020F0502020204030204" pitchFamily="34" charset="0"/>
              </a:rPr>
              <a:t>Realistic: </a:t>
            </a:r>
            <a:r>
              <a:rPr lang="en-US" sz="1600" kern="0" dirty="0" smtClean="0">
                <a:solidFill>
                  <a:srgbClr val="000000"/>
                </a:solidFill>
                <a:latin typeface="Calibri" panose="020F0502020204030204" pitchFamily="34" charset="0"/>
              </a:rPr>
              <a:t>The task force will make recommendations that can realistically be implemented.</a:t>
            </a:r>
            <a:endParaRPr lang="en-US" sz="1600" b="1" i="1" kern="0" dirty="0" smtClean="0">
              <a:solidFill>
                <a:srgbClr val="000000"/>
              </a:solidFill>
              <a:latin typeface="Calibri" panose="020F0502020204030204" pitchFamily="34" charset="0"/>
            </a:endParaRPr>
          </a:p>
          <a:p>
            <a:pPr marR="0" lvl="0" defTabSz="914400" eaLnBrk="0" fontAlgn="base" latinLnBrk="0" hangingPunct="0">
              <a:lnSpc>
                <a:spcPct val="100000"/>
              </a:lnSpc>
              <a:spcBef>
                <a:spcPct val="0"/>
              </a:spcBef>
              <a:spcAft>
                <a:spcPts val="1200"/>
              </a:spcAft>
              <a:buClrTx/>
              <a:buSzTx/>
              <a:tabLst/>
              <a:defRPr/>
            </a:pPr>
            <a:r>
              <a:rPr kumimoji="0" lang="en-US" b="1" i="1" u="none" strike="noStrike" kern="0" cap="none" spc="0" normalizeH="0" baseline="0" noProof="0" dirty="0" smtClean="0">
                <a:ln>
                  <a:noFill/>
                </a:ln>
                <a:solidFill>
                  <a:srgbClr val="000000"/>
                </a:solidFill>
                <a:effectLst/>
                <a:uLnTx/>
                <a:uFillTx/>
                <a:latin typeface="Calibri" panose="020F0502020204030204" pitchFamily="34" charset="0"/>
              </a:rPr>
              <a:t>High Value Impact:</a:t>
            </a:r>
            <a:r>
              <a:rPr lang="en-US" sz="1600" b="1" i="1" kern="0" dirty="0">
                <a:solidFill>
                  <a:srgbClr val="000000"/>
                </a:solidFill>
                <a:latin typeface="Calibri" panose="020F0502020204030204" pitchFamily="34" charset="0"/>
              </a:rPr>
              <a:t> </a:t>
            </a:r>
            <a:r>
              <a:rPr lang="en-US" sz="1600" kern="0" dirty="0" smtClean="0">
                <a:solidFill>
                  <a:srgbClr val="000000"/>
                </a:solidFill>
                <a:latin typeface="Calibri" panose="020F0502020204030204" pitchFamily="34" charset="0"/>
              </a:rPr>
              <a:t>The task force will seek recommendations that have high value and are meaningful to Minnesota’s health care reform efforts.</a:t>
            </a:r>
            <a:endParaRPr kumimoji="0" lang="en-US" b="1" i="1" u="none" strike="noStrike" kern="0" cap="none" spc="0" normalizeH="0" baseline="0" noProof="0" dirty="0" smtClean="0">
              <a:ln>
                <a:noFill/>
              </a:ln>
              <a:solidFill>
                <a:srgbClr val="000000"/>
              </a:solidFill>
              <a:effectLst/>
              <a:uLnTx/>
              <a:uFillTx/>
              <a:latin typeface="Calibri" panose="020F0502020204030204" pitchFamily="34" charset="0"/>
            </a:endParaRPr>
          </a:p>
          <a:p>
            <a:pPr marR="0" lvl="0" defTabSz="914400" eaLnBrk="0" fontAlgn="base" latinLnBrk="0" hangingPunct="0">
              <a:lnSpc>
                <a:spcPct val="100000"/>
              </a:lnSpc>
              <a:spcBef>
                <a:spcPct val="0"/>
              </a:spcBef>
              <a:spcAft>
                <a:spcPts val="1200"/>
              </a:spcAft>
              <a:buClrTx/>
              <a:buSzTx/>
              <a:tabLst/>
              <a:defRPr/>
            </a:pPr>
            <a:r>
              <a:rPr lang="en-US" b="1" i="1" kern="0" dirty="0" smtClean="0">
                <a:solidFill>
                  <a:srgbClr val="000000"/>
                </a:solidFill>
                <a:latin typeface="Calibri" panose="020F0502020204030204" pitchFamily="34" charset="0"/>
              </a:rPr>
              <a:t>Holistic Perspective: </a:t>
            </a:r>
            <a:r>
              <a:rPr lang="en-US" sz="1600" kern="0" dirty="0" smtClean="0">
                <a:solidFill>
                  <a:srgbClr val="000000"/>
                </a:solidFill>
                <a:latin typeface="Calibri" panose="020F0502020204030204" pitchFamily="34" charset="0"/>
              </a:rPr>
              <a:t>The task force understands that health care finance and our recommendations do not exist in a vacuum, and are components of the health care and population health systems.</a:t>
            </a:r>
            <a:endParaRPr lang="en-US" b="1" i="1" kern="0" dirty="0" smtClean="0">
              <a:solidFill>
                <a:srgbClr val="000000"/>
              </a:solidFill>
              <a:latin typeface="Calibri" panose="020F0502020204030204" pitchFamily="34" charset="0"/>
            </a:endParaRPr>
          </a:p>
          <a:p>
            <a:pPr lvl="0" eaLnBrk="0" fontAlgn="base" hangingPunct="0">
              <a:spcBef>
                <a:spcPct val="0"/>
              </a:spcBef>
              <a:spcAft>
                <a:spcPts val="1200"/>
              </a:spcAft>
              <a:defRPr/>
            </a:pPr>
            <a:r>
              <a:rPr kumimoji="0" lang="en-US" b="1" i="1" u="none" strike="noStrike" kern="0" cap="none" spc="0" normalizeH="0" baseline="0" noProof="0" dirty="0" smtClean="0">
                <a:ln>
                  <a:noFill/>
                </a:ln>
                <a:solidFill>
                  <a:srgbClr val="000000"/>
                </a:solidFill>
                <a:effectLst/>
                <a:uLnTx/>
                <a:uFillTx/>
                <a:latin typeface="Calibri" panose="020F0502020204030204" pitchFamily="34" charset="0"/>
              </a:rPr>
              <a:t>Focus: </a:t>
            </a:r>
            <a:r>
              <a:rPr lang="en-US" sz="1600" kern="0" dirty="0">
                <a:solidFill>
                  <a:srgbClr val="000000"/>
                </a:solidFill>
                <a:latin typeface="Calibri" panose="020F0502020204030204" pitchFamily="34" charset="0"/>
              </a:rPr>
              <a:t>The task force recognizes that health care financing and system reform is extremely complex and it will contribute to the broader policy debates by focusing its time and attention on the issues it is charged with addressing. </a:t>
            </a:r>
            <a:endParaRPr lang="en-US" sz="1600" kern="0" dirty="0" smtClean="0">
              <a:solidFill>
                <a:srgbClr val="000000"/>
              </a:solidFill>
              <a:latin typeface="Calibri" panose="020F0502020204030204" pitchFamily="34" charset="0"/>
            </a:endParaRPr>
          </a:p>
          <a:p>
            <a:pPr lvl="0" eaLnBrk="0" fontAlgn="base" hangingPunct="0">
              <a:spcBef>
                <a:spcPct val="0"/>
              </a:spcBef>
              <a:spcAft>
                <a:spcPts val="1200"/>
              </a:spcAft>
              <a:defRPr/>
            </a:pPr>
            <a:r>
              <a:rPr lang="en-US" b="1" i="1" kern="0" dirty="0">
                <a:solidFill>
                  <a:srgbClr val="000000"/>
                </a:solidFill>
                <a:latin typeface="Calibri" panose="020F0502020204030204" pitchFamily="34" charset="0"/>
              </a:rPr>
              <a:t>Innovation: </a:t>
            </a:r>
            <a:r>
              <a:rPr lang="en-US" sz="1600" kern="0" dirty="0">
                <a:solidFill>
                  <a:srgbClr val="000000"/>
                </a:solidFill>
                <a:latin typeface="Calibri" panose="020F0502020204030204" pitchFamily="34" charset="0"/>
              </a:rPr>
              <a:t>The task force is encouraged to identify opportunities for innovation in Minnesota’s health care financing and delivery systems which show promise for lowering costs, improving population health and improving the patient experience.</a:t>
            </a:r>
            <a:endParaRPr kumimoji="0" lang="en-US" sz="1400" u="none" strike="noStrike" kern="0" cap="none" spc="0" normalizeH="0" baseline="0" noProof="0" dirty="0" smtClean="0">
              <a:ln>
                <a:noFill/>
              </a:ln>
              <a:solidFill>
                <a:srgbClr val="000000"/>
              </a:solidFill>
              <a:effectLst/>
              <a:uLnTx/>
              <a:uFillTx/>
              <a:latin typeface="Georgia" pitchFamily="18" charset="0"/>
            </a:endParaRPr>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4</a:t>
            </a:fld>
            <a:endParaRPr lang="en-US" dirty="0"/>
          </a:p>
        </p:txBody>
      </p:sp>
    </p:spTree>
    <p:extLst>
      <p:ext uri="{BB962C8B-B14F-4D97-AF65-F5344CB8AC3E}">
        <p14:creationId xmlns:p14="http://schemas.microsoft.com/office/powerpoint/2010/main" val="1551817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Marketplace Problem Statement</a:t>
            </a:r>
            <a:endParaRPr lang="en-US" dirty="0"/>
          </a:p>
        </p:txBody>
      </p:sp>
      <p:sp>
        <p:nvSpPr>
          <p:cNvPr id="4" name="Rectangle 3"/>
          <p:cNvSpPr/>
          <p:nvPr/>
        </p:nvSpPr>
        <p:spPr>
          <a:xfrm>
            <a:off x="304800" y="1582341"/>
            <a:ext cx="8318938" cy="3785652"/>
          </a:xfrm>
          <a:prstGeom prst="rect">
            <a:avLst/>
          </a:prstGeom>
        </p:spPr>
        <p:txBody>
          <a:bodyPr wrap="square">
            <a:spAutoFit/>
          </a:bodyPr>
          <a:lstStyle/>
          <a:p>
            <a:pPr marL="285750" lvl="0" indent="-285750">
              <a:buFont typeface="Arial" panose="020B0604020202020204" pitchFamily="34" charset="0"/>
              <a:buChar char="•"/>
            </a:pPr>
            <a:r>
              <a:rPr lang="en-US" sz="2400" dirty="0"/>
              <a:t>Poor initial IT project governance, though improved with creation of executive steering committee</a:t>
            </a:r>
          </a:p>
          <a:p>
            <a:pPr marL="285750" indent="-285750">
              <a:buFont typeface="Arial" panose="020B0604020202020204" pitchFamily="34" charset="0"/>
              <a:buChar char="•"/>
            </a:pPr>
            <a:r>
              <a:rPr lang="en-US" sz="2400" dirty="0" smtClean="0"/>
              <a:t>Initial eligibility </a:t>
            </a:r>
            <a:r>
              <a:rPr lang="en-US" sz="2400" dirty="0"/>
              <a:t>determination functionality </a:t>
            </a:r>
            <a:r>
              <a:rPr lang="en-US" sz="2400" dirty="0" smtClean="0"/>
              <a:t>gaps for all insurance affordability programs, with gaps remaining for case management</a:t>
            </a:r>
          </a:p>
          <a:p>
            <a:pPr marL="285750" indent="-285750">
              <a:buFont typeface="Arial" panose="020B0604020202020204" pitchFamily="34" charset="0"/>
              <a:buChar char="•"/>
            </a:pPr>
            <a:r>
              <a:rPr lang="en-US" sz="2400" dirty="0" smtClean="0"/>
              <a:t>MNsure </a:t>
            </a:r>
            <a:r>
              <a:rPr lang="en-US" sz="2400" dirty="0"/>
              <a:t>IT projects have diverted resources from other </a:t>
            </a:r>
            <a:r>
              <a:rPr lang="en-US" sz="2400" dirty="0" smtClean="0"/>
              <a:t>State IT priorities, including DHS</a:t>
            </a:r>
            <a:endParaRPr lang="en-US" sz="2400" dirty="0"/>
          </a:p>
          <a:p>
            <a:pPr marL="285750" indent="-285750">
              <a:buFont typeface="Arial" panose="020B0604020202020204" pitchFamily="34" charset="0"/>
              <a:buChar char="•"/>
            </a:pPr>
            <a:r>
              <a:rPr lang="en-US" sz="2400" dirty="0"/>
              <a:t>Launch challenges (and low tax credits) led consumers to purchase outside of the Marketplace in </a:t>
            </a:r>
            <a:r>
              <a:rPr lang="en-US" sz="2400" dirty="0" smtClean="0"/>
              <a:t>2014 open enrollment</a:t>
            </a:r>
            <a:endParaRPr lang="en-US" sz="2400" dirty="0"/>
          </a:p>
          <a:p>
            <a:pPr marL="285750" lvl="0" indent="-285750">
              <a:buFont typeface="Arial" panose="020B0604020202020204" pitchFamily="34" charset="0"/>
              <a:buChar char="•"/>
            </a:pPr>
            <a:r>
              <a:rPr lang="en-US" sz="2400" dirty="0"/>
              <a:t>Lack of automated transactions for carrier enrollment (</a:t>
            </a:r>
            <a:r>
              <a:rPr lang="en-US" sz="2400" dirty="0" err="1"/>
              <a:t>834s</a:t>
            </a:r>
            <a:r>
              <a:rPr lang="en-US" sz="2400" dirty="0"/>
              <a:t>)</a:t>
            </a:r>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5</a:t>
            </a:fld>
            <a:endParaRPr lang="en-US" dirty="0"/>
          </a:p>
        </p:txBody>
      </p:sp>
    </p:spTree>
    <p:extLst>
      <p:ext uri="{BB962C8B-B14F-4D97-AF65-F5344CB8AC3E}">
        <p14:creationId xmlns:p14="http://schemas.microsoft.com/office/powerpoint/2010/main" val="2885793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Minnesota Marketplace Goals</a:t>
            </a:r>
            <a:endParaRPr lang="en-US" dirty="0"/>
          </a:p>
        </p:txBody>
      </p:sp>
      <p:sp>
        <p:nvSpPr>
          <p:cNvPr id="3" name="TextBox 2"/>
          <p:cNvSpPr txBox="1"/>
          <p:nvPr/>
        </p:nvSpPr>
        <p:spPr>
          <a:xfrm>
            <a:off x="414866" y="1428658"/>
            <a:ext cx="8391677" cy="4147457"/>
          </a:xfrm>
          <a:prstGeom prst="rect">
            <a:avLst/>
          </a:prstGeom>
        </p:spPr>
        <p:txBody>
          <a:bodyPr vert="horz" wrap="square" rtlCol="0" anchor="ctr">
            <a:noAutofit/>
          </a:bodyPr>
          <a:lstStyle/>
          <a:p>
            <a:pPr marL="285750" indent="-285750">
              <a:spcAft>
                <a:spcPts val="600"/>
              </a:spcAft>
              <a:buFont typeface="Wingdings" panose="05000000000000000000" pitchFamily="2" charset="2"/>
              <a:buChar char="§"/>
            </a:pPr>
            <a:r>
              <a:rPr lang="en-US" sz="2400" dirty="0"/>
              <a:t>Provide quality consumer experience</a:t>
            </a:r>
          </a:p>
          <a:p>
            <a:pPr marL="285750" indent="-285750">
              <a:spcAft>
                <a:spcPts val="600"/>
              </a:spcAft>
              <a:buFont typeface="Wingdings" panose="05000000000000000000" pitchFamily="2" charset="2"/>
              <a:buChar char="§"/>
            </a:pPr>
            <a:r>
              <a:rPr lang="en-US" sz="2400" dirty="0" smtClean="0"/>
              <a:t>Reduce </a:t>
            </a:r>
            <a:r>
              <a:rPr lang="en-US" sz="2400" dirty="0"/>
              <a:t>cost and streamline administration</a:t>
            </a:r>
          </a:p>
          <a:p>
            <a:pPr marL="742950" lvl="1" indent="-285750">
              <a:spcAft>
                <a:spcPts val="600"/>
              </a:spcAft>
              <a:buFont typeface="Wingdings" panose="05000000000000000000" pitchFamily="2" charset="2"/>
              <a:buChar char="§"/>
            </a:pPr>
            <a:r>
              <a:rPr lang="en-US" sz="2000" dirty="0"/>
              <a:t>Ensure that Marketplace IT projects do not divert resources from other state IT priorities going forward</a:t>
            </a:r>
          </a:p>
          <a:p>
            <a:pPr marL="742950" lvl="1" indent="-285750">
              <a:spcAft>
                <a:spcPts val="600"/>
              </a:spcAft>
              <a:buFont typeface="Wingdings" panose="05000000000000000000" pitchFamily="2" charset="2"/>
              <a:buChar char="§"/>
            </a:pPr>
            <a:r>
              <a:rPr lang="en-US" sz="2000" dirty="0"/>
              <a:t>Ensure full E&amp;E functionality, including automated transactions between the Marketplace and carriers</a:t>
            </a:r>
          </a:p>
          <a:p>
            <a:pPr marL="742950" lvl="1" indent="-285750">
              <a:spcAft>
                <a:spcPts val="600"/>
              </a:spcAft>
              <a:buFont typeface="Wingdings" panose="05000000000000000000" pitchFamily="2" charset="2"/>
              <a:buChar char="§"/>
            </a:pPr>
            <a:r>
              <a:rPr lang="en-US" sz="2000" dirty="0"/>
              <a:t>Ensure Marketplace IT costs are sustainable in the long-run</a:t>
            </a:r>
          </a:p>
          <a:p>
            <a:pPr marL="285750" indent="-285750">
              <a:spcAft>
                <a:spcPts val="600"/>
              </a:spcAft>
              <a:buFont typeface="Wingdings" panose="05000000000000000000" pitchFamily="2" charset="2"/>
              <a:buChar char="§"/>
            </a:pPr>
            <a:r>
              <a:rPr lang="en-US" sz="2400" dirty="0" smtClean="0"/>
              <a:t>Ensure State flexibility for policy innovation</a:t>
            </a:r>
          </a:p>
          <a:p>
            <a:pPr marL="742950" lvl="1" indent="-285750">
              <a:spcAft>
                <a:spcPts val="600"/>
              </a:spcAft>
              <a:buFont typeface="Wingdings" panose="05000000000000000000" pitchFamily="2" charset="2"/>
              <a:buChar char="§"/>
            </a:pPr>
            <a:r>
              <a:rPr lang="en-US" sz="2000" dirty="0" smtClean="0"/>
              <a:t>Accommodate Minnesota’s unique coverage continuum</a:t>
            </a:r>
          </a:p>
          <a:p>
            <a:pPr marL="742950" lvl="1" indent="-285750">
              <a:spcAft>
                <a:spcPts val="600"/>
              </a:spcAft>
              <a:buFont typeface="Wingdings" panose="05000000000000000000" pitchFamily="2" charset="2"/>
              <a:buChar char="§"/>
            </a:pPr>
            <a:r>
              <a:rPr lang="en-US" sz="2000" dirty="0" smtClean="0"/>
              <a:t>Enable State to align Marketplace, public programs and other payers to achieve delivery system reform</a:t>
            </a:r>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6</a:t>
            </a:fld>
            <a:endParaRPr lang="en-US" dirty="0"/>
          </a:p>
        </p:txBody>
      </p:sp>
    </p:spTree>
    <p:extLst>
      <p:ext uri="{BB962C8B-B14F-4D97-AF65-F5344CB8AC3E}">
        <p14:creationId xmlns:p14="http://schemas.microsoft.com/office/powerpoint/2010/main" val="2224723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Follow-up to 10/9 Discussion:</a:t>
            </a:r>
            <a:br>
              <a:rPr lang="en-US" dirty="0" smtClean="0"/>
            </a:br>
            <a:r>
              <a:rPr lang="en-US" dirty="0" smtClean="0"/>
              <a:t> Proposed Models for Consideration</a:t>
            </a:r>
            <a:endParaRPr lang="en-US" dirty="0"/>
          </a:p>
        </p:txBody>
      </p:sp>
      <p:sp>
        <p:nvSpPr>
          <p:cNvPr id="8" name="Rectangle 7"/>
          <p:cNvSpPr/>
          <p:nvPr/>
        </p:nvSpPr>
        <p:spPr bwMode="auto">
          <a:xfrm>
            <a:off x="598697" y="2250944"/>
            <a:ext cx="1835747" cy="1798546"/>
          </a:xfrm>
          <a:prstGeom prst="rect">
            <a:avLst/>
          </a:prstGeom>
          <a:solidFill>
            <a:schemeClr val="bg1">
              <a:alpha val="29804"/>
            </a:schemeClr>
          </a:solidFill>
          <a:ln w="19050">
            <a:solidFill>
              <a:srgbClr val="336699"/>
            </a:solidFill>
          </a:ln>
        </p:spPr>
        <p:txBody>
          <a:bodyPr wrap="square" rtlCol="0" anchor="ctr"/>
          <a:lstStyle/>
          <a:p>
            <a:pPr algn="ctr"/>
            <a:r>
              <a:rPr lang="en-US" sz="2400" b="1" dirty="0" smtClean="0">
                <a:solidFill>
                  <a:prstClr val="black"/>
                </a:solidFill>
              </a:rPr>
              <a:t>State Based Marketplace (SBM)</a:t>
            </a:r>
          </a:p>
          <a:p>
            <a:pPr algn="ctr"/>
            <a:r>
              <a:rPr lang="en-US" sz="1600" b="1" dirty="0" smtClean="0">
                <a:solidFill>
                  <a:prstClr val="black"/>
                </a:solidFill>
              </a:rPr>
              <a:t>(“Stay the Course”)</a:t>
            </a:r>
            <a:endParaRPr lang="en-US" sz="1600" b="1" dirty="0">
              <a:solidFill>
                <a:prstClr val="black"/>
              </a:solidFill>
            </a:endParaRPr>
          </a:p>
        </p:txBody>
      </p:sp>
      <p:sp>
        <p:nvSpPr>
          <p:cNvPr id="40" name="Rectangle 39"/>
          <p:cNvSpPr/>
          <p:nvPr/>
        </p:nvSpPr>
        <p:spPr bwMode="auto">
          <a:xfrm>
            <a:off x="2642110" y="2250943"/>
            <a:ext cx="1835747" cy="1798545"/>
          </a:xfrm>
          <a:prstGeom prst="rect">
            <a:avLst/>
          </a:prstGeom>
          <a:solidFill>
            <a:schemeClr val="bg1">
              <a:alpha val="29804"/>
            </a:schemeClr>
          </a:solidFill>
          <a:ln w="19050">
            <a:solidFill>
              <a:srgbClr val="336699"/>
            </a:solidFill>
          </a:ln>
        </p:spPr>
        <p:txBody>
          <a:bodyPr wrap="square" rtlCol="0" anchor="ctr"/>
          <a:lstStyle/>
          <a:p>
            <a:pPr algn="ctr"/>
            <a:r>
              <a:rPr lang="en-US" sz="2400" b="1" dirty="0" smtClean="0">
                <a:solidFill>
                  <a:prstClr val="black"/>
                </a:solidFill>
              </a:rPr>
              <a:t>Supported SBM </a:t>
            </a:r>
            <a:endParaRPr lang="en-US" sz="2400" b="1" dirty="0">
              <a:solidFill>
                <a:prstClr val="black"/>
              </a:solidFill>
            </a:endParaRPr>
          </a:p>
        </p:txBody>
      </p:sp>
      <p:sp>
        <p:nvSpPr>
          <p:cNvPr id="42" name="Rectangle 41"/>
          <p:cNvSpPr/>
          <p:nvPr/>
        </p:nvSpPr>
        <p:spPr bwMode="auto">
          <a:xfrm>
            <a:off x="4656495" y="2250943"/>
            <a:ext cx="1835747" cy="1798545"/>
          </a:xfrm>
          <a:prstGeom prst="rect">
            <a:avLst/>
          </a:prstGeom>
          <a:solidFill>
            <a:schemeClr val="bg1">
              <a:alpha val="29804"/>
            </a:schemeClr>
          </a:solidFill>
          <a:ln w="19050">
            <a:solidFill>
              <a:srgbClr val="336699"/>
            </a:solidFill>
          </a:ln>
        </p:spPr>
        <p:txBody>
          <a:bodyPr wrap="square" rtlCol="0" anchor="ctr"/>
          <a:lstStyle/>
          <a:p>
            <a:pPr algn="ctr"/>
            <a:r>
              <a:rPr lang="en-US" sz="2400" b="1" dirty="0" smtClean="0">
                <a:solidFill>
                  <a:prstClr val="black"/>
                </a:solidFill>
              </a:rPr>
              <a:t>Partially Privatized SBM </a:t>
            </a:r>
            <a:endParaRPr lang="en-US" sz="2400" b="1" dirty="0">
              <a:solidFill>
                <a:prstClr val="black"/>
              </a:solidFill>
            </a:endParaRPr>
          </a:p>
        </p:txBody>
      </p:sp>
      <p:sp>
        <p:nvSpPr>
          <p:cNvPr id="12" name="Rectangle 11"/>
          <p:cNvSpPr/>
          <p:nvPr/>
        </p:nvSpPr>
        <p:spPr bwMode="auto">
          <a:xfrm>
            <a:off x="6638486" y="2271355"/>
            <a:ext cx="1837420" cy="1798545"/>
          </a:xfrm>
          <a:prstGeom prst="rect">
            <a:avLst/>
          </a:prstGeom>
          <a:solidFill>
            <a:schemeClr val="bg1">
              <a:alpha val="29804"/>
            </a:schemeClr>
          </a:solidFill>
          <a:ln w="19050">
            <a:solidFill>
              <a:srgbClr val="326599"/>
            </a:solidFill>
          </a:ln>
        </p:spPr>
        <p:txBody>
          <a:bodyPr wrap="square" rtlCol="0" anchor="ctr"/>
          <a:lstStyle/>
          <a:p>
            <a:pPr algn="ctr"/>
            <a:r>
              <a:rPr lang="en-US" sz="2400" b="1" dirty="0" smtClean="0"/>
              <a:t>Federally Facilitated Marketplace (FFM)</a:t>
            </a:r>
            <a:endParaRPr lang="en-US" sz="2400" b="1" dirty="0"/>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7</a:t>
            </a:fld>
            <a:endParaRPr lang="en-US" dirty="0"/>
          </a:p>
        </p:txBody>
      </p:sp>
    </p:spTree>
    <p:extLst>
      <p:ext uri="{BB962C8B-B14F-4D97-AF65-F5344CB8AC3E}">
        <p14:creationId xmlns:p14="http://schemas.microsoft.com/office/powerpoint/2010/main" val="384092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Follow-up to 10/9 </a:t>
            </a:r>
            <a:r>
              <a:rPr lang="en-US" dirty="0" smtClean="0"/>
              <a:t>Discussion:</a:t>
            </a:r>
            <a:br>
              <a:rPr lang="en-US" dirty="0" smtClean="0"/>
            </a:br>
            <a:r>
              <a:rPr lang="en-US" dirty="0" smtClean="0"/>
              <a:t>Marketplace and IT Governance</a:t>
            </a:r>
            <a:endParaRPr lang="en-US" dirty="0"/>
          </a:p>
        </p:txBody>
      </p:sp>
      <p:sp>
        <p:nvSpPr>
          <p:cNvPr id="44" name="Rectangle 43"/>
          <p:cNvSpPr/>
          <p:nvPr/>
        </p:nvSpPr>
        <p:spPr bwMode="auto">
          <a:xfrm>
            <a:off x="382172" y="1953368"/>
            <a:ext cx="1877404" cy="1713751"/>
          </a:xfrm>
          <a:prstGeom prst="rect">
            <a:avLst/>
          </a:prstGeom>
          <a:solidFill>
            <a:schemeClr val="bg1">
              <a:alpha val="29804"/>
            </a:schemeClr>
          </a:solidFill>
          <a:ln w="19050">
            <a:solidFill>
              <a:schemeClr val="accent2"/>
            </a:solidFill>
          </a:ln>
        </p:spPr>
        <p:txBody>
          <a:bodyPr wrap="square" rtlCol="0" anchor="ctr"/>
          <a:lstStyle/>
          <a:p>
            <a:pPr algn="ctr"/>
            <a:r>
              <a:rPr lang="en-US" sz="2400" b="1" dirty="0" smtClean="0">
                <a:solidFill>
                  <a:prstClr val="black"/>
                </a:solidFill>
              </a:rPr>
              <a:t>Alternative SBM Governance</a:t>
            </a:r>
            <a:endParaRPr lang="en-US" sz="2400" b="1" dirty="0">
              <a:solidFill>
                <a:prstClr val="black"/>
              </a:solidFill>
            </a:endParaRPr>
          </a:p>
        </p:txBody>
      </p:sp>
      <p:sp>
        <p:nvSpPr>
          <p:cNvPr id="20" name="TextBox 19"/>
          <p:cNvSpPr txBox="1"/>
          <p:nvPr/>
        </p:nvSpPr>
        <p:spPr>
          <a:xfrm>
            <a:off x="2318951" y="3116915"/>
            <a:ext cx="6255031" cy="728330"/>
          </a:xfrm>
          <a:prstGeom prst="rect">
            <a:avLst/>
          </a:prstGeom>
        </p:spPr>
        <p:txBody>
          <a:bodyPr vert="horz" wrap="square" rtlCol="0" anchor="b">
            <a:noAutofit/>
          </a:bodyPr>
          <a:lstStyle/>
          <a:p>
            <a:pPr marL="285750" indent="-285750">
              <a:buFont typeface="Arial" panose="020B0604020202020204" pitchFamily="34" charset="0"/>
              <a:buChar char="•"/>
            </a:pPr>
            <a:r>
              <a:rPr lang="en-US" sz="2400" dirty="0" smtClean="0"/>
              <a:t>Marketplace Governance: Secondary issue pending Marketplace Model recommendation</a:t>
            </a:r>
          </a:p>
          <a:p>
            <a:pPr marL="285750" indent="-285750">
              <a:buFont typeface="Arial" panose="020B0604020202020204" pitchFamily="34" charset="0"/>
              <a:buChar char="•"/>
            </a:pPr>
            <a:r>
              <a:rPr lang="en-US" sz="2400" dirty="0" smtClean="0">
                <a:latin typeface="Calibri" panose="020F0502020204030204" pitchFamily="34" charset="0"/>
              </a:rPr>
              <a:t>IT Governance: </a:t>
            </a:r>
            <a:r>
              <a:rPr lang="en-US" sz="2400" dirty="0"/>
              <a:t>Secondary issue pending Marketplace Model recommendation</a:t>
            </a:r>
          </a:p>
          <a:p>
            <a:pPr algn="ctr"/>
            <a:endParaRPr lang="en-US" b="1" i="1" dirty="0" smtClean="0"/>
          </a:p>
        </p:txBody>
      </p:sp>
      <p:sp>
        <p:nvSpPr>
          <p:cNvPr id="10" name="Rounded Rectangle 9"/>
          <p:cNvSpPr/>
          <p:nvPr/>
        </p:nvSpPr>
        <p:spPr bwMode="auto">
          <a:xfrm>
            <a:off x="245425" y="4640258"/>
            <a:ext cx="8724805" cy="783193"/>
          </a:xfrm>
          <a:prstGeom prst="roundRect">
            <a:avLst/>
          </a:prstGeom>
          <a:solidFill>
            <a:schemeClr val="bg1">
              <a:alpha val="25000"/>
            </a:schemeClr>
          </a:solidFill>
          <a:ln w="28575">
            <a:solidFill>
              <a:schemeClr val="bg1">
                <a:lumMod val="65000"/>
              </a:schemeClr>
            </a:solidFill>
          </a:ln>
          <a:effectLst/>
          <a:extLst/>
        </p:spPr>
        <p:txBody>
          <a:bodyPr vert="horz" wrap="square" lIns="91440" tIns="45720" rIns="91440" bIns="45720" numCol="1" rtlCol="0" anchor="t" anchorCtr="0" compatLnSpc="1">
            <a:prstTxWarp prst="textNoShape">
              <a:avLst/>
            </a:prstTxWarp>
            <a:spAutoFit/>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rPr>
              <a:t>Proposed IT Governance </a:t>
            </a:r>
            <a:r>
              <a:rPr lang="en-US" sz="2000" b="1" dirty="0" smtClean="0">
                <a:latin typeface="Calibri" panose="020F0502020204030204" pitchFamily="34" charset="0"/>
              </a:rPr>
              <a:t>recommendation: Depending on Marketplace model recommendation, </a:t>
            </a:r>
            <a:r>
              <a:rPr lang="en-US" sz="2000" b="1" dirty="0">
                <a:latin typeface="Calibri" panose="020F0502020204030204" pitchFamily="34" charset="0"/>
              </a:rPr>
              <a:t>c</a:t>
            </a:r>
            <a:r>
              <a:rPr kumimoji="0" lang="en-US" sz="2000" b="1" i="0" u="none" strike="noStrike" cap="none" normalizeH="0" dirty="0" smtClean="0">
                <a:ln>
                  <a:noFill/>
                </a:ln>
                <a:solidFill>
                  <a:schemeClr val="tx1"/>
                </a:solidFill>
                <a:effectLst/>
                <a:latin typeface="Calibri" panose="020F0502020204030204" pitchFamily="34" charset="0"/>
              </a:rPr>
              <a:t>odify the current IT executive steering committee structure</a:t>
            </a:r>
            <a:endParaRPr kumimoji="0" lang="en-US" sz="2000" b="0" i="0" u="none" strike="noStrike" cap="none" normalizeH="0" baseline="0" dirty="0" smtClean="0">
              <a:ln>
                <a:noFill/>
              </a:ln>
              <a:solidFill>
                <a:schemeClr val="tx1"/>
              </a:solidFill>
              <a:effectLst/>
              <a:latin typeface="Calibri" panose="020F0502020204030204" pitchFamily="34" charset="0"/>
            </a:endParaRPr>
          </a:p>
        </p:txBody>
      </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8</a:t>
            </a:fld>
            <a:endParaRPr lang="en-US" dirty="0"/>
          </a:p>
        </p:txBody>
      </p:sp>
    </p:spTree>
    <p:extLst>
      <p:ext uri="{BB962C8B-B14F-4D97-AF65-F5344CB8AC3E}">
        <p14:creationId xmlns:p14="http://schemas.microsoft.com/office/powerpoint/2010/main" val="312540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Key Differentiators in</a:t>
            </a:r>
            <a:br>
              <a:rPr lang="en-US" dirty="0" smtClean="0"/>
            </a:br>
            <a:r>
              <a:rPr lang="en-US" dirty="0" smtClean="0"/>
              <a:t>Proposed Models for Consideration</a:t>
            </a:r>
            <a:endParaRPr lang="en-US" dirty="0"/>
          </a:p>
        </p:txBody>
      </p:sp>
      <p:grpSp>
        <p:nvGrpSpPr>
          <p:cNvPr id="5" name="Group 4" descr="ELIGIBILITY &amp; ENROLLMENT &gt;&gt;&gt; Depending on model, selected E&amp;E functions may be retained by state, contracted to vendor, or outsourced to federal government.&#10;MEDICAID &gt;&gt;&gt; Supported SBM, FFM and Partially Privatized SBM will require coordinating Minnesota’s IT system with federal or new vendor IT.&#10;Finance &gt;&gt;&gt; Financing varies by model: state has wide flexibility in SBM model, private vendors may offer PMPM financing, SSBM relies on portion of FFM user fee and FFM on the entire fee.&#10;"/>
          <p:cNvGrpSpPr/>
          <p:nvPr/>
        </p:nvGrpSpPr>
        <p:grpSpPr>
          <a:xfrm>
            <a:off x="307848" y="1366520"/>
            <a:ext cx="8683752" cy="4178950"/>
            <a:chOff x="307848" y="1391940"/>
            <a:chExt cx="8683752" cy="2087820"/>
          </a:xfrm>
        </p:grpSpPr>
        <p:sp>
          <p:nvSpPr>
            <p:cNvPr id="27" name="Rounded Rectangle 26"/>
            <p:cNvSpPr/>
            <p:nvPr/>
          </p:nvSpPr>
          <p:spPr bwMode="auto">
            <a:xfrm>
              <a:off x="307848" y="1461090"/>
              <a:ext cx="1981200" cy="514089"/>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200" b="1" dirty="0" smtClean="0">
                  <a:latin typeface="Calibri" panose="020F0502020204030204" pitchFamily="34" charset="0"/>
                </a:rPr>
                <a:t>ELIGIBILITY &amp; ENROLLMENT</a:t>
              </a:r>
              <a:endParaRPr lang="en-US" sz="2200" b="1" dirty="0">
                <a:latin typeface="Calibri" panose="020F0502020204030204" pitchFamily="34" charset="0"/>
              </a:endParaRPr>
            </a:p>
          </p:txBody>
        </p:sp>
        <p:sp>
          <p:nvSpPr>
            <p:cNvPr id="33" name="Right Arrow 32"/>
            <p:cNvSpPr/>
            <p:nvPr/>
          </p:nvSpPr>
          <p:spPr bwMode="auto">
            <a:xfrm>
              <a:off x="2424515" y="1600200"/>
              <a:ext cx="597621" cy="235869"/>
            </a:xfrm>
            <a:prstGeom prst="rightArrow">
              <a:avLst/>
            </a:prstGeom>
            <a:solidFill>
              <a:srgbClr val="F0AB00">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defTabSz="1019175">
                <a:defRPr/>
              </a:pPr>
              <a:endParaRPr lang="en-US" kern="0" dirty="0" smtClean="0">
                <a:solidFill>
                  <a:srgbClr val="000000"/>
                </a:solidFill>
                <a:latin typeface="Georgia" pitchFamily="18" charset="0"/>
              </a:endParaRPr>
            </a:p>
          </p:txBody>
        </p:sp>
        <p:sp>
          <p:nvSpPr>
            <p:cNvPr id="21" name="Rounded Rectangle 20"/>
            <p:cNvSpPr/>
            <p:nvPr/>
          </p:nvSpPr>
          <p:spPr bwMode="auto">
            <a:xfrm>
              <a:off x="3203728" y="1391940"/>
              <a:ext cx="5787872" cy="640080"/>
            </a:xfrm>
            <a:prstGeom prst="roundRect">
              <a:avLst/>
            </a:prstGeom>
            <a:solidFill>
              <a:schemeClr val="bg1"/>
            </a:solidFill>
            <a:ln w="9525" cap="flat" cmpd="sng" algn="ctr">
              <a:solidFill>
                <a:srgbClr val="051D39"/>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r>
                <a:rPr lang="en-US" sz="2200" dirty="0" smtClean="0">
                  <a:latin typeface="Calibri" panose="020F0502020204030204" pitchFamily="34" charset="0"/>
                </a:rPr>
                <a:t>Depending on model, selected E&amp;E functions may be retained by state, contracted to vendor, or outsourced to federal government</a:t>
              </a:r>
              <a:endParaRPr lang="en-US" sz="2200" dirty="0">
                <a:latin typeface="Calibri" panose="020F0502020204030204" pitchFamily="34" charset="0"/>
              </a:endParaRPr>
            </a:p>
          </p:txBody>
        </p:sp>
        <p:sp>
          <p:nvSpPr>
            <p:cNvPr id="30" name="Rounded Rectangle 29"/>
            <p:cNvSpPr/>
            <p:nvPr/>
          </p:nvSpPr>
          <p:spPr bwMode="auto">
            <a:xfrm>
              <a:off x="307848" y="2146890"/>
              <a:ext cx="1981200" cy="514089"/>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200" b="1" dirty="0" smtClean="0">
                  <a:latin typeface="Calibri" panose="020F0502020204030204" pitchFamily="34" charset="0"/>
                </a:rPr>
                <a:t>MEDICAID</a:t>
              </a:r>
              <a:endParaRPr lang="en-US" sz="2200" b="1" dirty="0">
                <a:latin typeface="Calibri" panose="020F0502020204030204" pitchFamily="34" charset="0"/>
              </a:endParaRPr>
            </a:p>
          </p:txBody>
        </p:sp>
        <p:sp>
          <p:nvSpPr>
            <p:cNvPr id="37" name="Right Arrow 36"/>
            <p:cNvSpPr/>
            <p:nvPr/>
          </p:nvSpPr>
          <p:spPr bwMode="auto">
            <a:xfrm>
              <a:off x="2441448" y="2286000"/>
              <a:ext cx="597621" cy="235869"/>
            </a:xfrm>
            <a:prstGeom prst="rightArrow">
              <a:avLst/>
            </a:prstGeom>
            <a:solidFill>
              <a:srgbClr val="F0AB00">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defTabSz="1019175">
                <a:defRPr/>
              </a:pPr>
              <a:endParaRPr lang="en-US" kern="0" dirty="0" smtClean="0">
                <a:solidFill>
                  <a:srgbClr val="000000"/>
                </a:solidFill>
                <a:latin typeface="Georgia" pitchFamily="18" charset="0"/>
              </a:endParaRPr>
            </a:p>
          </p:txBody>
        </p:sp>
        <p:sp>
          <p:nvSpPr>
            <p:cNvPr id="38" name="Rounded Rectangle 37"/>
            <p:cNvSpPr/>
            <p:nvPr/>
          </p:nvSpPr>
          <p:spPr bwMode="auto">
            <a:xfrm>
              <a:off x="3203728" y="2115810"/>
              <a:ext cx="5787872" cy="640080"/>
            </a:xfrm>
            <a:prstGeom prst="roundRect">
              <a:avLst/>
            </a:prstGeom>
            <a:solidFill>
              <a:schemeClr val="bg1"/>
            </a:solidFill>
            <a:ln w="9525" cap="flat" cmpd="sng" algn="ctr">
              <a:solidFill>
                <a:srgbClr val="051D39"/>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r>
                <a:rPr lang="en-US" sz="2200" dirty="0" smtClean="0">
                  <a:latin typeface="Calibri" panose="020F0502020204030204" pitchFamily="34" charset="0"/>
                </a:rPr>
                <a:t>Supported </a:t>
              </a:r>
              <a:r>
                <a:rPr lang="en-US" sz="2200" dirty="0" err="1" smtClean="0">
                  <a:latin typeface="Calibri" panose="020F0502020204030204" pitchFamily="34" charset="0"/>
                </a:rPr>
                <a:t>SBM</a:t>
              </a:r>
              <a:r>
                <a:rPr lang="en-US" sz="2200" dirty="0" smtClean="0">
                  <a:latin typeface="Calibri" panose="020F0502020204030204" pitchFamily="34" charset="0"/>
                </a:rPr>
                <a:t>, </a:t>
              </a:r>
              <a:r>
                <a:rPr lang="en-US" sz="2200" dirty="0" err="1" smtClean="0">
                  <a:latin typeface="Calibri" panose="020F0502020204030204" pitchFamily="34" charset="0"/>
                </a:rPr>
                <a:t>FF</a:t>
              </a:r>
              <a:r>
                <a:rPr lang="en-US" sz="2200" dirty="0" err="1">
                  <a:latin typeface="Calibri" panose="020F0502020204030204" pitchFamily="34" charset="0"/>
                </a:rPr>
                <a:t>M</a:t>
              </a:r>
              <a:r>
                <a:rPr lang="en-US" sz="2200" dirty="0" smtClean="0">
                  <a:latin typeface="Calibri" panose="020F0502020204030204" pitchFamily="34" charset="0"/>
                </a:rPr>
                <a:t> and Partially Privatized SBM will require coordinating Minnesota’s IT system with federal or new vendor IT</a:t>
              </a:r>
              <a:endParaRPr lang="en-US" sz="2200" dirty="0">
                <a:latin typeface="Calibri" panose="020F0502020204030204" pitchFamily="34" charset="0"/>
              </a:endParaRPr>
            </a:p>
          </p:txBody>
        </p:sp>
        <p:sp>
          <p:nvSpPr>
            <p:cNvPr id="24" name="Rounded Rectangle 23"/>
            <p:cNvSpPr/>
            <p:nvPr/>
          </p:nvSpPr>
          <p:spPr bwMode="auto">
            <a:xfrm>
              <a:off x="307848" y="2838711"/>
              <a:ext cx="1981200" cy="514089"/>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200" b="1" dirty="0" smtClean="0">
                  <a:latin typeface="Calibri" panose="020F0502020204030204" pitchFamily="34" charset="0"/>
                </a:rPr>
                <a:t>FINANCE</a:t>
              </a:r>
              <a:endParaRPr lang="en-US" sz="2200" b="1" dirty="0">
                <a:latin typeface="Calibri" panose="020F0502020204030204" pitchFamily="34" charset="0"/>
              </a:endParaRPr>
            </a:p>
          </p:txBody>
        </p:sp>
        <p:sp>
          <p:nvSpPr>
            <p:cNvPr id="31" name="Right Arrow 30"/>
            <p:cNvSpPr/>
            <p:nvPr/>
          </p:nvSpPr>
          <p:spPr bwMode="auto">
            <a:xfrm>
              <a:off x="2441448" y="2964531"/>
              <a:ext cx="597621" cy="235869"/>
            </a:xfrm>
            <a:prstGeom prst="rightArrow">
              <a:avLst/>
            </a:prstGeom>
            <a:solidFill>
              <a:srgbClr val="F0AB00">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defTabSz="1019175">
                <a:defRPr/>
              </a:pPr>
              <a:endParaRPr lang="en-US" kern="0" dirty="0" smtClean="0">
                <a:solidFill>
                  <a:srgbClr val="000000"/>
                </a:solidFill>
                <a:latin typeface="Georgia" pitchFamily="18" charset="0"/>
              </a:endParaRPr>
            </a:p>
          </p:txBody>
        </p:sp>
        <p:sp>
          <p:nvSpPr>
            <p:cNvPr id="20" name="Rounded Rectangle 19"/>
            <p:cNvSpPr/>
            <p:nvPr/>
          </p:nvSpPr>
          <p:spPr bwMode="auto">
            <a:xfrm>
              <a:off x="3226588" y="2839680"/>
              <a:ext cx="5765012" cy="640080"/>
            </a:xfrm>
            <a:prstGeom prst="roundRect">
              <a:avLst/>
            </a:prstGeom>
            <a:solidFill>
              <a:schemeClr val="bg1"/>
            </a:solidFill>
            <a:ln w="9525" cap="flat" cmpd="sng" algn="ctr">
              <a:solidFill>
                <a:srgbClr val="051D39"/>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r>
                <a:rPr lang="en-US" sz="2200" dirty="0">
                  <a:latin typeface="Calibri" panose="020F0502020204030204" pitchFamily="34" charset="0"/>
                </a:rPr>
                <a:t>Financing varies by model: state has wide flexibility in SBM model, private vendors may offer PMPM financing, </a:t>
              </a:r>
              <a:r>
                <a:rPr lang="en-US" sz="2200" dirty="0" smtClean="0">
                  <a:latin typeface="Calibri" panose="020F0502020204030204" pitchFamily="34" charset="0"/>
                </a:rPr>
                <a:t>SSBM </a:t>
              </a:r>
              <a:r>
                <a:rPr lang="en-US" sz="2200" dirty="0">
                  <a:latin typeface="Calibri" panose="020F0502020204030204" pitchFamily="34" charset="0"/>
                </a:rPr>
                <a:t>relies on </a:t>
              </a:r>
              <a:r>
                <a:rPr lang="en-US" sz="2200" dirty="0" smtClean="0">
                  <a:latin typeface="Calibri" panose="020F0502020204030204" pitchFamily="34" charset="0"/>
                </a:rPr>
                <a:t>portion of FFM user fee and </a:t>
              </a:r>
              <a:r>
                <a:rPr lang="en-US" sz="2200" dirty="0" err="1" smtClean="0">
                  <a:latin typeface="Calibri" panose="020F0502020204030204" pitchFamily="34" charset="0"/>
                </a:rPr>
                <a:t>FFM</a:t>
              </a:r>
              <a:r>
                <a:rPr lang="en-US" sz="2200" dirty="0" smtClean="0">
                  <a:latin typeface="Calibri" panose="020F0502020204030204" pitchFamily="34" charset="0"/>
                </a:rPr>
                <a:t> on the entire fee</a:t>
              </a:r>
              <a:endParaRPr lang="en-US" sz="2200" dirty="0">
                <a:latin typeface="Calibri" panose="020F0502020204030204" pitchFamily="34" charset="0"/>
              </a:endParaRPr>
            </a:p>
          </p:txBody>
        </p:sp>
      </p:grpSp>
      <p:pic>
        <p:nvPicPr>
          <p:cNvPr id="13" name="Picture 2" descr="Mana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6999"/>
            <a:ext cx="677333" cy="27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1"/>
          </p:nvPr>
        </p:nvSpPr>
        <p:spPr/>
        <p:txBody>
          <a:bodyPr/>
          <a:lstStyle/>
          <a:p>
            <a:fld id="{9F8FA0FF-B194-4927-BB1D-56AA63D432A4}" type="slidenum">
              <a:rPr lang="en-US" smtClean="0"/>
              <a:pPr/>
              <a:t>9</a:t>
            </a:fld>
            <a:endParaRPr lang="en-US" dirty="0"/>
          </a:p>
        </p:txBody>
      </p:sp>
    </p:spTree>
    <p:extLst>
      <p:ext uri="{BB962C8B-B14F-4D97-AF65-F5344CB8AC3E}">
        <p14:creationId xmlns:p14="http://schemas.microsoft.com/office/powerpoint/2010/main" val="674594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IM Presentations Templat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366A51"/>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bodyPr vert="horz" anchor="b">
        <a:normAutofit/>
      </a:bodyPr>
      <a:lstStyle>
        <a:defPPr>
          <a:defRPr dirty="0" smtClean="0"/>
        </a:defPPr>
      </a:lstStyle>
    </a:txDef>
  </a:objectDefaults>
  <a:extraClrSchemeLst/>
</a:theme>
</file>

<file path=ppt/theme/theme2.xml><?xml version="1.0" encoding="utf-8"?>
<a:theme xmlns:a="http://schemas.openxmlformats.org/drawingml/2006/main" name="2 Content Slide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extLst>
    <a:ext uri="{05A4C25C-085E-4340-85A3-A5531E510DB2}">
      <thm15:themeFamily xmlns:thm15="http://schemas.microsoft.com/office/thememl/2012/main" name="MNIT_Slide_Presentation_AgencyBasedOffice" id="{1F6A1A6A-74CB-4E1C-9F3C-D43043D57D31}" vid="{259B78CE-D729-41CF-B72D-515CCD2A7211}"/>
    </a:ext>
  </a:extLst>
</a:theme>
</file>

<file path=ppt/theme/theme3.xml><?xml version="1.0" encoding="utf-8"?>
<a:theme xmlns:a="http://schemas.openxmlformats.org/drawingml/2006/main" name="Blank for large graphic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extLst>
    <a:ext uri="{05A4C25C-085E-4340-85A3-A5531E510DB2}">
      <thm15:themeFamily xmlns:thm15="http://schemas.microsoft.com/office/thememl/2012/main" name="MNIT_Slide_Presentation_AgencyBasedOffice" id="{1F6A1A6A-74CB-4E1C-9F3C-D43043D57D31}" vid="{939DC4D5-D11C-4656-B8AD-0C009F5E6B7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f2dd71cc-4bfb-41e3-be0f-613a07434cdc">Financing Task Force</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8543447213EB4BA444317A17C5FC0E" ma:contentTypeVersion="1" ma:contentTypeDescription="Create a new document." ma:contentTypeScope="" ma:versionID="43e13fee27a1a9af8bb4b65c49b9027c">
  <xsd:schema xmlns:xsd="http://www.w3.org/2001/XMLSchema" xmlns:xs="http://www.w3.org/2001/XMLSchema" xmlns:p="http://schemas.microsoft.com/office/2006/metadata/properties" xmlns:ns2="f2dd71cc-4bfb-41e3-be0f-613a07434cdc" targetNamespace="http://schemas.microsoft.com/office/2006/metadata/properties" ma:root="true" ma:fieldsID="e7ef4931bfb4971ebe44e4209068a3a0" ns2:_="">
    <xsd:import namespace="f2dd71cc-4bfb-41e3-be0f-613a07434cdc"/>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d71cc-4bfb-41e3-be0f-613a07434cdc"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S"/>
          <xsd:enumeration value="Call Center Documents"/>
          <xsd:enumeration value="Changes in Circumstance"/>
          <xsd:enumeration value="County Newsletter"/>
          <xsd:enumeration value="Employee Updates"/>
          <xsd:enumeration value="Financing Task Force"/>
          <xsd:enumeration value="Forms"/>
          <xsd:enumeration value="HCA Organizational docs"/>
          <xsd:enumeration value="Health Care Reform"/>
          <xsd:enumeration value="Health Plan Open Enrollment"/>
          <xsd:enumeration value="HPE"/>
          <xsd:enumeration value="MA-EPD"/>
          <xsd:enumeration value="Member Help Desk Resources"/>
          <xsd:enumeration value="Member Legislative Notice"/>
          <xsd:enumeration value="Member Web Pages"/>
          <xsd:enumeration value="Mental health"/>
          <xsd:enumeration value="MFPP 2015 Project"/>
          <xsd:enumeration value="MinnesotaCare Premiums"/>
          <xsd:enumeration value="MinnesotaCare Tax HH Workaround"/>
          <xsd:enumeration value="MNsure Implementation Plan (Oct28)+Related"/>
          <xsd:enumeration value="New Eligibility System"/>
          <xsd:enumeration value="Notices Project"/>
          <xsd:enumeration value="Other"/>
          <xsd:enumeration value="Paper application"/>
          <xsd:enumeration value="Pending Applications"/>
          <xsd:enumeration value="PIX Meetings"/>
          <xsd:enumeration value="Provider Application&amp;Enrollment"/>
          <xsd:enumeration value="Providers"/>
          <xsd:enumeration value="Renewals"/>
          <xsd:enumeration value="Research"/>
          <xsd:enumeration value="Reset"/>
          <xsd:enumeration value="Retro MA"/>
          <xsd:enumeration value="Special Needs BasicCare"/>
          <xsd:enumeration value="Special Needs Purchasing"/>
          <xsd:enumeration value="Tridion Migration"/>
          <xsd:enumeration value="Web Pag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10/9/2013 7:52:38 PM</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10/9/2013 7:52:38 PM</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10/9/2013 7:52:38 PM</Data>
    <Filter/>
  </Receiver>
</spe:Receivers>
</file>

<file path=customXml/itemProps1.xml><?xml version="1.0" encoding="utf-8"?>
<ds:datastoreItem xmlns:ds="http://schemas.openxmlformats.org/officeDocument/2006/customXml" ds:itemID="{71D4DFED-CF87-4B13-8B49-B99C037A1210}">
  <ds:schemaRefs>
    <ds:schemaRef ds:uri="http://www.w3.org/XML/1998/namespace"/>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f2dd71cc-4bfb-41e3-be0f-613a07434cdc"/>
    <ds:schemaRef ds:uri="http://purl.org/dc/elements/1.1/"/>
  </ds:schemaRefs>
</ds:datastoreItem>
</file>

<file path=customXml/itemProps2.xml><?xml version="1.0" encoding="utf-8"?>
<ds:datastoreItem xmlns:ds="http://schemas.openxmlformats.org/officeDocument/2006/customXml" ds:itemID="{17268C3D-6F57-46D2-9B9A-DDBEC6E653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d71cc-4bfb-41e3-be0f-613a07434c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78A20B-F4AE-403D-8780-4D4EB14A5C72}">
  <ds:schemaRefs>
    <ds:schemaRef ds:uri="http://schemas.microsoft.com/sharepoint/v3/contenttype/forms"/>
  </ds:schemaRefs>
</ds:datastoreItem>
</file>

<file path=customXml/itemProps4.xml><?xml version="1.0" encoding="utf-8"?>
<ds:datastoreItem xmlns:ds="http://schemas.openxmlformats.org/officeDocument/2006/customXml" ds:itemID="{D78CC6F9-EC64-4FEE-99AD-B5AF4541E5C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4600</TotalTime>
  <Words>2428</Words>
  <Application>Microsoft Office PowerPoint</Application>
  <PresentationFormat>On-screen Show (4:3)</PresentationFormat>
  <Paragraphs>369</Paragraphs>
  <Slides>39</Slides>
  <Notes>34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39</vt:i4>
      </vt:variant>
    </vt:vector>
  </HeadingPairs>
  <TitlesOfParts>
    <vt:vector size="51" baseType="lpstr">
      <vt:lpstr>Arial</vt:lpstr>
      <vt:lpstr>Arial Black</vt:lpstr>
      <vt:lpstr>Calibri</vt:lpstr>
      <vt:lpstr>Courier New</vt:lpstr>
      <vt:lpstr>Franklin Gothic Book</vt:lpstr>
      <vt:lpstr>Georgia</vt:lpstr>
      <vt:lpstr>Times New Roman</vt:lpstr>
      <vt:lpstr>Wingdings</vt:lpstr>
      <vt:lpstr>Wingdings 2</vt:lpstr>
      <vt:lpstr>SIM Presentations Template</vt:lpstr>
      <vt:lpstr>2 Content Slides</vt:lpstr>
      <vt:lpstr>Blank for large graphics</vt:lpstr>
      <vt:lpstr> Minnesota  Health Care Financing Task Force Seamless Coverage and Market Stability Workgroup </vt:lpstr>
      <vt:lpstr>Agenda</vt:lpstr>
      <vt:lpstr>Introduction</vt:lpstr>
      <vt:lpstr>Task Force Vision and Goals</vt:lpstr>
      <vt:lpstr>Marketplace Problem Statement</vt:lpstr>
      <vt:lpstr>Minnesota Marketplace Goals</vt:lpstr>
      <vt:lpstr>Follow-up to 10/9 Discussion:  Proposed Models for Consideration</vt:lpstr>
      <vt:lpstr>Follow-up to 10/9 Discussion: Marketplace and IT Governance</vt:lpstr>
      <vt:lpstr> Key Differentiators in Proposed Models for Consideration</vt:lpstr>
      <vt:lpstr>Key Similarities in Proposed Models for Consideration</vt:lpstr>
      <vt:lpstr>Marketplace Options for Further Consideration</vt:lpstr>
      <vt:lpstr>“Stay the Course”</vt:lpstr>
      <vt:lpstr>DHS Modernization Eligibility &amp; Enrollment</vt:lpstr>
      <vt:lpstr> Plan for Eligibility &amp; Enrollment Infrastructure </vt:lpstr>
      <vt:lpstr>DHS Modernization Initiatives: Timelines</vt:lpstr>
      <vt:lpstr>DHS Modernization Initiatives: Timelines, continued</vt:lpstr>
      <vt:lpstr>Integrated Services Delivery Roadmap </vt:lpstr>
      <vt:lpstr>Eligibility &amp; Enrollment Infrastructure 2015-2015</vt:lpstr>
      <vt:lpstr>DHS Modernization:  Project Management</vt:lpstr>
      <vt:lpstr>MNsure IT and State Resources </vt:lpstr>
      <vt:lpstr>“Stay the Course”: Pros and Cons</vt:lpstr>
      <vt:lpstr>Partially Privatized SBM</vt:lpstr>
      <vt:lpstr>Partially Privatized SBM, continued</vt:lpstr>
      <vt:lpstr>Partially Privatized SBM: What can Minnesota Outsource?</vt:lpstr>
      <vt:lpstr>Partially Privatized SBM: Idaho Case Study</vt:lpstr>
      <vt:lpstr>Partially Privatized SBM: Idaho Case Study, continued</vt:lpstr>
      <vt:lpstr>Partially Privatized SBM: Idaho Consumer Example</vt:lpstr>
      <vt:lpstr>Partially Privatized SBM: Open Questions</vt:lpstr>
      <vt:lpstr>Partially Privatized SBM: Pros and Cons</vt:lpstr>
      <vt:lpstr>Supported SBM</vt:lpstr>
      <vt:lpstr>Supported SBM, continued</vt:lpstr>
      <vt:lpstr>Supported SBM: Open Questions</vt:lpstr>
      <vt:lpstr>Supported SBM: Pros and Cons</vt:lpstr>
      <vt:lpstr>Federally-facilitated Marketplace</vt:lpstr>
      <vt:lpstr>Federally-facilitated Marketplace: Pros and Cons</vt:lpstr>
      <vt:lpstr>Discussion</vt:lpstr>
      <vt:lpstr>Framework for Considering Options</vt:lpstr>
      <vt:lpstr>Next Steps</vt:lpstr>
      <vt:lpstr>Thank you!</vt:lpstr>
    </vt:vector>
  </TitlesOfParts>
  <Company>MN Dept of Human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workgroup2-options-considerations-for-marketplace-platform-for-coverage-continuum</dc:title>
  <dc:subject>workgroup2-options-considerations-for-marketplace-platform-for-coverage-continuum</dc:subject>
  <dc:creator>MN Dept of Human Services</dc:creator>
  <cp:keywords>workgroup2-options-considerations-for-marketplace-platform-for-coverage-continuum</cp:keywords>
  <cp:lastModifiedBy>Schreier, Sandy</cp:lastModifiedBy>
  <cp:revision>750</cp:revision>
  <cp:lastPrinted>2015-10-08T19:12:26Z</cp:lastPrinted>
  <dcterms:created xsi:type="dcterms:W3CDTF">2014-05-06T21:32:32Z</dcterms:created>
  <dcterms:modified xsi:type="dcterms:W3CDTF">2015-10-27T17:33:37Z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0x010100A38543447213EB4BA444317A17C5FC0E</vt:lpwstr>
  </property>
  <property fmtid="{D5CDD505-2E9C-101B-9397-08002B2CF9AE}" pid="3" name="Category">
    <vt:lpwstr>PPT</vt:lpwstr>
  </property>
</Properties>
</file>