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E082-71CF-4874-8CB5-D7A6A0940A48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7AA8B-691B-41C7-AF19-97B83101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8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63827-A40A-43D9-AF2D-3000A42DE08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4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3962400"/>
          </a:xfrm>
          <a:prstGeom prst="rect">
            <a:avLst/>
          </a:prstGeom>
          <a:solidFill>
            <a:srgbClr val="9ABCB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47800" y="4114800"/>
            <a:ext cx="6400800" cy="11430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rgbClr val="051D39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72921" y="5410200"/>
            <a:ext cx="8833104" cy="0"/>
          </a:xfrm>
          <a:prstGeom prst="line">
            <a:avLst/>
          </a:prstGeom>
          <a:noFill/>
          <a:ln w="19050" cap="flat" cmpd="sng" algn="ctr">
            <a:solidFill>
              <a:srgbClr val="9ABCBB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03273" y="2057400"/>
            <a:ext cx="7772400" cy="1752600"/>
          </a:xfrm>
        </p:spPr>
        <p:txBody>
          <a:bodyPr anchor="b"/>
          <a:lstStyle>
            <a:lvl1pPr>
              <a:lnSpc>
                <a:spcPts val="4400"/>
              </a:lnSpc>
              <a:defRPr sz="4200"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4" name="Picture 13" descr="Minnesota Health Care Financing Task Force logo" title="logo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12" y="5781674"/>
            <a:ext cx="33813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63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593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62344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228599"/>
            <a:ext cx="8534400" cy="104814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4114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Content Placeholder 4"/>
          <p:cNvSpPr>
            <a:spLocks noGrp="1"/>
          </p:cNvSpPr>
          <p:nvPr>
            <p:ph sz="quarter" idx="11"/>
          </p:nvPr>
        </p:nvSpPr>
        <p:spPr>
          <a:xfrm>
            <a:off x="4724400" y="1447800"/>
            <a:ext cx="4114800" cy="4038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4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FA0FF-B194-4927-BB1D-56AA63D432A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762000" y="1905000"/>
            <a:ext cx="7467600" cy="3200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6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FA0FF-B194-4927-BB1D-56AA63D432A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0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 hasCustomPrompt="1"/>
          </p:nvPr>
        </p:nvSpPr>
        <p:spPr>
          <a:xfrm>
            <a:off x="3048000" y="228599"/>
            <a:ext cx="5788152" cy="104814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3" name="Text Placeholder 12"/>
          <p:cNvSpPr>
            <a:spLocks noGrp="1"/>
          </p:cNvSpPr>
          <p:nvPr>
            <p:ph idx="1"/>
          </p:nvPr>
        </p:nvSpPr>
        <p:spPr>
          <a:xfrm>
            <a:off x="3048000" y="1371600"/>
            <a:ext cx="5788152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667000" cy="5562600"/>
          </a:xfrm>
          <a:prstGeom prst="rect">
            <a:avLst/>
          </a:prstGeom>
          <a:solidFill>
            <a:srgbClr val="9A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228600" y="228600"/>
            <a:ext cx="2209800" cy="51054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74320" indent="0">
              <a:buFontTx/>
              <a:buNone/>
              <a:defRPr/>
            </a:lvl2pPr>
            <a:lvl3pPr marL="594360" indent="0">
              <a:buFontTx/>
              <a:buNone/>
              <a:defRPr/>
            </a:lvl3pPr>
            <a:lvl4pPr marL="868680" indent="0">
              <a:buFontTx/>
              <a:buNone/>
              <a:defRPr/>
            </a:lvl4pPr>
            <a:lvl5pPr marL="1143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1464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388385"/>
            <a:ext cx="9144000" cy="469615"/>
          </a:xfrm>
          <a:prstGeom prst="rect">
            <a:avLst/>
          </a:prstGeom>
          <a:solidFill>
            <a:srgbClr val="9ABCB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19050" cap="flat" cmpd="sng" algn="ctr">
            <a:solidFill>
              <a:srgbClr val="9ABCBB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04814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 descr="Includes Health Care Financing Task Force logo, website www.mn.gov/dhs/hcftf , and contact email dhs.hcfinancingtaskforce@state.mn.us" title="Minnesota Health Care Financing Task Force"/>
          <p:cNvSpPr>
            <a:spLocks noGrp="1"/>
          </p:cNvSpPr>
          <p:nvPr>
            <p:ph type="body" idx="1"/>
          </p:nvPr>
        </p:nvSpPr>
        <p:spPr>
          <a:xfrm>
            <a:off x="301752" y="1371600"/>
            <a:ext cx="85344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1469" y="6416675"/>
            <a:ext cx="7898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440629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F8FA0FF-B194-4927-BB1D-56AA63D432A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Text Box 2" descr="includes website, www.mn.gov/dhs/hcftf  and email, Contact: dhs.hcfinancingtaskforce@state.mn.us" title="Task force contact"/>
          <p:cNvSpPr txBox="1">
            <a:spLocks noChangeArrowheads="1"/>
          </p:cNvSpPr>
          <p:nvPr userDrawn="1"/>
        </p:nvSpPr>
        <p:spPr bwMode="auto">
          <a:xfrm>
            <a:off x="4148615" y="5727701"/>
            <a:ext cx="4687537" cy="6127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/>
            <a:r>
              <a:rPr lang="en-US" sz="11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Health Care Financing Task Force</a:t>
            </a:r>
            <a:r>
              <a:rPr lang="en-US" sz="11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1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Information: www.mn.gov/dhs/hcftf </a:t>
            </a:r>
          </a:p>
          <a:p>
            <a:pPr algn="r"/>
            <a:r>
              <a:rPr lang="en-US" sz="11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Contact: </a:t>
            </a:r>
            <a:r>
              <a:rPr lang="en-US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dhs.hcfinancingtaskforce@state.mn.us</a:t>
            </a:r>
            <a:endParaRPr lang="en-US" sz="11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 descr="DHS logo" title="DHS logo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6200" y="5675028"/>
            <a:ext cx="1273016" cy="595789"/>
          </a:xfrm>
          <a:prstGeom prst="rect">
            <a:avLst/>
          </a:prstGeom>
          <a:noFill/>
          <a:extLst/>
        </p:spPr>
      </p:pic>
      <p:pic>
        <p:nvPicPr>
          <p:cNvPr id="17" name="Picture 16" descr="Minnesota Health Care Financing Task Force logo" title="logo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" y="5719604"/>
            <a:ext cx="2366963" cy="5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2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lnSpc>
          <a:spcPts val="4000"/>
        </a:lnSpc>
        <a:spcBef>
          <a:spcPct val="0"/>
        </a:spcBef>
        <a:buNone/>
        <a:defRPr kumimoji="0" sz="3600" kern="1200" spc="120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457200" indent="-457200" algn="l" rtl="0" eaLnBrk="1" latinLnBrk="0" hangingPunct="1">
        <a:spcBef>
          <a:spcPct val="20000"/>
        </a:spcBef>
        <a:buClr>
          <a:srgbClr val="9ABCBB"/>
        </a:buClr>
        <a:buSzPct val="85000"/>
        <a:buFont typeface="Arial" panose="020B0604020202020204" pitchFamily="34" charset="0"/>
        <a:buChar char="•"/>
        <a:defRPr kumimoji="0" sz="27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rgbClr val="9ABCBB"/>
        </a:buClr>
        <a:buSzPct val="100000"/>
        <a:buFont typeface="Arial" panose="020B0604020202020204" pitchFamily="34" charset="0"/>
        <a:buChar char="•"/>
        <a:defRPr kumimoji="0" sz="2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rgbClr val="9ABCBB"/>
        </a:buClr>
        <a:buSzPct val="100000"/>
        <a:buFont typeface="Arial" panose="020B0604020202020204" pitchFamily="34" charset="0"/>
        <a:buChar char="•"/>
        <a:defRPr kumimoji="0"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rgbClr val="9ABCBB"/>
        </a:buClr>
        <a:buSzPct val="100000"/>
        <a:buFont typeface="Arial" panose="020B0604020202020204" pitchFamily="34" charset="0"/>
        <a:buChar char="•"/>
        <a:defRPr kumimoji="0"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rgbClr val="9ABCBB"/>
        </a:buClr>
        <a:buSzPct val="100000"/>
        <a:buFontTx/>
        <a:buChar char="•"/>
        <a:defRPr kumimoji="0"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Marketplace</a:t>
            </a:r>
            <a:endParaRPr lang="en-US" dirty="0"/>
          </a:p>
        </p:txBody>
      </p:sp>
      <p:graphicFrame>
        <p:nvGraphicFramePr>
          <p:cNvPr id="6" name="Table 5" title="Goals for the Marketplac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84893"/>
              </p:ext>
            </p:extLst>
          </p:nvPr>
        </p:nvGraphicFramePr>
        <p:xfrm>
          <a:off x="829638" y="1377537"/>
          <a:ext cx="7630014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109"/>
                <a:gridCol w="964107"/>
                <a:gridCol w="855647"/>
                <a:gridCol w="857151"/>
              </a:tblGrid>
              <a:tr h="40820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SSBM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FFM</a:t>
                      </a:r>
                      <a:endParaRPr lang="en-US" sz="1200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Private</a:t>
                      </a:r>
                      <a:r>
                        <a:rPr lang="en-US" sz="1200" baseline="0" dirty="0" smtClean="0"/>
                        <a:t> Model</a:t>
                      </a:r>
                      <a:endParaRPr lang="en-US" sz="1200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Marketplace enables a streamlined process for eligibility determinations, plan selection, and enrollment. 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High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High?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2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Culturally-competent consumer assistance (i.e., navigators) is readily available to support informed plan selection/enrollment. 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High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Consumer-facing portal is user-friendly and supports efficient navigation. 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High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High?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2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 and governance are cost efficient and supported by sustainable funding model. 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?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20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200" dirty="0" smtClean="0"/>
                        <a:t>Call Center provides</a:t>
                      </a:r>
                      <a:r>
                        <a:rPr lang="en-US" sz="1200" b="0" dirty="0" smtClean="0"/>
                        <a:t> timely help for prospective enrollees in need of technical assistance.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Med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Marketplace allows for easy integration with health plans.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High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2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Marketplace provides a single access point for determining one’s eligibility for all public benefits. 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Low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Low?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Marketplace has the ability to support Minnesota-specific affordability scale. 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Low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Low?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49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Marketplace has the ability to drive value for all Minnesota, through, for example, value-based purchasing requirements or creating standard plan designs. 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Med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Slide Number Placeholder 8"/>
          <p:cNvSpPr txBox="1">
            <a:spLocks/>
          </p:cNvSpPr>
          <p:nvPr/>
        </p:nvSpPr>
        <p:spPr>
          <a:xfrm>
            <a:off x="8534400" y="6440629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8FA0FF-B194-4927-BB1D-56AA63D432A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07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IM Presentations Templat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366A51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chemeClr val="accent5"/>
        </a:solidFill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anchor="b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7F2527-5464-4256-8E1A-9B9571075809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0B1177-2FCA-4D23-A7E5-0A6112DA37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A9373E6-E815-4F43-AC90-523AC7AA65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168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 2</vt:lpstr>
      <vt:lpstr>1_SIM Presentations Template</vt:lpstr>
      <vt:lpstr>Goals for the Marketplace</vt:lpstr>
    </vt:vector>
  </TitlesOfParts>
  <Company>Manatt, Phelps &amp; Phillips, LLP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 for the Marketplace</dc:title>
  <dc:creator>Arielle Traub</dc:creator>
  <cp:lastModifiedBy>Schreier, Sandy</cp:lastModifiedBy>
  <cp:revision>3</cp:revision>
  <dcterms:created xsi:type="dcterms:W3CDTF">2015-11-12T16:09:29Z</dcterms:created>
  <dcterms:modified xsi:type="dcterms:W3CDTF">2015-12-01T14:31:56Z</dcterms:modified>
</cp:coreProperties>
</file>