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147469531" r:id="rId5"/>
    <p:sldId id="285" r:id="rId6"/>
    <p:sldId id="284" r:id="rId7"/>
    <p:sldId id="286" r:id="rId8"/>
    <p:sldId id="2147469533" r:id="rId9"/>
    <p:sldId id="293" r:id="rId10"/>
    <p:sldId id="2147469539" r:id="rId11"/>
    <p:sldId id="287" r:id="rId12"/>
    <p:sldId id="288" r:id="rId13"/>
    <p:sldId id="2147469543" r:id="rId14"/>
    <p:sldId id="2147469544" r:id="rId15"/>
    <p:sldId id="2147469545" r:id="rId16"/>
    <p:sldId id="2147469546" r:id="rId17"/>
    <p:sldId id="2147469547" r:id="rId18"/>
    <p:sldId id="2147469548" r:id="rId19"/>
    <p:sldId id="291" r:id="rId20"/>
    <p:sldId id="2147469540" r:id="rId21"/>
    <p:sldId id="2147469541" r:id="rId22"/>
    <p:sldId id="214746954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D6E514-687E-B5CC-12AE-E4B3EFECD0B7}" name="Vang, Pangta A (DHS)" initials="VPA(" userId="S::pangta.vang@state.mn.us::f7b14595-2aa8-4402-81b8-912ad1ee3db6" providerId="AD"/>
  <p188:author id="{6FF87C3C-F48D-C725-1201-C30684E08B08}" name="Giusto, Karen J (DHS)" initials="GKJ(" userId="S::Karen.Giusto@state.mn.us::40bd0d17-5662-4ffa-8668-6e594e6b939e" providerId="AD"/>
  <p188:author id="{4882AD40-A7C3-E101-C945-DC264D656823}" name="Parrell, Elizabeth M (She/Her/Hers) (DHS)" initials="PEM((" userId="S::Elizabeth.Parrell@state.mn.us::ffd3430c-16ef-4ee2-8d90-4b6610b3fd6e" providerId="AD"/>
  <p188:author id="{CC3CCAAA-29E9-27A9-7FE8-73DCCBC9CAC3}" name="Hayes, Kasey L (She/Her/Hers) (DHS)" initials="HKL((" userId="S::kasey.hayes@state.mn.us::ce8eee21-5db5-46ce-9fdf-fd9cdf83e3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9BCBEB"/>
    <a:srgbClr val="78BE43"/>
    <a:srgbClr val="0D5257"/>
    <a:srgbClr val="A4BCC2"/>
    <a:srgbClr val="8D3F2B"/>
    <a:srgbClr val="5D295F"/>
    <a:srgbClr val="FFC845"/>
    <a:srgbClr val="008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A0A824-26FA-4C99-91D1-380FD3C707E2}" v="7" dt="2024-11-06T14:38:46.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7283" autoAdjust="0"/>
  </p:normalViewPr>
  <p:slideViewPr>
    <p:cSldViewPr snapToGrid="0">
      <p:cViewPr varScale="1">
        <p:scale>
          <a:sx n="45" d="100"/>
          <a:sy n="45" d="100"/>
        </p:scale>
        <p:origin x="14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2A2FE-862F-408A-9DC4-7BE176963F13}"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F1F74-3D61-423C-A402-E53A7BA0E8BB}" type="slidenum">
              <a:rPr lang="en-US" smtClean="0"/>
              <a:t>‹#›</a:t>
            </a:fld>
            <a:endParaRPr lang="en-US" dirty="0"/>
          </a:p>
        </p:txBody>
      </p:sp>
    </p:spTree>
    <p:extLst>
      <p:ext uri="{BB962C8B-B14F-4D97-AF65-F5344CB8AC3E}">
        <p14:creationId xmlns:p14="http://schemas.microsoft.com/office/powerpoint/2010/main" val="271129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nsure.org/help/find-assister/find-navigator.js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mn.gov/dhs/people-we-serve/seniors/health-care/health-care-programs/contact-us/county-tribal-offices.js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n.gov/dhs/people-we-serve/adults/health-care/health-care-programs/programs-and-services/daca.js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mn.gov/dhs/people-we-serve/adults/health-care/health-care-programs/programs-and-services/daca.jsp%233"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n.gov/dhs/people-we-serve/adults/health-care/health-care-programs/contact-us/minnesotacare-office.js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ayments.dhs.state.mn.u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docs.dhs.state.mn.us/lfserver/Public/DHS-4020-ENG"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mn.gov/dhs/people-we-serve/seniors/health-care/health-care-programs/contact-us/health-plan-contacts.jsp%236" TargetMode="External"/><Relationship Id="rId3" Type="http://schemas.openxmlformats.org/officeDocument/2006/relationships/hyperlink" Target="https://mn.gov/dhs/people-we-serve/seniors/health-care/health-care-programs/contact-us/health-plan-contacts.jsp%231" TargetMode="External"/><Relationship Id="rId7" Type="http://schemas.openxmlformats.org/officeDocument/2006/relationships/hyperlink" Target="https://mn.gov/dhs/people-we-serve/seniors/health-care/health-care-programs/contact-us/health-plan-contacts.jsp%235"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mn.gov/dhs/people-we-serve/seniors/health-care/health-care-programs/contact-us/health-plan-contacts.jsp%234" TargetMode="External"/><Relationship Id="rId5" Type="http://schemas.openxmlformats.org/officeDocument/2006/relationships/hyperlink" Target="https://mn.gov/dhs/people-we-serve/seniors/health-care/health-care-programs/contact-us/health-plan-contacts.jsp%233" TargetMode="External"/><Relationship Id="rId10" Type="http://schemas.openxmlformats.org/officeDocument/2006/relationships/hyperlink" Target="https://mn.gov/dhs/people-we-serve/seniors/health-care/health-care-programs/contact-us/health-plan-contacts.jsp%238" TargetMode="External"/><Relationship Id="rId4" Type="http://schemas.openxmlformats.org/officeDocument/2006/relationships/hyperlink" Target="https://mn.gov/dhs/people-we-serve/seniors/health-care/health-care-programs/contact-us/health-plan-contacts.jsp%232" TargetMode="External"/><Relationship Id="rId9" Type="http://schemas.openxmlformats.org/officeDocument/2006/relationships/hyperlink" Target="https://mn.gov/dhs/people-we-serve/seniors/health-care/health-care-programs/contact-us/health-plan-contacts.jsp%237"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hcpproviderdirectory.dhs.state.mn.u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mn.gov/dhs/people-we-serve/seniors/health-care/health-care-programs/programs-and-services/ma-fee-for-service.jsp" TargetMode="External"/><Relationship Id="rId4" Type="http://schemas.openxmlformats.org/officeDocument/2006/relationships/hyperlink" Target="https://mn.gov/dhs/people-we-serve/seniors/health-care/health-care-programs/contact-us/mhcp-help-desk.js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ocs.dhs.state.mn.us/lfserver/Public/DHS-4139A-E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nsure.org/help/find-assister/find-navigator.jsp"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mn.gov/dhs/people-we-serve/seniors/health-care/health-care-programs/contact-us/county-tribal-offices.jsp" TargetMode="External"/><Relationship Id="rId4" Type="http://schemas.openxmlformats.org/officeDocument/2006/relationships/hyperlink" Target="https://auth.mnsure.org/RIDP/?account_type=Individua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1912867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s-MX" sz="4800" dirty="0"/>
              <a:t>Ejemplos de personas que pueden calificar</a:t>
            </a:r>
          </a:p>
          <a:p>
            <a:pPr marL="0" marR="0">
              <a:lnSpc>
                <a:spcPct val="112000"/>
              </a:lnSpc>
              <a:spcBef>
                <a:spcPts val="1000"/>
              </a:spcBef>
              <a:spcAft>
                <a:spcPts val="1000"/>
              </a:spcAft>
            </a:pPr>
            <a:endParaRPr lang="es-MX" sz="4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endParaRPr lang="es-MX" sz="4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Carlos tiene 67 años.</a:t>
            </a:r>
          </a:p>
          <a:p>
            <a:pPr marL="342900" marR="0" lvl="0" indent="-342900">
              <a:lnSpc>
                <a:spcPct val="112000"/>
              </a:lnSpc>
              <a:spcBef>
                <a:spcPts val="100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Vive en Minnesota tras ingresar en los Estados Unidos sin autorización. No tiene papeles de inmigración. </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No es casado ni tiene hijos. </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Gana $1,500 al mes o $18,000 al año.</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No tiene seguro y su empleo no ofrece seguro médico. </a:t>
            </a:r>
          </a:p>
          <a:p>
            <a:pPr marL="0" marR="0" lvl="0" indent="0">
              <a:lnSpc>
                <a:spcPct val="112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2000"/>
              </a:lnSpc>
              <a:spcBef>
                <a:spcPts val="0"/>
              </a:spcBef>
              <a:spcAft>
                <a:spcPts val="0"/>
              </a:spcAft>
              <a:buFont typeface="Symbol" panose="05050102010706020507" pitchFamily="18" charset="2"/>
              <a:buNone/>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El siguiente paso: Complete una solicitud. Visite el sitio </a:t>
            </a:r>
            <a:r>
              <a:rPr lang="es-MX" sz="4800" u="sng" dirty="0"/>
              <a:t>mn.gov/</a:t>
            </a:r>
            <a:r>
              <a:rPr lang="es-MX" sz="4800" u="sng" dirty="0" err="1"/>
              <a:t>dhs</a:t>
            </a:r>
            <a:r>
              <a:rPr lang="es-MX" sz="4800" u="sng" dirty="0"/>
              <a:t>/</a:t>
            </a:r>
            <a:r>
              <a:rPr lang="es-MX" sz="4800" u="sng" dirty="0" err="1"/>
              <a:t>MinnesotaCare</a:t>
            </a:r>
            <a:r>
              <a:rPr lang="es-MX" sz="4800" u="none" dirty="0"/>
              <a:t> p</a:t>
            </a:r>
            <a:r>
              <a:rPr lang="es-MX" sz="1800" dirty="0"/>
              <a:t>ara encontrar un navegador que le brindará ayuda personalizada y gratuita para su solicitud.</a:t>
            </a:r>
            <a:r>
              <a:rPr lang="es-MX" sz="4800" u="none" dirty="0"/>
              <a:t> O bien, aprenda a presentar la solicitud en línea en el sitio web u obtenga formularios de solicitud para imprimir</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10</a:t>
            </a:fld>
            <a:endParaRPr lang="en-US"/>
          </a:p>
        </p:txBody>
      </p:sp>
    </p:spTree>
    <p:extLst>
      <p:ext uri="{BB962C8B-B14F-4D97-AF65-F5344CB8AC3E}">
        <p14:creationId xmlns:p14="http://schemas.microsoft.com/office/powerpoint/2010/main" val="6164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s-MX" sz="8800" dirty="0"/>
              <a:t>Mas ejemplos de personas que pueden calificar</a:t>
            </a:r>
          </a:p>
          <a:p>
            <a:pPr marL="0" marR="0">
              <a:lnSpc>
                <a:spcPct val="112000"/>
              </a:lnSpc>
              <a:spcBef>
                <a:spcPts val="1000"/>
              </a:spcBef>
              <a:spcAft>
                <a:spcPts val="1000"/>
              </a:spcAft>
            </a:pPr>
            <a:endParaRPr lang="es-MX" sz="8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4000" dirty="0">
                <a:effectLst/>
                <a:latin typeface="Calibri" panose="020F0502020204030204" pitchFamily="34" charset="0"/>
                <a:ea typeface="Times New Roman" panose="02020603050405020304" pitchFamily="18" charset="0"/>
                <a:cs typeface="Times New Roman" panose="02020603050405020304" pitchFamily="18" charset="0"/>
              </a:rPr>
              <a:t>Fátima y Ibrahim tienen 45 años. </a:t>
            </a:r>
          </a:p>
          <a:p>
            <a:pPr marL="342900" marR="0" lvl="0" indent="-342900">
              <a:lnSpc>
                <a:spcPct val="112000"/>
              </a:lnSpc>
              <a:spcBef>
                <a:spcPts val="1000"/>
              </a:spcBef>
              <a:spcAft>
                <a:spcPts val="0"/>
              </a:spcAft>
              <a:buFont typeface="Symbol" panose="05050102010706020507" pitchFamily="18" charset="2"/>
              <a:buChar char=""/>
            </a:pPr>
            <a:r>
              <a:rPr lang="es-MX" sz="4000" dirty="0">
                <a:effectLst/>
                <a:latin typeface="Calibri" panose="020F0502020204030204" pitchFamily="34" charset="0"/>
                <a:ea typeface="Times New Roman" panose="02020603050405020304" pitchFamily="18" charset="0"/>
                <a:cs typeface="Times New Roman" panose="02020603050405020304" pitchFamily="18" charset="0"/>
              </a:rPr>
              <a:t>Viven en Minnesota y ninguno de los dos tiene papeles de inmigración. </a:t>
            </a:r>
          </a:p>
          <a:p>
            <a:pPr marL="342900" marR="0" lvl="0" indent="-342900">
              <a:lnSpc>
                <a:spcPct val="112000"/>
              </a:lnSpc>
              <a:spcBef>
                <a:spcPts val="0"/>
              </a:spcBef>
              <a:spcAft>
                <a:spcPts val="0"/>
              </a:spcAft>
              <a:buFont typeface="Symbol" panose="05050102010706020507" pitchFamily="18" charset="2"/>
              <a:buChar char=""/>
            </a:pPr>
            <a:r>
              <a:rPr lang="es-MX" sz="4000" dirty="0">
                <a:effectLst/>
                <a:latin typeface="Calibri" panose="020F0502020204030204" pitchFamily="34" charset="0"/>
                <a:ea typeface="Times New Roman" panose="02020603050405020304" pitchFamily="18" charset="0"/>
                <a:cs typeface="Times New Roman" panose="02020603050405020304" pitchFamily="18" charset="0"/>
              </a:rPr>
              <a:t>Son casados y tienen dos hijos, ambos ciudadanos estadounidenses, que ya reciben cobertura de Medical </a:t>
            </a:r>
            <a:r>
              <a:rPr lang="es-MX" sz="4000" dirty="0" err="1">
                <a:effectLst/>
                <a:latin typeface="Calibri" panose="020F0502020204030204" pitchFamily="34" charset="0"/>
                <a:ea typeface="Times New Roman" panose="02020603050405020304" pitchFamily="18" charset="0"/>
                <a:cs typeface="Times New Roman" panose="02020603050405020304" pitchFamily="18" charset="0"/>
              </a:rPr>
              <a:t>Assistance</a:t>
            </a:r>
            <a:r>
              <a:rPr lang="es-MX" sz="4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0"/>
              </a:spcBef>
              <a:spcAft>
                <a:spcPts val="0"/>
              </a:spcAft>
              <a:buFont typeface="Symbol" panose="05050102010706020507" pitchFamily="18" charset="2"/>
              <a:buChar char=""/>
            </a:pPr>
            <a:r>
              <a:rPr lang="es-MX" sz="4000" dirty="0">
                <a:effectLst/>
                <a:latin typeface="Calibri" panose="020F0502020204030204" pitchFamily="34" charset="0"/>
                <a:ea typeface="Times New Roman" panose="02020603050405020304" pitchFamily="18" charset="0"/>
                <a:cs typeface="Times New Roman" panose="02020603050405020304" pitchFamily="18" charset="0"/>
              </a:rPr>
              <a:t>Los ingresos de su grupo familiar ascienden a $60,000 al año.</a:t>
            </a:r>
          </a:p>
          <a:p>
            <a:pPr marL="342900" marR="0" lvl="0" indent="-342900">
              <a:lnSpc>
                <a:spcPct val="112000"/>
              </a:lnSpc>
              <a:spcBef>
                <a:spcPts val="0"/>
              </a:spcBef>
              <a:spcAft>
                <a:spcPts val="0"/>
              </a:spcAft>
              <a:buFont typeface="Symbol" panose="05050102010706020507" pitchFamily="18" charset="2"/>
              <a:buChar char=""/>
            </a:pPr>
            <a:r>
              <a:rPr lang="es-MX" sz="4000" dirty="0">
                <a:effectLst/>
                <a:latin typeface="Calibri" panose="020F0502020204030204" pitchFamily="34" charset="0"/>
                <a:ea typeface="Times New Roman" panose="02020603050405020304" pitchFamily="18" charset="0"/>
                <a:cs typeface="Times New Roman" panose="02020603050405020304" pitchFamily="18" charset="0"/>
              </a:rPr>
              <a:t>Sus empleadores no ofrecen un seguro médico que puedan pagar.</a:t>
            </a:r>
          </a:p>
          <a:p>
            <a:pPr marL="342900" marR="0" lvl="0" indent="-342900">
              <a:lnSpc>
                <a:spcPct val="112000"/>
              </a:lnSpc>
              <a:spcBef>
                <a:spcPts val="0"/>
              </a:spcBef>
              <a:spcAft>
                <a:spcPts val="1000"/>
              </a:spcAft>
              <a:buFont typeface="Symbol" panose="05050102010706020507" pitchFamily="18" charset="2"/>
              <a:buChar char=""/>
            </a:pPr>
            <a:r>
              <a:rPr lang="es-MX" sz="4000" dirty="0">
                <a:effectLst/>
                <a:latin typeface="Calibri" panose="020F0502020204030204" pitchFamily="34" charset="0"/>
                <a:ea typeface="Times New Roman" panose="02020603050405020304" pitchFamily="18" charset="0"/>
                <a:cs typeface="Times New Roman" panose="02020603050405020304" pitchFamily="18" charset="0"/>
              </a:rPr>
              <a:t>El siguiente paso: Llame a un </a:t>
            </a:r>
            <a:r>
              <a:rPr lang="es-MX" sz="4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navegador</a:t>
            </a:r>
            <a:r>
              <a:rPr lang="es-MX" sz="4000" dirty="0">
                <a:effectLst/>
                <a:latin typeface="Calibri" panose="020F0502020204030204" pitchFamily="34" charset="0"/>
                <a:ea typeface="Times New Roman" panose="02020603050405020304" pitchFamily="18" charset="0"/>
                <a:cs typeface="Times New Roman" panose="02020603050405020304" pitchFamily="18" charset="0"/>
              </a:rPr>
              <a:t> o a su </a:t>
            </a:r>
            <a:r>
              <a:rPr lang="es-MX" sz="40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condado</a:t>
            </a:r>
            <a:r>
              <a:rPr lang="es-MX" sz="4000" dirty="0">
                <a:effectLst/>
                <a:latin typeface="Calibri" panose="020F0502020204030204" pitchFamily="34" charset="0"/>
                <a:ea typeface="Times New Roman" panose="02020603050405020304" pitchFamily="18" charset="0"/>
                <a:cs typeface="Times New Roman" panose="02020603050405020304" pitchFamily="18" charset="0"/>
              </a:rPr>
              <a:t> para que le ayuden a solicitar un seguro para los padres. No lo solicite en línea. Ya tiene un caso en el sistema para el seguro de sus hijos. </a:t>
            </a:r>
          </a:p>
          <a:p>
            <a:endParaRPr lang="en-US" sz="2800" dirty="0"/>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2800" dirty="0"/>
              <a:t>Algunas personas que acaban de calificar para </a:t>
            </a:r>
            <a:r>
              <a:rPr lang="es-MX" sz="2800" dirty="0" err="1"/>
              <a:t>MinnesotaCare</a:t>
            </a:r>
            <a:r>
              <a:rPr lang="es-MX" sz="2800" dirty="0"/>
              <a:t> pueden tener un familiar directo, como un hijo, ya inscrito en </a:t>
            </a:r>
            <a:r>
              <a:rPr lang="es-MX" sz="2800" dirty="0" err="1"/>
              <a:t>MinnesotaCare</a:t>
            </a:r>
            <a:r>
              <a:rPr lang="es-MX" sz="2800" dirty="0"/>
              <a:t>. O es posible que el hijo ya esté inscrito en Medical </a:t>
            </a:r>
            <a:r>
              <a:rPr lang="es-MX" sz="2800" dirty="0" err="1"/>
              <a:t>Assistance</a:t>
            </a:r>
            <a:r>
              <a:rPr lang="es-MX" sz="2800" dirty="0"/>
              <a:t>, que es otro programa de seguros para minesotanos con ingresos bajos.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r>
              <a:rPr lang="es-MX" sz="2800" dirty="0"/>
              <a:t>Cuando una persona que quiere la cobertura de </a:t>
            </a:r>
            <a:r>
              <a:rPr lang="es-MX" sz="2800" dirty="0" err="1"/>
              <a:t>MinnesotaCare</a:t>
            </a:r>
            <a:r>
              <a:rPr lang="es-MX" sz="2800" dirty="0"/>
              <a:t> tiene un familiar directo, como un cónyuge o un hijo, que ya está inscrito en Medical </a:t>
            </a:r>
            <a:r>
              <a:rPr lang="es-MX" sz="2800" dirty="0" err="1"/>
              <a:t>Assistance</a:t>
            </a:r>
            <a:r>
              <a:rPr lang="es-MX" sz="2800" dirty="0"/>
              <a:t> o </a:t>
            </a:r>
            <a:r>
              <a:rPr lang="es-MX" sz="2800" dirty="0" err="1"/>
              <a:t>MinnesotaCare</a:t>
            </a:r>
            <a:r>
              <a:rPr lang="es-MX" sz="2800" dirty="0"/>
              <a:t>, esa persona no tendrá que presentar una solicitud para </a:t>
            </a:r>
            <a:r>
              <a:rPr lang="es-MX" sz="2800" dirty="0" err="1"/>
              <a:t>MinnesotaCare</a:t>
            </a:r>
            <a:r>
              <a:rPr lang="es-MX" sz="2800" dirty="0"/>
              <a:t>. La persona ya tiene un caso iniciado. Debe comunicarse con su condado o con un navegador para obtener ayuda. Ya tenemos información básica sobre su grupo familiar; por lo tanto, no es necesario que presente una solicitud con toda la información. De hecho, presentar otra solicitud puede crear problemas y retrasos en la obtención del seguro. Reiteramos que las personas que tienen un familiar directo inscrito en Medical </a:t>
            </a:r>
            <a:r>
              <a:rPr lang="es-MX" sz="2800" dirty="0" err="1"/>
              <a:t>Assistance</a:t>
            </a:r>
            <a:r>
              <a:rPr lang="es-MX" sz="2800" dirty="0"/>
              <a:t> NO deben presentar una solicitud para </a:t>
            </a:r>
            <a:r>
              <a:rPr lang="es-MX" sz="2800" dirty="0" err="1"/>
              <a:t>MinnesotaCare</a:t>
            </a:r>
            <a:r>
              <a:rPr lang="es-MX" sz="2800" dirty="0"/>
              <a:t>. Tampoco deben presentar la solicitud por Internet. Debe comunicarse con su condado o con un navegador para obtener ayuda.</a:t>
            </a:r>
          </a:p>
        </p:txBody>
      </p:sp>
      <p:sp>
        <p:nvSpPr>
          <p:cNvPr id="4" name="Slide Number Placeholder 3"/>
          <p:cNvSpPr>
            <a:spLocks noGrp="1"/>
          </p:cNvSpPr>
          <p:nvPr>
            <p:ph type="sldNum" sz="quarter" idx="5"/>
          </p:nvPr>
        </p:nvSpPr>
        <p:spPr/>
        <p:txBody>
          <a:bodyPr/>
          <a:lstStyle/>
          <a:p>
            <a:fld id="{B26F1F74-3D61-423C-A402-E53A7BA0E8BB}" type="slidenum">
              <a:rPr lang="en-US" smtClean="0"/>
              <a:t>11</a:t>
            </a:fld>
            <a:endParaRPr lang="en-US"/>
          </a:p>
        </p:txBody>
      </p:sp>
    </p:spTree>
    <p:extLst>
      <p:ext uri="{BB962C8B-B14F-4D97-AF65-F5344CB8AC3E}">
        <p14:creationId xmlns:p14="http://schemas.microsoft.com/office/powerpoint/2010/main" val="42351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2000"/>
              </a:lnSpc>
              <a:spcBef>
                <a:spcPts val="1000"/>
              </a:spcBef>
              <a:spcAft>
                <a:spcPts val="1000"/>
              </a:spcAft>
              <a:buClrTx/>
              <a:buSzTx/>
              <a:buFontTx/>
              <a:buNone/>
              <a:tabLst/>
              <a:defRPr/>
            </a:pPr>
            <a:r>
              <a:rPr lang="es-MX" sz="1800" dirty="0"/>
              <a:t>Mas ejemplos de personas que pueden calificar</a:t>
            </a:r>
          </a:p>
          <a:p>
            <a:pPr marL="0" marR="0">
              <a:lnSpc>
                <a:spcPct val="112000"/>
              </a:lnSpc>
              <a:spcBef>
                <a:spcPts val="1000"/>
              </a:spcBef>
              <a:spcAft>
                <a:spcPts val="1000"/>
              </a:spcAft>
            </a:pPr>
            <a:endParaRPr lang="es-MX"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Paul y Nadine tienen 26 años. </a:t>
            </a:r>
          </a:p>
          <a:p>
            <a:pPr marL="342900" marR="0" lvl="0" indent="-342900">
              <a:lnSpc>
                <a:spcPct val="112000"/>
              </a:lnSpc>
              <a:spcBef>
                <a:spcPts val="100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Viven en Minnesota y ninguno de los dos tiene papeles de inmigración. </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Son casados y tienen dos hijos, ambos ciudadanos estadounidenses. </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Ganan $62,000 por año.</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Sus empleadores no ofrecen un seguro médico que puedan pagar para su familia.</a:t>
            </a:r>
          </a:p>
          <a:p>
            <a:pPr marL="342900" marR="0" lvl="0" indent="-342900">
              <a:lnSpc>
                <a:spcPct val="112000"/>
              </a:lnSpc>
              <a:spcBef>
                <a:spcPts val="0"/>
              </a:spcBef>
              <a:spcAft>
                <a:spcPts val="100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El siguiente paso: Complete una solicitud para los cuatro miembros de la familia.</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12</a:t>
            </a:fld>
            <a:endParaRPr lang="en-US"/>
          </a:p>
        </p:txBody>
      </p:sp>
    </p:spTree>
    <p:extLst>
      <p:ext uri="{BB962C8B-B14F-4D97-AF65-F5344CB8AC3E}">
        <p14:creationId xmlns:p14="http://schemas.microsoft.com/office/powerpoint/2010/main" val="43377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2000"/>
              </a:lnSpc>
              <a:spcBef>
                <a:spcPts val="1000"/>
              </a:spcBef>
              <a:spcAft>
                <a:spcPts val="1000"/>
              </a:spcAft>
              <a:buClrTx/>
              <a:buSzTx/>
              <a:buFontTx/>
              <a:buNone/>
              <a:tabLst/>
              <a:defRPr/>
            </a:pPr>
            <a:r>
              <a:rPr lang="es-MX" sz="1800" dirty="0"/>
              <a:t>Mas ejemplos de personas que pueden calificar</a:t>
            </a:r>
          </a:p>
          <a:p>
            <a:pPr marL="0" marR="0">
              <a:lnSpc>
                <a:spcPct val="112000"/>
              </a:lnSpc>
              <a:spcBef>
                <a:spcPts val="1000"/>
              </a:spcBef>
              <a:spcAft>
                <a:spcPts val="1000"/>
              </a:spcAft>
            </a:pPr>
            <a:endParaRPr lang="es-MX"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Amari tiene 21 años.</a:t>
            </a:r>
          </a:p>
          <a:p>
            <a:pPr marL="342900" marR="0" lvl="0" indent="-342900">
              <a:lnSpc>
                <a:spcPct val="112000"/>
              </a:lnSpc>
              <a:spcBef>
                <a:spcPts val="100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Vive en Minnesota tras ingresar tras ingresar en los Estados Unidos con una visa que ya ha vencido. Permaneció en el país y no tiene papeles de inmigración.</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Gana $2,500 al mes o $30,000 al año.</a:t>
            </a:r>
          </a:p>
          <a:p>
            <a:pPr marL="342900" marR="0" lvl="0" indent="-342900">
              <a:lnSpc>
                <a:spcPct val="112000"/>
              </a:lnSpc>
              <a:spcBef>
                <a:spcPts val="0"/>
              </a:spcBef>
              <a:spcAft>
                <a:spcPts val="100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El siguiente paso: Complete una solicitud.</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13</a:t>
            </a:fld>
            <a:endParaRPr lang="en-US"/>
          </a:p>
        </p:txBody>
      </p:sp>
    </p:spTree>
    <p:extLst>
      <p:ext uri="{BB962C8B-B14F-4D97-AF65-F5344CB8AC3E}">
        <p14:creationId xmlns:p14="http://schemas.microsoft.com/office/powerpoint/2010/main" val="1088527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2000"/>
              </a:lnSpc>
              <a:spcBef>
                <a:spcPts val="1000"/>
              </a:spcBef>
              <a:spcAft>
                <a:spcPts val="1000"/>
              </a:spcAft>
              <a:buClrTx/>
              <a:buSzTx/>
              <a:buFontTx/>
              <a:buNone/>
              <a:tabLst/>
              <a:defRPr/>
            </a:pPr>
            <a:r>
              <a:rPr lang="es-MX" sz="1800" dirty="0"/>
              <a:t>Mas ejemplos de personas que pueden calificar</a:t>
            </a:r>
          </a:p>
          <a:p>
            <a:pPr marL="0" marR="0">
              <a:lnSpc>
                <a:spcPct val="112000"/>
              </a:lnSpc>
              <a:spcBef>
                <a:spcPts val="1000"/>
              </a:spcBef>
              <a:spcAft>
                <a:spcPts val="1000"/>
              </a:spcAft>
            </a:pPr>
            <a:endParaRPr lang="es-MX"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Ana tiene 35 años.</a:t>
            </a:r>
          </a:p>
          <a:p>
            <a:pPr marL="342900" marR="0" lvl="0" indent="-342900">
              <a:lnSpc>
                <a:spcPct val="112000"/>
              </a:lnSpc>
              <a:spcBef>
                <a:spcPts val="100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Vive en Minnesota y es beneficiaria del programa “DACA” </a:t>
            </a:r>
            <a:r>
              <a:rPr lang="es-MX"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(Acción diferida para los llegados en la infancia)</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No es casada ni tiene hijos.</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Gana $2,500 al mes o $30,000 al año. </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No tiene seguro y su empleo no ofrece seguro.</a:t>
            </a:r>
          </a:p>
          <a:p>
            <a:pPr marL="342900" marR="0" lvl="0" indent="-342900">
              <a:lnSpc>
                <a:spcPct val="112000"/>
              </a:lnSpc>
              <a:spcBef>
                <a:spcPts val="0"/>
              </a:spcBef>
              <a:spcAft>
                <a:spcPts val="100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El siguiente paso: Los beneficiarios del programa DACA han sido elegibles para </a:t>
            </a:r>
            <a:r>
              <a:rPr lang="es-MX" sz="1800" dirty="0" err="1">
                <a:effectLst/>
                <a:latin typeface="Calibri" panose="020F0502020204030204" pitchFamily="34" charset="0"/>
                <a:ea typeface="Times New Roman" panose="02020603050405020304" pitchFamily="18" charset="0"/>
                <a:cs typeface="Times New Roman" panose="02020603050405020304" pitchFamily="18" charset="0"/>
              </a:rPr>
              <a:t>MinnesotaCare</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 desde el año 2017 y cumplen un </a:t>
            </a:r>
            <a:r>
              <a:rPr lang="es-MX"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proceso de solicitud diferente</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14</a:t>
            </a:fld>
            <a:endParaRPr lang="en-US"/>
          </a:p>
        </p:txBody>
      </p:sp>
    </p:spTree>
    <p:extLst>
      <p:ext uri="{BB962C8B-B14F-4D97-AF65-F5344CB8AC3E}">
        <p14:creationId xmlns:p14="http://schemas.microsoft.com/office/powerpoint/2010/main" val="98552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2000"/>
              </a:lnSpc>
              <a:spcBef>
                <a:spcPts val="1000"/>
              </a:spcBef>
              <a:spcAft>
                <a:spcPts val="1000"/>
              </a:spcAft>
              <a:buClrTx/>
              <a:buSzTx/>
              <a:buFontTx/>
              <a:buNone/>
              <a:tabLst/>
              <a:defRPr/>
            </a:pPr>
            <a:r>
              <a:rPr lang="es-MX" sz="1800" dirty="0"/>
              <a:t>Mas ejemplos de personas que pueden calificar</a:t>
            </a:r>
          </a:p>
          <a:p>
            <a:pPr marL="0" marR="0">
              <a:lnSpc>
                <a:spcPct val="112000"/>
              </a:lnSpc>
              <a:spcBef>
                <a:spcPts val="1000"/>
              </a:spcBef>
              <a:spcAft>
                <a:spcPts val="1000"/>
              </a:spcAft>
            </a:pPr>
            <a:endParaRPr lang="es-MX" sz="1800" dirty="0">
              <a:effectLst/>
              <a:latin typeface="Calibri" panose="020F0502020204030204" pitchFamily="34" charset="0"/>
              <a:ea typeface="MS Gothic" panose="020B0609070205080204" pitchFamily="49" charset="-128"/>
              <a:cs typeface="Segoe UI" panose="020B0502040204020203" pitchFamily="34" charset="0"/>
            </a:endParaRPr>
          </a:p>
          <a:p>
            <a:pPr marL="0" marR="0">
              <a:lnSpc>
                <a:spcPct val="112000"/>
              </a:lnSpc>
              <a:spcBef>
                <a:spcPts val="1000"/>
              </a:spcBef>
              <a:spcAft>
                <a:spcPts val="1000"/>
              </a:spcAft>
            </a:pPr>
            <a:r>
              <a:rPr lang="es-MX" sz="1800" dirty="0">
                <a:effectLst/>
                <a:latin typeface="Calibri" panose="020F0502020204030204" pitchFamily="34" charset="0"/>
                <a:ea typeface="MS Gothic" panose="020B0609070205080204" pitchFamily="49" charset="-128"/>
                <a:cs typeface="Segoe UI" panose="020B0502040204020203" pitchFamily="34" charset="0"/>
              </a:rPr>
              <a:t>María tiene 32 años.</a:t>
            </a:r>
          </a:p>
          <a:p>
            <a:pPr marL="342900" marR="0" lvl="0" indent="-342900">
              <a:lnSpc>
                <a:spcPct val="112000"/>
              </a:lnSpc>
              <a:spcBef>
                <a:spcPts val="1000"/>
              </a:spcBef>
              <a:spcAft>
                <a:spcPts val="0"/>
              </a:spcAft>
              <a:buFont typeface="Symbol" panose="05050102010706020507" pitchFamily="18" charset="2"/>
              <a:buChar char=""/>
            </a:pPr>
            <a:r>
              <a:rPr lang="es-MX" sz="1800" dirty="0">
                <a:effectLst/>
                <a:latin typeface="Calibri" panose="020F0502020204030204" pitchFamily="34" charset="0"/>
                <a:ea typeface="MS Gothic" panose="020B0609070205080204" pitchFamily="49" charset="-128"/>
                <a:cs typeface="Segoe UI" panose="020B0502040204020203" pitchFamily="34" charset="0"/>
              </a:rPr>
              <a:t>Vive en Minnesota y ha solicitado asilo, pero todavía no ha recibido autorización de empleo.</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MS Gothic" panose="020B0609070205080204" pitchFamily="49" charset="-128"/>
                <a:cs typeface="Segoe UI" panose="020B0502040204020203" pitchFamily="34" charset="0"/>
              </a:rPr>
              <a:t>Tiene un hijo de 10 años cuya solicitud de asilo está pendiente desde hace menos de 180 días.</a:t>
            </a:r>
            <a:r>
              <a:rPr lang="es-MX"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Calibri" panose="020F0502020204030204" pitchFamily="34" charset="0"/>
              </a:rPr>
              <a:t>Actualmente trabaja por cuenta propia y gana $27,000 al año.</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Calibri" panose="020F0502020204030204" pitchFamily="34" charset="0"/>
              </a:rPr>
              <a:t>Ella y su hijo no tienen seguro médico.</a:t>
            </a:r>
          </a:p>
          <a:p>
            <a:pPr marL="342900" marR="0" lvl="0" indent="-342900">
              <a:lnSpc>
                <a:spcPct val="112000"/>
              </a:lnSpc>
              <a:spcBef>
                <a:spcPts val="0"/>
              </a:spcBef>
              <a:spcAft>
                <a:spcPts val="100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El siguiente paso: </a:t>
            </a:r>
            <a:r>
              <a:rPr lang="es-MX"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Complete una solicitud</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 Una vez que María reciba la autorización de empleo y que la solicitud de asilo de su hijo cumpla 180 días en estado pendiente, deberán comunicar los cambios al </a:t>
            </a:r>
            <a:r>
              <a:rPr lang="es-MX"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equipo de Asistencia a Consumidores de Servicios de Salud</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 del Departamento de Servicios Humanos. Puede que su hijo sea elegible para Medical </a:t>
            </a:r>
            <a:r>
              <a:rPr lang="es-MX" sz="1800" dirty="0" err="1">
                <a:effectLst/>
                <a:latin typeface="Calibri" panose="020F0502020204030204" pitchFamily="34" charset="0"/>
                <a:ea typeface="Times New Roman" panose="02020603050405020304" pitchFamily="18" charset="0"/>
                <a:cs typeface="Times New Roman" panose="02020603050405020304" pitchFamily="18" charset="0"/>
              </a:rPr>
              <a:t>Assistance</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 Si su hijo es elegible, ella puede colaborar con el estado para trasladarlo de la cobertura de </a:t>
            </a:r>
            <a:r>
              <a:rPr lang="es-MX" sz="1800" dirty="0" err="1">
                <a:effectLst/>
                <a:latin typeface="Calibri" panose="020F0502020204030204" pitchFamily="34" charset="0"/>
                <a:ea typeface="Times New Roman" panose="02020603050405020304" pitchFamily="18" charset="0"/>
                <a:cs typeface="Times New Roman" panose="02020603050405020304" pitchFamily="18" charset="0"/>
              </a:rPr>
              <a:t>MinnesotaCare</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 a la de Medical </a:t>
            </a:r>
            <a:r>
              <a:rPr lang="es-MX" sz="1800" dirty="0" err="1">
                <a:effectLst/>
                <a:latin typeface="Calibri" panose="020F0502020204030204" pitchFamily="34" charset="0"/>
                <a:ea typeface="Times New Roman" panose="02020603050405020304" pitchFamily="18" charset="0"/>
                <a:cs typeface="Times New Roman" panose="02020603050405020304" pitchFamily="18" charset="0"/>
              </a:rPr>
              <a:t>Assistance</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15</a:t>
            </a:fld>
            <a:endParaRPr lang="en-US"/>
          </a:p>
        </p:txBody>
      </p:sp>
    </p:spTree>
    <p:extLst>
      <p:ext uri="{BB962C8B-B14F-4D97-AF65-F5344CB8AC3E}">
        <p14:creationId xmlns:p14="http://schemas.microsoft.com/office/powerpoint/2010/main" val="101672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2000"/>
              </a:lnSpc>
              <a:spcBef>
                <a:spcPts val="375"/>
              </a:spcBef>
              <a:spcAft>
                <a:spcPts val="0"/>
              </a:spcAft>
              <a:buFont typeface="+mj-lt"/>
              <a:buAutoNum type="arabicPeriod"/>
            </a:pPr>
            <a:r>
              <a:rPr lang="es-MX" sz="11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Preste atención al correo.</a:t>
            </a:r>
            <a:r>
              <a:rPr lang="es-MX"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457200" marR="0" indent="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marL="457200" marR="0" indent="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Recibirá una carta titulada “Health Care Notice” (Aviso de cuidado de la salud). Dirá una de estas dos cosas:</a:t>
            </a: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s-MX" sz="11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Aprobado</a:t>
            </a: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para MinnesotaCare. </a:t>
            </a:r>
            <a:r>
              <a:rPr lang="es-MX"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 seguro comenzará el …</a:t>
            </a:r>
          </a:p>
          <a:p>
            <a:pPr marL="914400" marR="0" indent="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s-MX" sz="11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Aprobado</a:t>
            </a:r>
            <a:r>
              <a:rPr lang="es-MX"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MX" sz="1100"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para MinnesotaCare y </a:t>
            </a:r>
            <a:r>
              <a:rPr lang="es-MX" sz="11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debe entregarnos más información</a:t>
            </a:r>
            <a:r>
              <a:rPr lang="es-MX" sz="1100"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a:r>
            <a:r>
              <a:rPr lang="es-MX"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MX"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914400" marR="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Esto significa que le han aprobado para el programa MinnesotaCare, pero necesitamos que nos entregue más información o comprobantes impresos. En la carta se le indicará la información que tiene que entregarnos y el plazo para hacerlo. Si la información no se recibe antes de esa fecha, es posible que se cancele su afiliación a MinnesotaCare. </a:t>
            </a:r>
          </a:p>
          <a:p>
            <a:pPr marL="914400" marR="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800100" marR="0" lvl="1" indent="-342900">
              <a:lnSpc>
                <a:spcPct val="112000"/>
              </a:lnSpc>
              <a:spcBef>
                <a:spcPts val="375"/>
              </a:spcBef>
              <a:spcAft>
                <a:spcPts val="0"/>
              </a:spcAft>
              <a:buFont typeface="Courier New" panose="02070309020205020404" pitchFamily="49" charset="0"/>
              <a:buChar char="o"/>
            </a:pPr>
            <a:r>
              <a:rPr lang="es-MX"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No califica. Esto significa que usted no reúne los requisitos para el programa MinnesotaCare.</a:t>
            </a:r>
          </a:p>
          <a:p>
            <a:pPr marL="0" marR="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457200" marR="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Si en su grupo familiar hay otras personas que cumplen los requisitos de otros programas, el aviso incluirá también esa información.</a:t>
            </a:r>
          </a:p>
          <a:p>
            <a:pPr marL="0" marR="0" indent="45720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p:txBody>
      </p:sp>
      <p:sp>
        <p:nvSpPr>
          <p:cNvPr id="4" name="Slide Number Placeholder 3"/>
          <p:cNvSpPr>
            <a:spLocks noGrp="1"/>
          </p:cNvSpPr>
          <p:nvPr>
            <p:ph type="sldNum" sz="quarter" idx="5"/>
          </p:nvPr>
        </p:nvSpPr>
        <p:spPr/>
        <p:txBody>
          <a:bodyPr/>
          <a:lstStyle/>
          <a:p>
            <a:fld id="{B26F1F74-3D61-423C-A402-E53A7BA0E8BB}" type="slidenum">
              <a:rPr lang="en-US" smtClean="0"/>
              <a:t>16</a:t>
            </a:fld>
            <a:endParaRPr lang="en-US" dirty="0"/>
          </a:p>
        </p:txBody>
      </p:sp>
    </p:spTree>
    <p:extLst>
      <p:ext uri="{BB962C8B-B14F-4D97-AF65-F5344CB8AC3E}">
        <p14:creationId xmlns:p14="http://schemas.microsoft.com/office/powerpoint/2010/main" val="2239511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2000"/>
              </a:lnSpc>
              <a:spcBef>
                <a:spcPts val="1000"/>
              </a:spcBef>
              <a:spcAft>
                <a:spcPts val="1000"/>
              </a:spcAft>
              <a:buFont typeface="+mj-lt"/>
              <a:buNone/>
            </a:pPr>
            <a:r>
              <a:rPr lang="es-MX" sz="1100" dirty="0">
                <a:effectLst/>
                <a:latin typeface="Calibri" panose="020F0502020204030204" pitchFamily="34" charset="0"/>
                <a:ea typeface="Times New Roman" panose="02020603050405020304" pitchFamily="18" charset="0"/>
                <a:cs typeface="Calibri" panose="020F0502020204030204" pitchFamily="34" charset="0"/>
              </a:rPr>
              <a:t>2. Pague su prima.</a:t>
            </a:r>
          </a:p>
          <a:p>
            <a:pPr marL="457200" marR="0">
              <a:lnSpc>
                <a:spcPts val="1670"/>
              </a:lnSpc>
              <a:spcBef>
                <a:spcPts val="0"/>
              </a:spcBef>
              <a:spcAft>
                <a:spcPts val="1500"/>
              </a:spcAft>
            </a:pPr>
            <a:r>
              <a:rPr lang="es-MX"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Una vez aprobado para el programa MinnesotaCare, la cobertura del seguro comienza el mes siguiente al </a:t>
            </a:r>
            <a:r>
              <a:rPr lang="es-MX"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pago de su prima</a:t>
            </a:r>
            <a:r>
              <a:rPr lang="es-MX"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si le corresponde pagar una prima. Si la factura de la prima indica $0, saltee este paso.</a:t>
            </a:r>
          </a:p>
          <a:p>
            <a:pPr marL="457200" marR="0">
              <a:lnSpc>
                <a:spcPts val="1670"/>
              </a:lnSpc>
              <a:spcBef>
                <a:spcPts val="0"/>
              </a:spcBef>
              <a:spcAft>
                <a:spcPts val="1500"/>
              </a:spcAft>
            </a:pPr>
            <a:r>
              <a:rPr lang="es-MX" sz="1100" dirty="0">
                <a:solidFill>
                  <a:srgbClr val="333333"/>
                </a:solidFill>
                <a:effectLst/>
                <a:latin typeface="Calibri" panose="020F0502020204030204" pitchFamily="34" charset="0"/>
                <a:ea typeface="Times New Roman" panose="02020603050405020304" pitchFamily="18" charset="0"/>
              </a:rPr>
              <a:t>Para que la cobertura comience el primer día del mes siguiente, usted debe pagar la factura de la prima antes del mediodía del último día hábil del mes. Puede pagar su prima:</a:t>
            </a: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En línea: </a:t>
            </a:r>
          </a:p>
          <a:p>
            <a:pPr marL="1257300" marR="0" lvl="2" indent="-342900">
              <a:lnSpc>
                <a:spcPct val="112000"/>
              </a:lnSpc>
              <a:spcBef>
                <a:spcPts val="375"/>
              </a:spcBef>
              <a:spcAft>
                <a:spcPts val="0"/>
              </a:spcAft>
              <a:buFont typeface="Arial" panose="020B0604020202020204" pitchFamily="34" charset="0"/>
              <a:buChar char="•"/>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Visite el sitio </a:t>
            </a:r>
            <a:r>
              <a:rPr lang="es-MX" sz="1100" dirty="0">
                <a:effectLst/>
                <a:latin typeface="Calibri" panose="020F0502020204030204" pitchFamily="34" charset="0"/>
                <a:ea typeface="Times New Roman" panose="02020603050405020304" pitchFamily="18" charset="0"/>
                <a:cs typeface="Calibri" panose="020F0502020204030204" pitchFamily="34" charset="0"/>
                <a:hlinkClick r:id="rId3" tooltip="https://payments.dhs.state.mn.us/"/>
              </a:rPr>
              <a:t>payments.dhs.state.mn.us</a:t>
            </a:r>
            <a:r>
              <a:rPr lang="es-MX"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rPr>
              <a:t>. </a:t>
            </a:r>
          </a:p>
          <a:p>
            <a:pPr marL="1257300" marR="0" lvl="2" indent="-342900">
              <a:lnSpc>
                <a:spcPct val="112000"/>
              </a:lnSpc>
              <a:spcBef>
                <a:spcPts val="375"/>
              </a:spcBef>
              <a:spcAft>
                <a:spcPts val="0"/>
              </a:spcAft>
              <a:buFont typeface="Arial" panose="020B0604020202020204" pitchFamily="34" charset="0"/>
              <a:buChar char="•"/>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Necesitará su número de caso, el número de factura y el monto de la factura. </a:t>
            </a:r>
          </a:p>
          <a:p>
            <a:pPr marL="1257300" marR="0" lvl="2" indent="-342900">
              <a:lnSpc>
                <a:spcPct val="112000"/>
              </a:lnSpc>
              <a:spcBef>
                <a:spcPts val="375"/>
              </a:spcBef>
              <a:spcAft>
                <a:spcPts val="0"/>
              </a:spcAft>
              <a:buFont typeface="Arial" panose="020B0604020202020204" pitchFamily="34" charset="0"/>
              <a:buChar char="•"/>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Puede pagar con tarjeta de crédito o mediante el retiro electrónico de una cuenta de cheques.</a:t>
            </a:r>
            <a:b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endPar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Por teléfono </a:t>
            </a:r>
          </a:p>
          <a:p>
            <a:pPr marL="1257300" marR="0" lvl="2" indent="-342900">
              <a:lnSpc>
                <a:spcPct val="112000"/>
              </a:lnSpc>
              <a:spcBef>
                <a:spcPts val="375"/>
              </a:spcBef>
              <a:spcAft>
                <a:spcPts val="0"/>
              </a:spcAft>
              <a:buFont typeface="Arial" panose="020B0604020202020204" pitchFamily="34" charset="0"/>
              <a:buChar char="•"/>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Llame al 800-657-3672. Elija “Option 1” (Opción 1) para inscribirse y “Option 1” de nuevo para realizar un pago.</a:t>
            </a:r>
            <a:b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Necesitará su número de caso, el número de factura y el monto de la factura. </a:t>
            </a:r>
          </a:p>
          <a:p>
            <a:pPr marL="1257300" marR="0" lvl="2" indent="-342900">
              <a:lnSpc>
                <a:spcPct val="112000"/>
              </a:lnSpc>
              <a:spcBef>
                <a:spcPts val="375"/>
              </a:spcBef>
              <a:spcAft>
                <a:spcPts val="0"/>
              </a:spcAft>
              <a:buFont typeface="Arial" panose="020B0604020202020204" pitchFamily="34" charset="0"/>
              <a:buChar char="•"/>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Puede pagar con tarjeta de crédito (VISA o MasterCard) o mediante el retiro electrónico de una cuenta de cheques.</a:t>
            </a: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Por correo postal:</a:t>
            </a:r>
          </a:p>
          <a:p>
            <a:pPr marL="1143000" marR="0" lvl="2" indent="-228600">
              <a:lnSpc>
                <a:spcPct val="112000"/>
              </a:lnSpc>
              <a:spcBef>
                <a:spcPts val="375"/>
              </a:spcBef>
              <a:spcAft>
                <a:spcPts val="0"/>
              </a:spcAft>
              <a:buFont typeface="Courier New" panose="02070309020205020404" pitchFamily="49" charset="0"/>
              <a:buChar char="o"/>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Deje tiempo suficiente para que su pago llegue antes de la fecha de vencimiento que figura en la factura. </a:t>
            </a:r>
          </a:p>
          <a:p>
            <a:pPr marL="1143000" marR="0" lvl="2" indent="-228600">
              <a:lnSpc>
                <a:spcPct val="112000"/>
              </a:lnSpc>
              <a:spcBef>
                <a:spcPts val="375"/>
              </a:spcBef>
              <a:spcAft>
                <a:spcPts val="0"/>
              </a:spcAft>
              <a:buFont typeface="Courier New" panose="02070309020205020404" pitchFamily="49" charset="0"/>
              <a:buChar char="o"/>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Puede pagar con cheque o giro bancario. No envíe dinero en efectivo. Escriba su número de caso en el cheque o giro bancario. </a:t>
            </a:r>
          </a:p>
          <a:p>
            <a:pPr marL="1143000" marR="0" lvl="2" indent="-228600">
              <a:lnSpc>
                <a:spcPct val="112000"/>
              </a:lnSpc>
              <a:spcBef>
                <a:spcPts val="375"/>
              </a:spcBef>
              <a:spcAft>
                <a:spcPts val="0"/>
              </a:spcAft>
              <a:buFont typeface="Courier New" panose="02070309020205020404" pitchFamily="49" charset="0"/>
              <a:buChar char="o"/>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Envíe su pago junto con el talón de pago por correo postal a:</a:t>
            </a:r>
            <a:b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b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MinnesotaCare</a:t>
            </a:r>
            <a:b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 Box 64834</a:t>
            </a:r>
            <a:b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 Paul, MN 55164-0834</a:t>
            </a:r>
            <a:b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endPar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En persona: </a:t>
            </a:r>
          </a:p>
          <a:p>
            <a:pPr marL="1257300" marR="0" lvl="2" indent="-342900">
              <a:lnSpc>
                <a:spcPct val="112000"/>
              </a:lnSpc>
              <a:spcBef>
                <a:spcPts val="375"/>
              </a:spcBef>
              <a:spcAft>
                <a:spcPts val="0"/>
              </a:spcAft>
              <a:buFont typeface="Arial" panose="020B0604020202020204" pitchFamily="34" charset="0"/>
              <a:buChar char="•"/>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Pague su prima en la </a:t>
            </a:r>
            <a:r>
              <a:rPr lang="es-MX"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oficina de MinnesotaCare</a:t>
            </a:r>
            <a:r>
              <a:rPr lang="es-MX" sz="1100" dirty="0">
                <a:effectLst/>
                <a:latin typeface="Calibri" panose="020F0502020204030204" pitchFamily="34" charset="0"/>
                <a:ea typeface="Times New Roman" panose="02020603050405020304" pitchFamily="18" charset="0"/>
                <a:cs typeface="Calibri" panose="020F0502020204030204" pitchFamily="34" charset="0"/>
              </a:rPr>
              <a:t>,</a:t>
            </a: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en la zona céntrica de </a:t>
            </a:r>
            <a:r>
              <a:rPr lang="es-MX"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 Paul, de lunes a viernes, de 8 a.m. a 4 p.m.</a:t>
            </a:r>
          </a:p>
          <a:p>
            <a:pPr marL="1828800" marR="0">
              <a:lnSpc>
                <a:spcPct val="112000"/>
              </a:lnSpc>
              <a:spcBef>
                <a:spcPts val="375"/>
              </a:spcBef>
              <a:spcAft>
                <a:spcPts val="0"/>
              </a:spcAft>
            </a:pPr>
            <a:r>
              <a:rPr lang="es-MX" sz="1100" dirty="0">
                <a:effectLst/>
                <a:latin typeface="Calibri" panose="020F0502020204030204" pitchFamily="34" charset="0"/>
                <a:ea typeface="Times New Roman" panose="02020603050405020304" pitchFamily="18" charset="0"/>
                <a:cs typeface="Calibri" panose="020F0502020204030204" pitchFamily="34" charset="0"/>
              </a:rPr>
              <a:t>Edificio </a:t>
            </a:r>
            <a:r>
              <a:rPr lang="es-MX"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Elmer L. Andersen Building </a:t>
            </a:r>
            <a:b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 Cedar St.</a:t>
            </a:r>
            <a:b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 Paul, MN </a:t>
            </a:r>
          </a:p>
          <a:p>
            <a:pPr marL="1257300" marR="0" lvl="2" indent="-342900">
              <a:lnSpc>
                <a:spcPct val="112000"/>
              </a:lnSpc>
              <a:spcBef>
                <a:spcPts val="375"/>
              </a:spcBef>
              <a:spcAft>
                <a:spcPts val="0"/>
              </a:spcAft>
              <a:buFont typeface="Arial" panose="020B0604020202020204" pitchFamily="34" charset="0"/>
              <a:buChar char="•"/>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Puede pagar en efectivo, con cheque o giro bancario. Si paga en efectivo, debe tener el monto exacto.</a:t>
            </a:r>
          </a:p>
          <a:p>
            <a:pPr marL="1257300" marR="0" lvl="2" indent="-342900">
              <a:lnSpc>
                <a:spcPct val="112000"/>
              </a:lnSpc>
              <a:spcBef>
                <a:spcPts val="375"/>
              </a:spcBef>
              <a:spcAft>
                <a:spcPts val="0"/>
              </a:spcAft>
              <a:buFont typeface="Arial" panose="020B0604020202020204" pitchFamily="34" charset="0"/>
              <a:buChar char="•"/>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Las oficinas de los condados no reciben pagos para MinnesotaCare.</a:t>
            </a:r>
          </a:p>
          <a:p>
            <a:pPr marL="0" marR="0" lvl="0" indent="0">
              <a:lnSpc>
                <a:spcPct val="112000"/>
              </a:lnSpc>
              <a:spcBef>
                <a:spcPts val="1000"/>
              </a:spcBef>
              <a:spcAft>
                <a:spcPts val="1000"/>
              </a:spcAft>
              <a:buFont typeface="+mj-lt"/>
              <a:buNone/>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457200" marR="0" lvl="1" indent="0">
              <a:lnSpc>
                <a:spcPct val="112000"/>
              </a:lnSpc>
              <a:spcBef>
                <a:spcPts val="375"/>
              </a:spcBef>
              <a:spcAft>
                <a:spcPts val="0"/>
              </a:spcAft>
              <a:buFont typeface="Arial" panose="020B0604020202020204" pitchFamily="34" charset="0"/>
              <a:buNone/>
            </a:pPr>
            <a:r>
              <a:rPr lang="es-MX" sz="1100" dirty="0">
                <a:solidFill>
                  <a:srgbClr val="333333"/>
                </a:solidFill>
                <a:effectLst/>
                <a:latin typeface="Calibri" panose="020F0502020204030204" pitchFamily="34" charset="0"/>
                <a:ea typeface="Times New Roman" panose="02020603050405020304" pitchFamily="18" charset="0"/>
              </a:rPr>
              <a:t>Para conservar la cobertura de MinnesotaCare, debe pagar cada mes la factura de la prima. La prima vence alrededor del día 15 de cada mes. Los pagos recibidos después de las 5 p.m. o en días festivos o fines de semana se acreditarán el siguiente día laborable.</a:t>
            </a:r>
          </a:p>
          <a:p>
            <a:pPr marL="457200" marR="0" lvl="1" indent="0">
              <a:lnSpc>
                <a:spcPct val="112000"/>
              </a:lnSpc>
              <a:spcBef>
                <a:spcPts val="375"/>
              </a:spcBef>
              <a:spcAft>
                <a:spcPts val="0"/>
              </a:spcAft>
              <a:buFont typeface="Arial" panose="020B0604020202020204" pitchFamily="34" charset="0"/>
              <a:buNone/>
            </a:pP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17</a:t>
            </a:fld>
            <a:endParaRPr lang="en-US" dirty="0"/>
          </a:p>
        </p:txBody>
      </p:sp>
    </p:spTree>
    <p:extLst>
      <p:ext uri="{BB962C8B-B14F-4D97-AF65-F5344CB8AC3E}">
        <p14:creationId xmlns:p14="http://schemas.microsoft.com/office/powerpoint/2010/main" val="3147179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2000"/>
              </a:lnSpc>
              <a:spcBef>
                <a:spcPts val="1000"/>
              </a:spcBef>
              <a:spcAft>
                <a:spcPts val="1000"/>
              </a:spcAft>
              <a:buFont typeface="Symbol" panose="05050102010706020507" pitchFamily="18" charset="2"/>
              <a:buNone/>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3. Esté atento a la llegada de la tarjeta de su seguro en el correo.</a:t>
            </a:r>
          </a:p>
          <a:p>
            <a:pPr marL="0" marR="0" indent="457200">
              <a:lnSpc>
                <a:spcPct val="112000"/>
              </a:lnSpc>
              <a:spcBef>
                <a:spcPts val="375"/>
              </a:spcBef>
              <a:spcAft>
                <a:spcPts val="0"/>
              </a:spcAft>
            </a:pPr>
            <a:r>
              <a:rPr lang="es-MX"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Su tarjeta de identidad de los programas de atención médica Minnesota Health Care tiene este aspecto:</a:t>
            </a:r>
            <a:r>
              <a:rPr lang="es-MX"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457200">
              <a:lnSpc>
                <a:spcPct val="112000"/>
              </a:lnSpc>
              <a:spcBef>
                <a:spcPts val="375"/>
              </a:spcBef>
              <a:spcAft>
                <a:spcPts val="0"/>
              </a:spcAft>
            </a:pPr>
            <a:r>
              <a:rPr lang="es-MX"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marL="457200" marR="0">
              <a:lnSpc>
                <a:spcPct val="112000"/>
              </a:lnSpc>
              <a:spcBef>
                <a:spcPts val="375"/>
              </a:spcBef>
              <a:spcAft>
                <a:spcPts val="0"/>
              </a:spcAft>
            </a:pPr>
            <a:r>
              <a:rPr lang="es-MX"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Significa que usted tiene un seguro de salud. Muestre la tarjeta cuando obtenga servicios de cuidado de la salud. </a:t>
            </a:r>
          </a:p>
          <a:p>
            <a:pPr marL="457200" marR="0">
              <a:lnSpc>
                <a:spcPct val="112000"/>
              </a:lnSpc>
              <a:spcBef>
                <a:spcPts val="375"/>
              </a:spcBef>
              <a:spcAft>
                <a:spcPts val="0"/>
              </a:spcAft>
            </a:pPr>
            <a:r>
              <a:rPr lang="es-MX"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marL="457200" marR="0">
              <a:lnSpc>
                <a:spcPct val="112000"/>
              </a:lnSpc>
              <a:spcBef>
                <a:spcPts val="375"/>
              </a:spcBef>
              <a:spcAft>
                <a:spcPts val="0"/>
              </a:spcAft>
            </a:pPr>
            <a:r>
              <a:rPr lang="es-MX"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Si </a:t>
            </a:r>
            <a:r>
              <a:rPr lang="es-MX" sz="1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no</a:t>
            </a:r>
            <a:r>
              <a:rPr lang="es-MX"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recibe una tarjeta de identidad en un par de semanas, </a:t>
            </a:r>
            <a:r>
              <a:rPr lang="es-MX" sz="1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no presente otra solicitud.</a:t>
            </a:r>
            <a:r>
              <a:rPr lang="es-MX"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Llame a Asistencia a Consumidores de Servicios de Salud (Health Care Consumer Support):</a:t>
            </a:r>
          </a:p>
          <a:p>
            <a:pPr marL="914400" marR="0">
              <a:lnSpc>
                <a:spcPts val="1670"/>
              </a:lnSpc>
              <a:spcBef>
                <a:spcPts val="0"/>
              </a:spcBef>
              <a:spcAft>
                <a:spcPts val="1500"/>
              </a:spcAft>
            </a:pPr>
            <a:r>
              <a:rPr lang="es-MX" sz="1200" dirty="0">
                <a:solidFill>
                  <a:srgbClr val="333333"/>
                </a:solidFill>
                <a:effectLst/>
                <a:latin typeface="Calibri" panose="020F0502020204030204" pitchFamily="34" charset="0"/>
                <a:ea typeface="Times New Roman" panose="02020603050405020304" pitchFamily="18" charset="0"/>
              </a:rPr>
              <a:t>De 8 a.m. a 4 p.m., de lunes a viernes</a:t>
            </a:r>
            <a:br>
              <a:rPr lang="es-MX" sz="1200" dirty="0">
                <a:solidFill>
                  <a:srgbClr val="333333"/>
                </a:solidFill>
                <a:effectLst/>
                <a:latin typeface="Calibri" panose="020F0502020204030204" pitchFamily="34" charset="0"/>
                <a:ea typeface="Times New Roman" panose="02020603050405020304" pitchFamily="18" charset="0"/>
              </a:rPr>
            </a:br>
            <a:r>
              <a:rPr lang="es-MX" sz="1200" dirty="0">
                <a:solidFill>
                  <a:srgbClr val="333333"/>
                </a:solidFill>
                <a:effectLst/>
                <a:latin typeface="Calibri" panose="020F0502020204030204" pitchFamily="34" charset="0"/>
                <a:ea typeface="Times New Roman" panose="02020603050405020304" pitchFamily="18" charset="0"/>
              </a:rPr>
              <a:t>651-297-3862 u 800-657-3672</a:t>
            </a:r>
            <a:br>
              <a:rPr lang="es-MX" sz="1200" dirty="0">
                <a:solidFill>
                  <a:srgbClr val="333333"/>
                </a:solidFill>
                <a:effectLst/>
                <a:latin typeface="Calibri" panose="020F0502020204030204" pitchFamily="34" charset="0"/>
                <a:ea typeface="Times New Roman" panose="02020603050405020304" pitchFamily="18" charset="0"/>
              </a:rPr>
            </a:br>
            <a:r>
              <a:rPr lang="es-MX" sz="1200" dirty="0">
                <a:solidFill>
                  <a:srgbClr val="333333"/>
                </a:solidFill>
                <a:effectLst/>
                <a:latin typeface="Calibri" panose="020F0502020204030204" pitchFamily="34" charset="0"/>
                <a:ea typeface="Times New Roman" panose="02020603050405020304" pitchFamily="18" charset="0"/>
              </a:rPr>
              <a:t>Para quienes hablan poco o nada de inglés, hay servicios gratuitos de intérprete.</a:t>
            </a:r>
            <a:br>
              <a:rPr lang="es-MX" sz="1200" dirty="0">
                <a:solidFill>
                  <a:srgbClr val="333333"/>
                </a:solidFill>
                <a:effectLst/>
                <a:latin typeface="Calibri" panose="020F0502020204030204" pitchFamily="34" charset="0"/>
                <a:ea typeface="Times New Roman" panose="02020603050405020304" pitchFamily="18" charset="0"/>
              </a:rPr>
            </a:br>
            <a:r>
              <a:rPr lang="es-MX" sz="1200" dirty="0">
                <a:solidFill>
                  <a:srgbClr val="333333"/>
                </a:solidFill>
                <a:effectLst/>
                <a:latin typeface="Calibri" panose="020F0502020204030204" pitchFamily="34" charset="0"/>
                <a:ea typeface="Times New Roman" panose="02020603050405020304" pitchFamily="18" charset="0"/>
              </a:rPr>
              <a:t>TTY: Use su servicio preferido de retransmisión </a:t>
            </a:r>
          </a:p>
          <a:p>
            <a:pPr marL="914400" marR="0">
              <a:lnSpc>
                <a:spcPts val="1670"/>
              </a:lnSpc>
              <a:spcBef>
                <a:spcPts val="0"/>
              </a:spcBef>
              <a:spcAft>
                <a:spcPts val="1500"/>
              </a:spcAft>
            </a:pPr>
            <a:endParaRPr lang="en-US" sz="1200" dirty="0">
              <a:solidFill>
                <a:srgbClr val="333333"/>
              </a:solidFill>
              <a:effectLst/>
              <a:latin typeface="Calibri" panose="020F0502020204030204" pitchFamily="34" charset="0"/>
              <a:ea typeface="Times New Roman" panose="02020603050405020304" pitchFamily="18" charset="0"/>
            </a:endParaRPr>
          </a:p>
          <a:p>
            <a:pPr marL="0" marR="0" lvl="0" indent="0">
              <a:lnSpc>
                <a:spcPct val="112000"/>
              </a:lnSpc>
              <a:spcBef>
                <a:spcPts val="375"/>
              </a:spcBef>
              <a:spcAft>
                <a:spcPts val="0"/>
              </a:spcAft>
              <a:buFont typeface="+mj-lt"/>
              <a:buNone/>
            </a:pPr>
            <a:r>
              <a:rPr lang="es-MX"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Algunos afiliados obtienen su seguro de MinnesotaCare por medio de un plan de salud. Los planes de salud son:</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a:rPr>
              <a:t> Blue Plus</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4"/>
              </a:rPr>
              <a:t> HealthPartners</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5"/>
              </a:rPr>
              <a:t> Hennepin Health</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 Itasca Medical Care - IMCare</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7"/>
              </a:rPr>
              <a:t> Medica (seguro médico)</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PrimeWest Health</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9"/>
              </a:rPr>
              <a:t> South Country Health Alliance</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 Ucare</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endParaRPr lang="en-US" sz="1100" u="sng"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2" indent="0">
              <a:lnSpc>
                <a:spcPct val="112000"/>
              </a:lnSpc>
              <a:spcBef>
                <a:spcPts val="0"/>
              </a:spcBef>
              <a:spcAft>
                <a:spcPts val="0"/>
              </a:spcAft>
              <a:buSzPts val="1000"/>
              <a:buFont typeface="Symbol" panose="05050102010706020507" pitchFamily="18" charset="2"/>
              <a:buNone/>
              <a:tabLst>
                <a:tab pos="590550" algn="l"/>
              </a:tabLst>
            </a:pPr>
            <a:r>
              <a:rPr lang="es-MX" sz="1100" u="sng"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Usted también puede obtener una tarjeta de seguro de uno de estos planes de salud para usted o uno de los miembros de su familia.</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18</a:t>
            </a:fld>
            <a:endParaRPr lang="en-US" dirty="0"/>
          </a:p>
        </p:txBody>
      </p:sp>
    </p:spTree>
    <p:extLst>
      <p:ext uri="{BB962C8B-B14F-4D97-AF65-F5344CB8AC3E}">
        <p14:creationId xmlns:p14="http://schemas.microsoft.com/office/powerpoint/2010/main" val="3139762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2000"/>
              </a:lnSpc>
              <a:spcBef>
                <a:spcPts val="375"/>
              </a:spcBef>
              <a:spcAft>
                <a:spcPts val="0"/>
              </a:spcAft>
              <a:buFont typeface="+mj-lt"/>
              <a:buNone/>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 usted o un familiar está afiliado a un plan de salud y recibe otra tarjeta de identidad, entonces, usted o su familiar debe acudir a médicos, dentistas y otros proveedores que pertenecen a la red de su plan de salud para la mayoría de los servicios. Para obtener ayuda, llame a su plan de salud al número que figura en la tarjeta de identidad que le entregaron.</a:t>
            </a:r>
          </a:p>
          <a:p>
            <a:pPr marL="457200" marR="0">
              <a:lnSpc>
                <a:spcPct val="112000"/>
              </a:lnSpc>
              <a:spcBef>
                <a:spcPts val="375"/>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 usted no está afiliado a un plan de salud, tiene lo que se conoce como cobertura de “pago por servicio”. Eso significa que puede acudir a cualquier médico, dentista u otro proveedor que figura en el </a:t>
            </a:r>
            <a:r>
              <a:rPr lang="es-MX"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directorio de proveedores</a:t>
            </a: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de pago directo por servicio (“Fee-for-service”). Todos esos proveedores aceptan su seguro. Puede llamar al centro de llamadas de </a:t>
            </a:r>
            <a:r>
              <a:rPr lang="es-MX"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Asistencia a Consumidores de Servicios de Salud</a:t>
            </a: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para que le ayuden a encontrar un proveedor.</a:t>
            </a:r>
          </a:p>
          <a:p>
            <a:pPr marL="457200" marR="0">
              <a:lnSpc>
                <a:spcPct val="112000"/>
              </a:lnSpc>
              <a:spcBef>
                <a:spcPts val="375"/>
              </a:spcBef>
              <a:spcAft>
                <a:spcPts val="0"/>
              </a:spcAft>
            </a:pP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Obtenga más información sobre la </a:t>
            </a:r>
            <a:r>
              <a:rPr lang="es-MX"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cobertura de “pago por servicio”</a:t>
            </a:r>
            <a:r>
              <a:rPr lang="es-MX"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a:lnSpc>
                <a:spcPct val="112000"/>
              </a:lnSpc>
              <a:spcBef>
                <a:spcPts val="1000"/>
              </a:spcBef>
              <a:spcAft>
                <a:spcPts val="1000"/>
              </a:spcAft>
            </a:pPr>
            <a:r>
              <a:rPr lang="es-MX" sz="11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19</a:t>
            </a:fld>
            <a:endParaRPr lang="en-US" dirty="0"/>
          </a:p>
        </p:txBody>
      </p:sp>
    </p:spTree>
    <p:extLst>
      <p:ext uri="{BB962C8B-B14F-4D97-AF65-F5344CB8AC3E}">
        <p14:creationId xmlns:p14="http://schemas.microsoft.com/office/powerpoint/2010/main" val="323163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El seguro médico le ayuda a tener una mejor salud y a vivir su vida al máximo. Puede ayudarle a salir adelante. También le protege contra costos altos en caso de enfermedad o lesión.</a:t>
            </a:r>
          </a:p>
          <a:p>
            <a:endParaRPr lang="en-US" dirty="0"/>
          </a:p>
          <a:p>
            <a:r>
              <a:rPr lang="es-MX" sz="1800" dirty="0">
                <a:effectLst/>
                <a:latin typeface="Calibri" panose="020F0502020204030204" pitchFamily="34" charset="0"/>
                <a:ea typeface="Times New Roman" panose="02020603050405020304" pitchFamily="18" charset="0"/>
                <a:cs typeface="Times New Roman" panose="02020603050405020304" pitchFamily="18" charset="0"/>
              </a:rPr>
              <a:t>Todos los que viven en Minnesota merecen la tranquilidad que brinda un seguro médico. </a:t>
            </a:r>
          </a:p>
          <a:p>
            <a:endParaRPr lang="en-US" sz="1800" dirty="0">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2</a:t>
            </a:fld>
            <a:endParaRPr lang="en-US" dirty="0"/>
          </a:p>
        </p:txBody>
      </p:sp>
    </p:spTree>
    <p:extLst>
      <p:ext uri="{BB962C8B-B14F-4D97-AF65-F5344CB8AC3E}">
        <p14:creationId xmlns:p14="http://schemas.microsoft.com/office/powerpoint/2010/main" val="354615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t>MinnesotaCare ofrece un seguro médico completo a las personas que viven en el estado y no pueden pagar un seguro privado o patrocinado por un empleador. Es </a:t>
            </a:r>
            <a:r>
              <a:rPr lang="es-MX"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gratuito o de bajo costo para las personas que no tienen otro seguro médico y que viven en Minnesota.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MinnesotaCare ha existido por más de 30 años. Fue creado por minesotanos, para minesotanos.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MinnesotaCare le ayuda a pagar los servicios de cuidado de salud, como los que se muestran en la pantalla (lea la lista).</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3</a:t>
            </a:fld>
            <a:endParaRPr lang="en-US" dirty="0"/>
          </a:p>
        </p:txBody>
      </p:sp>
    </p:spTree>
    <p:extLst>
      <p:ext uri="{BB962C8B-B14F-4D97-AF65-F5344CB8AC3E}">
        <p14:creationId xmlns:p14="http://schemas.microsoft.com/office/powerpoint/2010/main" val="267849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800" dirty="0">
                <a:effectLst/>
                <a:latin typeface="Calibri" panose="020F0502020204030204" pitchFamily="34" charset="0"/>
                <a:ea typeface="Times New Roman" panose="02020603050405020304" pitchFamily="18" charset="0"/>
                <a:cs typeface="Times New Roman" panose="02020603050405020304" pitchFamily="18" charset="0"/>
              </a:rPr>
              <a:t>Hoy día, más minesotanos pueden acceder a MinnesotaCare. </a:t>
            </a:r>
            <a:r>
              <a:rPr lang="es-MX" dirty="0">
                <a:effectLst/>
              </a:rPr>
              <a:t>A partir del 2025, MinnesotaCare estará a disposición de los minesotanos, independientemente de su condición migratoria.</a:t>
            </a:r>
            <a:r>
              <a:rPr lang="es-MX"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Los solicitantes deben cumplir los límites de ingresos y otras normas. </a:t>
            </a:r>
          </a:p>
          <a:p>
            <a:endParaRPr lang="en-US" sz="1200" dirty="0">
              <a:solidFill>
                <a:srgbClr val="000000"/>
              </a:solidFill>
              <a:effectLst/>
              <a:latin typeface="Calibri" panose="020F0502020204030204" pitchFamily="34" charset="0"/>
              <a:cs typeface="Calibri" panose="020F0502020204030204" pitchFamily="34" charset="0"/>
            </a:endParaRPr>
          </a:p>
          <a:p>
            <a:r>
              <a:rPr lang="es-MX" sz="1200" dirty="0">
                <a:solidFill>
                  <a:srgbClr val="000000"/>
                </a:solidFill>
                <a:effectLst/>
                <a:latin typeface="Calibri" panose="020F0502020204030204" pitchFamily="34" charset="0"/>
                <a:cs typeface="Calibri" panose="020F0502020204030204" pitchFamily="34" charset="0"/>
              </a:rPr>
              <a:t>Usted es elegible para MinnesotaCare si: </a:t>
            </a:r>
          </a:p>
          <a:p>
            <a:pPr marL="342900" marR="0" lvl="0" indent="-342900">
              <a:lnSpc>
                <a:spcPct val="112000"/>
              </a:lnSpc>
              <a:spcBef>
                <a:spcPts val="100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Vive en Minnesota. </a:t>
            </a:r>
          </a:p>
          <a:p>
            <a:pPr marL="342900" marR="0" lvl="0" indent="-342900">
              <a:lnSpc>
                <a:spcPct val="112000"/>
              </a:lnSpc>
              <a:spcBef>
                <a:spcPts val="0"/>
              </a:spcBef>
              <a:spcAft>
                <a:spcPts val="100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Cumple los límites de ingreso. </a:t>
            </a:r>
          </a:p>
          <a:p>
            <a:pPr marL="342900" marR="0" lvl="0" indent="-342900">
              <a:lnSpc>
                <a:spcPct val="112000"/>
              </a:lnSpc>
              <a:spcBef>
                <a:spcPts val="1000"/>
              </a:spcBef>
              <a:spcAft>
                <a:spcPts val="100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No tiene otras opciones de seguro médico. Si su empleo le ofrece seguro médico, puede calificar igualmente si el seguro de su empleo es demasiado caro para usted.</a:t>
            </a:r>
          </a:p>
          <a:p>
            <a:pPr marL="342900" marR="0" lvl="0" indent="-342900">
              <a:lnSpc>
                <a:spcPct val="112000"/>
              </a:lnSpc>
              <a:spcBef>
                <a:spcPts val="1000"/>
              </a:spcBef>
              <a:spcAft>
                <a:spcPts val="10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2000"/>
              </a:lnSpc>
              <a:spcBef>
                <a:spcPts val="1000"/>
              </a:spcBef>
              <a:spcAft>
                <a:spcPts val="1000"/>
              </a:spcAft>
              <a:buFont typeface="Symbol" panose="05050102010706020507" pitchFamily="18" charset="2"/>
              <a:buNone/>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Si cumple estos requisitos, debe solicitarlo.</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4</a:t>
            </a:fld>
            <a:endParaRPr lang="en-US" dirty="0"/>
          </a:p>
        </p:txBody>
      </p:sp>
    </p:spTree>
    <p:extLst>
      <p:ext uri="{BB962C8B-B14F-4D97-AF65-F5344CB8AC3E}">
        <p14:creationId xmlns:p14="http://schemas.microsoft.com/office/powerpoint/2010/main" val="847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Esta tabla muestra los límites de ingresos para MinnesotaCare. Los límites dependen del número de personas en su grupo familiar.  Por ejemplo, el límite de ingresos para 1 persona es de $30,120 al año. El límite de ingresos para una familia de cuatro miembros es de $62,400.</a:t>
            </a:r>
          </a:p>
          <a:p>
            <a:endParaRPr lang="en-US" dirty="0"/>
          </a:p>
          <a:p>
            <a:r>
              <a:rPr lang="es-MX" dirty="0"/>
              <a:t>Las personas que soliciten la cobertura de MinnesotaCare deben demostrar que cumplen los límites de ingresos. Los comprobantes de ingresos pueden incluir talones de pago salarial o estados de cuenta bancaria. O bien, los solicitantes pueden firmar un documento legal que acredite que cumplen los límites de ingresos. </a:t>
            </a:r>
          </a:p>
        </p:txBody>
      </p:sp>
      <p:sp>
        <p:nvSpPr>
          <p:cNvPr id="4" name="Slide Number Placeholder 3"/>
          <p:cNvSpPr>
            <a:spLocks noGrp="1"/>
          </p:cNvSpPr>
          <p:nvPr>
            <p:ph type="sldNum" sz="quarter" idx="5"/>
          </p:nvPr>
        </p:nvSpPr>
        <p:spPr/>
        <p:txBody>
          <a:bodyPr/>
          <a:lstStyle/>
          <a:p>
            <a:fld id="{B26F1F74-3D61-423C-A402-E53A7BA0E8BB}" type="slidenum">
              <a:rPr lang="en-US" smtClean="0"/>
              <a:t>5</a:t>
            </a:fld>
            <a:endParaRPr lang="en-US" dirty="0"/>
          </a:p>
        </p:txBody>
      </p:sp>
    </p:spTree>
    <p:extLst>
      <p:ext uri="{BB962C8B-B14F-4D97-AF65-F5344CB8AC3E}">
        <p14:creationId xmlns:p14="http://schemas.microsoft.com/office/powerpoint/2010/main" val="484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Algunos miembros de MinnesotaCare pagan por su seguro una factura mensual que se conoce como “prima”. El monto de la factura depende de sus ingresos, el tamaño de la familia y el número de miembros en la familia inscritos en el programa. </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Algunas personas nunca tienen que pagar una prima.</a:t>
            </a:r>
          </a:p>
          <a:p>
            <a:pPr marL="342900" marR="0" lvl="0" indent="-342900">
              <a:lnSpc>
                <a:spcPct val="112000"/>
              </a:lnSpc>
              <a:spcBef>
                <a:spcPts val="100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Los menores de 21 años.</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Los indios americanos y nativos de Alaska y sus familiares.</a:t>
            </a:r>
          </a:p>
          <a:p>
            <a:pPr marL="342900" marR="0" lvl="0" indent="-342900">
              <a:lnSpc>
                <a:spcPct val="112000"/>
              </a:lnSpc>
              <a:spcBef>
                <a:spcPts val="0"/>
              </a:spcBef>
              <a:spcAft>
                <a:spcPts val="100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Los militares y sus familias durante 12 meses si cumplen los requisitos dentro de los 24 meses siguientes a la finalización del servicio activo.</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Después de presentar su solicitud, se le comunicará si reúne los requisitos para MinnesotaCare. A continuación, tendrá que abonar la primera prima mensual para que comience su seguro. </a:t>
            </a:r>
          </a:p>
          <a:p>
            <a:pPr marL="0" marR="0">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1000"/>
              </a:spcBef>
              <a:spcAft>
                <a:spcPts val="1000"/>
              </a:spcAft>
              <a:buClrTx/>
              <a:buSzTx/>
              <a:buFontTx/>
              <a:buNone/>
              <a:tabLst/>
              <a:defRP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Las primas mensuales se han reducido temporalmente hasta diciembre de 2025 debido a una ley federal durante la pandemia de COVID-19. Muchas personas no pagarán ninguna prima mensual hasta que las primas vuelvan a </a:t>
            </a:r>
            <a:r>
              <a:rPr lang="es-MX"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los montos anteriores en 2026</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a:spcBef>
                <a:spcPts val="1000"/>
              </a:spcBef>
              <a:spcAft>
                <a:spcPts val="1000"/>
              </a:spcAft>
            </a:pPr>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6</a:t>
            </a:fld>
            <a:endParaRPr lang="en-US" dirty="0"/>
          </a:p>
        </p:txBody>
      </p:sp>
    </p:spTree>
    <p:extLst>
      <p:ext uri="{BB962C8B-B14F-4D97-AF65-F5344CB8AC3E}">
        <p14:creationId xmlns:p14="http://schemas.microsoft.com/office/powerpoint/2010/main" val="87261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Algunos miembros de MinnesotaCare deben pagar parte de sus facturas médicas. Esa participación en los gastos se denomina </a:t>
            </a:r>
            <a:r>
              <a:rPr lang="es-MX" sz="1800" b="1" dirty="0">
                <a:effectLst/>
                <a:latin typeface="Calibri" panose="020F0502020204030204" pitchFamily="34" charset="0"/>
                <a:ea typeface="Times New Roman" panose="02020603050405020304" pitchFamily="18" charset="0"/>
                <a:cs typeface="Times New Roman" panose="02020603050405020304" pitchFamily="18" charset="0"/>
              </a:rPr>
              <a:t>copago</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 Se trata de una cantidad fija que usted paga de su bolsillo por un servicio específico de cuidado de la salud.</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Algunas personas nunca tienen copagos:</a:t>
            </a:r>
          </a:p>
          <a:p>
            <a:pPr marL="342900" marR="0" lvl="0" indent="-342900">
              <a:lnSpc>
                <a:spcPct val="112000"/>
              </a:lnSpc>
              <a:spcBef>
                <a:spcPts val="100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Menores de 21 años </a:t>
            </a:r>
          </a:p>
          <a:p>
            <a:pPr marL="342900" marR="0" lvl="0" indent="-342900">
              <a:lnSpc>
                <a:spcPct val="112000"/>
              </a:lnSpc>
              <a:spcBef>
                <a:spcPts val="0"/>
              </a:spcBef>
              <a:spcAft>
                <a:spcPts val="0"/>
              </a:spcAft>
              <a:buFont typeface="Symbol" panose="05050102010706020507" pitchFamily="18" charset="2"/>
              <a:buChar char=""/>
            </a:pPr>
            <a:r>
              <a:rPr lang="es-MX" sz="1800" dirty="0">
                <a:effectLst/>
              </a:rPr>
              <a:t>Embarazadas</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Los indios americanos inscritos en una tribu reconocida por el gobierno federal</a:t>
            </a:r>
          </a:p>
          <a:p>
            <a:pPr marL="342900" marR="0" lvl="0" indent="-342900">
              <a:lnSpc>
                <a:spcPct val="112000"/>
              </a:lnSpc>
              <a:spcBef>
                <a:spcPts val="0"/>
              </a:spcBef>
              <a:spcAft>
                <a:spcPts val="100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Indios americanos que obtienen servicios de un proveedor de atención médica indígena o mediante una referencia de los Servicios de Salud por Contrato de los Servicios de Salud Indígena (IHS)    </a:t>
            </a:r>
          </a:p>
          <a:p>
            <a:pPr marL="0" marR="0">
              <a:lnSpc>
                <a:spcPct val="112000"/>
              </a:lnSpc>
              <a:spcBef>
                <a:spcPts val="1000"/>
              </a:spcBef>
              <a:spcAft>
                <a:spcPts val="1000"/>
              </a:spcAft>
            </a:pPr>
            <a:endParaRPr lang="en-US" sz="1800" dirty="0">
              <a:effectLst/>
              <a:latin typeface="Segoe UI" panose="020B0502040204020203" pitchFamily="34" charset="0"/>
              <a:ea typeface="Times New Roman" panose="02020603050405020304" pitchFamily="18" charset="0"/>
              <a:cs typeface="Segoe UI" panose="020B0502040204020203" pitchFamily="34" charset="0"/>
            </a:endParaRPr>
          </a:p>
          <a:p>
            <a:pPr marL="0" marR="0">
              <a:lnSpc>
                <a:spcPct val="112000"/>
              </a:lnSpc>
              <a:spcBef>
                <a:spcPts val="1000"/>
              </a:spcBef>
              <a:spcAft>
                <a:spcPts val="1000"/>
              </a:spcAft>
            </a:pPr>
            <a:r>
              <a:rPr lang="es-MX" sz="1800" dirty="0">
                <a:effectLst/>
                <a:latin typeface="Segoe UI" panose="020B0502040204020203" pitchFamily="34" charset="0"/>
                <a:ea typeface="Times New Roman" panose="02020603050405020304" pitchFamily="18" charset="0"/>
                <a:cs typeface="Segoe UI" panose="020B0502040204020203" pitchFamily="34" charset="0"/>
              </a:rPr>
              <a:t>MinnesotaCare cubre una amplia gama de servicios para cuidado preventivo, cuidado de rutina, cuidado especializado y cuidado de emergencia. La mayoría de los servicios no requieren un copago. </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Por ejemplo: </a:t>
            </a:r>
          </a:p>
          <a:p>
            <a:pPr marL="342900" marR="0" lvl="0" indent="-342900">
              <a:lnSpc>
                <a:spcPct val="112000"/>
              </a:lnSpc>
              <a:spcBef>
                <a:spcPts val="100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$0 por atención preventiva, como exámenes anuales, pruebas de detección de cáncer y vacunas</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$0 por cirugía ambulatoria</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$0 por equipos médicos duraderos, como sillas de ruedas, caminadores, equipos de oxígeno o tiras reactivas para diabetes</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$0 por visitas al dentista</a:t>
            </a:r>
          </a:p>
          <a:p>
            <a:pPr marL="342900" marR="0" lvl="0" indent="-342900">
              <a:lnSpc>
                <a:spcPct val="112000"/>
              </a:lnSpc>
              <a:spcBef>
                <a:spcPts val="0"/>
              </a:spcBef>
              <a:spcAft>
                <a:spcPts val="100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$0 por medicamentos de salud mental  </a:t>
            </a:r>
          </a:p>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Copagos de MinnesotaCare:</a:t>
            </a:r>
          </a:p>
          <a:p>
            <a:pPr marL="342900" marR="0" lvl="0" indent="-342900">
              <a:lnSpc>
                <a:spcPct val="112000"/>
              </a:lnSpc>
              <a:spcBef>
                <a:spcPts val="100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$25 por medicamentos de marca o $10 por medicamentos genéricos, con un máximo de $70 al mes</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$28 por visitas al consultorio médico</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$100 por visitas a sala de emergencias ($0 de copago si la visita a sala de emergencias da lugar a hospitalización)</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$250 por admisión hospitalaria como paciente interno </a:t>
            </a:r>
          </a:p>
          <a:p>
            <a:pPr marL="342900" marR="0" lvl="0" indent="-342900">
              <a:lnSpc>
                <a:spcPct val="112000"/>
              </a:lnSpc>
              <a:spcBef>
                <a:spcPts val="0"/>
              </a:spcBef>
              <a:spcAft>
                <a:spcPts val="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$45 por visita para servicios de radiología, como radiografías</a:t>
            </a:r>
          </a:p>
          <a:p>
            <a:pPr marL="342900" marR="0" lvl="0" indent="-342900">
              <a:lnSpc>
                <a:spcPct val="112000"/>
              </a:lnSpc>
              <a:spcBef>
                <a:spcPts val="0"/>
              </a:spcBef>
              <a:spcAft>
                <a:spcPts val="1000"/>
              </a:spcAft>
              <a:buFont typeface="Symbol" panose="05050102010706020507" pitchFamily="18" charset="2"/>
              <a:buChar char=""/>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$10 por par de gafas </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Su copago se paga directamente al proveedor de atención médica. Algunos proveedores le exigen a pagar el copago antes de recibir la atención.</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Estos son los únicos costos que pagan los miembros de MinnesotaCare por los servicios cubiertos. A los miembros MinnesotaCare no se les requiere pagar deducible. (Los deducibles son cantidades que usted debe pagar de su bolsillo antes de que el seguro pague sus facturas médicas). </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7</a:t>
            </a:fld>
            <a:endParaRPr lang="en-US" dirty="0"/>
          </a:p>
        </p:txBody>
      </p:sp>
    </p:spTree>
    <p:extLst>
      <p:ext uri="{BB962C8B-B14F-4D97-AF65-F5344CB8AC3E}">
        <p14:creationId xmlns:p14="http://schemas.microsoft.com/office/powerpoint/2010/main" val="24378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Puede solicitar la cobertura de MinnesotaCare en cualquier momento durante el año. No hay fecha límite para presentar la solicitud. </a:t>
            </a:r>
            <a:r>
              <a:rPr lang="es-MX" sz="1100" u="sng" dirty="0">
                <a:solidFill>
                  <a:srgbClr val="0563C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No hay límites en el número de personas que pueden inscribirse</a:t>
            </a:r>
            <a:r>
              <a:rPr lang="es-MX"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t>
            </a: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s-MX"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12000"/>
              </a:lnSpc>
              <a:spcBef>
                <a:spcPts val="100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Escoja la forma más fácil de presentar su solicitud:</a:t>
            </a:r>
          </a:p>
          <a:p>
            <a:pPr marL="342900" marR="0" lvl="0" indent="-342900">
              <a:lnSpc>
                <a:spcPct val="112000"/>
              </a:lnSpc>
              <a:spcBef>
                <a:spcPts val="1000"/>
              </a:spcBef>
              <a:spcAft>
                <a:spcPts val="0"/>
              </a:spcAft>
              <a:buFont typeface="Symbol" panose="05050102010706020507" pitchFamily="18" charset="2"/>
              <a:buChar char=""/>
            </a:pP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Ayuda personalizada: Obtenga ayuda gratuita de un experto de su comunidad. Los navegadores le guiarán a lo largo del proceso. También responderán sus preguntas. Encuentre un navegador que habla su idioma en el sitio </a:t>
            </a:r>
            <a:r>
              <a:rPr lang="es-MX" sz="1100" b="1"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mnsure.org/free-help</a:t>
            </a: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 Además, puede llamar al 651-539-2099 o al 855-366-7873 para obtener ayuda en su idioma.</a:t>
            </a:r>
          </a:p>
          <a:p>
            <a:pPr marL="342900" marR="0" lvl="0" indent="-342900">
              <a:lnSpc>
                <a:spcPct val="112000"/>
              </a:lnSpc>
              <a:spcBef>
                <a:spcPts val="0"/>
              </a:spcBef>
              <a:spcAft>
                <a:spcPts val="0"/>
              </a:spcAft>
              <a:buFont typeface="Symbol" panose="05050102010706020507" pitchFamily="18" charset="2"/>
              <a:buChar char=""/>
            </a:pP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En línea: Haga la solicitud por Internet en </a:t>
            </a:r>
            <a:r>
              <a:rPr lang="es-MX"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mnsure.org</a:t>
            </a: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 Deberá registrarse para obtener una cuenta o iniciar una sesión si ya tiene una cuenta. Nota: Si sus hijos u otros familiares ya están afiliados a Medical Assistance o MinnesotaCare, no presente una nueva solicitud. Llame a un navegador o a su </a:t>
            </a:r>
            <a:r>
              <a:rPr lang="es-MX"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condado</a:t>
            </a: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 para que le ayuden.</a:t>
            </a:r>
          </a:p>
          <a:p>
            <a:pPr marL="342900" marR="0" lvl="0" indent="-342900">
              <a:lnSpc>
                <a:spcPct val="112000"/>
              </a:lnSpc>
              <a:spcBef>
                <a:spcPts val="0"/>
              </a:spcBef>
              <a:spcAft>
                <a:spcPts val="0"/>
              </a:spcAft>
              <a:buFont typeface="Symbol" panose="05050102010706020507" pitchFamily="18" charset="2"/>
              <a:buChar char=""/>
            </a:pP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Formulario impreso: Complete la solicitud impresa y envíela a su condado.</a:t>
            </a:r>
            <a:r>
              <a:rPr lang="es-MX" sz="800" dirty="0">
                <a:effectLst/>
                <a:latin typeface="Calibri" panose="020F0502020204030204" pitchFamily="34" charset="0"/>
                <a:ea typeface="Times New Roman" panose="02020603050405020304" pitchFamily="18" charset="0"/>
                <a:cs typeface="Times New Roman" panose="02020603050405020304" pitchFamily="18" charset="0"/>
              </a:rPr>
              <a:t> </a:t>
            </a: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Puede encontrar las solicitudes en nuestro sitio web mn.gov/dhs/MinnesotaCare, con la ayuda de un navegador o en la oficina de su condado.</a:t>
            </a:r>
          </a:p>
          <a:p>
            <a:pPr marL="0" marR="0">
              <a:lnSpc>
                <a:spcPct val="112000"/>
              </a:lnSpc>
              <a:spcBef>
                <a:spcPts val="100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Para ayudarle a iniciar la cobertura de MinnesotaCare lo antes posible:</a:t>
            </a:r>
          </a:p>
          <a:p>
            <a:pPr marL="342900" marR="0" lvl="0" indent="-342900">
              <a:lnSpc>
                <a:spcPct val="112000"/>
              </a:lnSpc>
              <a:spcBef>
                <a:spcPts val="1000"/>
              </a:spcBef>
              <a:spcAft>
                <a:spcPts val="0"/>
              </a:spcAft>
              <a:buFont typeface="Symbol" panose="05050102010706020507" pitchFamily="18" charset="2"/>
              <a:buChar char=""/>
            </a:pP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Presente una solicitud completa y detallada. </a:t>
            </a:r>
          </a:p>
          <a:p>
            <a:pPr marL="342900" marR="0" lvl="0" indent="-342900">
              <a:lnSpc>
                <a:spcPct val="112000"/>
              </a:lnSpc>
              <a:spcBef>
                <a:spcPts val="0"/>
              </a:spcBef>
              <a:spcAft>
                <a:spcPts val="0"/>
              </a:spcAft>
              <a:buFont typeface="Symbol" panose="05050102010706020507" pitchFamily="18" charset="2"/>
              <a:buChar char=""/>
            </a:pPr>
            <a:r>
              <a:rPr lang="es-MX" dirty="0">
                <a:effectLst/>
                <a:latin typeface="Calibri" panose="020F0502020204030204" pitchFamily="34" charset="0"/>
                <a:ea typeface="Times New Roman" panose="02020603050405020304" pitchFamily="18" charset="0"/>
                <a:cs typeface="Times New Roman" panose="02020603050405020304" pitchFamily="18" charset="0"/>
              </a:rPr>
              <a:t>Responda inmediatamente a </a:t>
            </a:r>
            <a:r>
              <a:rPr lang="es-MX"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las solicitudes de más información</a:t>
            </a: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0"/>
              </a:spcBef>
              <a:spcAft>
                <a:spcPts val="1000"/>
              </a:spcAft>
              <a:buFont typeface="Symbol" panose="05050102010706020507" pitchFamily="18" charset="2"/>
              <a:buChar char=""/>
            </a:pPr>
            <a:r>
              <a:rPr lang="es-MX"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Pague su prima</a:t>
            </a:r>
            <a:r>
              <a:rPr lang="es-MX" sz="1100" dirty="0">
                <a:effectLst/>
                <a:latin typeface="Calibri" panose="020F0502020204030204" pitchFamily="34" charset="0"/>
                <a:ea typeface="Times New Roman" panose="02020603050405020304" pitchFamily="18" charset="0"/>
                <a:cs typeface="Times New Roman" panose="02020603050405020304" pitchFamily="18" charset="0"/>
              </a:rPr>
              <a:t> inmediatamente.</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8</a:t>
            </a:fld>
            <a:endParaRPr lang="en-US" dirty="0"/>
          </a:p>
        </p:txBody>
      </p:sp>
    </p:spTree>
    <p:extLst>
      <p:ext uri="{BB962C8B-B14F-4D97-AF65-F5344CB8AC3E}">
        <p14:creationId xmlns:p14="http://schemas.microsoft.com/office/powerpoint/2010/main" val="176010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Hemos creado un recurso integral para todo lo relacionado con MinnesotaCare en mn.gov/dhs/MinnesotaCare. Este sitio web le provee toda la información que necesita y está disponible en inglés, español, somalí y oromo. </a:t>
            </a:r>
          </a:p>
          <a:p>
            <a:endParaRPr lang="en-US" dirty="0"/>
          </a:p>
          <a:p>
            <a:r>
              <a:rPr lang="es-MX" dirty="0"/>
              <a:t>Infórmese sobre las normas de elegibilidad y cuánto deberá pagar por su seguro y servicios de cuidado de salud. Puede solicitarlo en línea u obtener ayuda para procesar su solicitud. Infórmese sobre lo que ocurre después de que le aprueban la cobertura de MinnesotaCare. Obtenga respuestas a las preguntas más frecuentes. Y obtenga versiones traducidas de las notificaciones que puede recibir por correo.</a:t>
            </a:r>
          </a:p>
        </p:txBody>
      </p:sp>
      <p:sp>
        <p:nvSpPr>
          <p:cNvPr id="4" name="Slide Number Placeholder 3"/>
          <p:cNvSpPr>
            <a:spLocks noGrp="1"/>
          </p:cNvSpPr>
          <p:nvPr>
            <p:ph type="sldNum" sz="quarter" idx="5"/>
          </p:nvPr>
        </p:nvSpPr>
        <p:spPr/>
        <p:txBody>
          <a:bodyPr/>
          <a:lstStyle/>
          <a:p>
            <a:fld id="{B26F1F74-3D61-423C-A402-E53A7BA0E8BB}" type="slidenum">
              <a:rPr lang="en-US" smtClean="0"/>
              <a:t>9</a:t>
            </a:fld>
            <a:endParaRPr lang="en-US" dirty="0"/>
          </a:p>
        </p:txBody>
      </p:sp>
    </p:spTree>
    <p:extLst>
      <p:ext uri="{BB962C8B-B14F-4D97-AF65-F5344CB8AC3E}">
        <p14:creationId xmlns:p14="http://schemas.microsoft.com/office/powerpoint/2010/main" val="2143371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B211DFE7-101B-4AE0-BAD9-D1CB43149F1A}" type="datetime1">
              <a:rPr lang="en-US" smtClean="0"/>
              <a:t>11/8/2024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2"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520" y="970845"/>
            <a:ext cx="6468960" cy="2245959"/>
          </a:xfrm>
          <a:prstGeom prst="rect">
            <a:avLst/>
          </a:prstGeom>
        </p:spPr>
      </p:pic>
    </p:spTree>
    <p:extLst>
      <p:ext uri="{BB962C8B-B14F-4D97-AF65-F5344CB8AC3E}">
        <p14:creationId xmlns:p14="http://schemas.microsoft.com/office/powerpoint/2010/main" val="145351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560671C1-3A04-455C-A9A2-C490B0E021BB}" type="datetime1">
              <a:rPr lang="en-US" smtClean="0"/>
              <a:t>11/8/2024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9094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E3108BD-D8AB-4EA2-A61D-BBDB4524C780}" type="datetime1">
              <a:rPr lang="en-US" smtClean="0"/>
              <a:t>11/8/2024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Human Services| mn.gov/dhs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5898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AB0F845-6299-4C1C-B63D-16CFA78F9003}" type="datetime1">
              <a:rPr lang="en-US" smtClean="0"/>
              <a:t>11/8/2024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Human Services| mn.gov/dhs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7164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ABC0C736-D42B-4C92-9B29-99139ECC00EB}" type="datetime1">
              <a:rPr lang="en-US" smtClean="0"/>
              <a:t>11/8/2024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9474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DBB22520-8BD5-4EC1-BC11-BE7EDBDB8814}" type="datetime1">
              <a:rPr lang="en-US" smtClean="0"/>
              <a:t>11/8/2024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8376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97FFD04-DA9E-4069-988D-00CEA19CDDCD}" type="datetime1">
              <a:rPr lang="en-US" smtClean="0"/>
              <a:t>11/8/2024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Human Services| mn.gov/dhs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3392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60F9ABE9-F1CC-4C01-B7CF-D123C964100C}" type="datetime1">
              <a:rPr lang="en-US" smtClean="0"/>
              <a:t>11/8/2024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Human Services| mn.gov/dhs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8217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dirty="0"/>
              <a:t>Click icon to add picture</a:t>
            </a:r>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2A664FA3-ECD4-4EC9-B608-25256A29BEBF}" type="datetime1">
              <a:rPr lang="en-US" smtClean="0"/>
              <a:t>11/8/2024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84066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F81D1B47-3D2E-4FF9-9BB7-C4B34101CD35}" type="datetime1">
              <a:rPr lang="en-US" smtClean="0"/>
              <a:t>11/8/2024</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0126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C00C2C51-B963-4D5B-98C8-96B9CCD21CFF}" type="datetime1">
              <a:rPr lang="en-US" smtClean="0"/>
              <a:t>11/8/2024</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4755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F9136306-F1B3-492D-BE37-CAB7F9A26299}" type="datetime1">
              <a:rPr lang="en-US" smtClean="0"/>
              <a:t>11/8/2024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819" y="970845"/>
            <a:ext cx="6468361" cy="2245959"/>
          </a:xfrm>
          <a:prstGeom prst="rect">
            <a:avLst/>
          </a:prstGeom>
        </p:spPr>
      </p:pic>
    </p:spTree>
    <p:extLst>
      <p:ext uri="{BB962C8B-B14F-4D97-AF65-F5344CB8AC3E}">
        <p14:creationId xmlns:p14="http://schemas.microsoft.com/office/powerpoint/2010/main" val="3323409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525002D9-0783-4819-AA0E-B6E9AF2CC0EE}" type="datetime1">
              <a:rPr lang="en-US" smtClean="0"/>
              <a:t>11/8/2024</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8415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39D942E7-EE06-4837-9589-D01E7A06028E}" type="datetime1">
              <a:rPr lang="en-US" smtClean="0"/>
              <a:t>11/8/2024</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2482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065363F9-B420-4522-88E1-5E1F6ADCDE9D}" type="datetime1">
              <a:rPr lang="en-US" smtClean="0"/>
              <a:t>11/8/2024</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73935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2E9CA34A-250E-479D-A824-77564D0B35EB}" type="datetime1">
              <a:rPr lang="en-US" smtClean="0"/>
              <a:t>11/8/2024</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8900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FBDB2E19-99A5-4551-A6B4-874875BA1F9F}" type="datetime1">
              <a:rPr lang="en-US" smtClean="0"/>
              <a:t>11/8/2024</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90886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8AA1D22D-C986-470A-8D67-520105E847C8}" type="datetime1">
              <a:rPr lang="en-US" smtClean="0"/>
              <a:t>11/8/2024</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6383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305D719D-5399-4D95-B9DD-5EFE4E5E57C3}" type="datetime1">
              <a:rPr lang="en-US" smtClean="0"/>
              <a:t>11/8/2024</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6132650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dirty="0"/>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345010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dirty="0"/>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2035556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dirty="0"/>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327643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0"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5" y="5690768"/>
            <a:ext cx="3200400" cy="1111147"/>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Minnesota Department of Human Services| mn.gov/dhs</a:t>
            </a:r>
          </a:p>
        </p:txBody>
      </p:sp>
      <p:sp>
        <p:nvSpPr>
          <p:cNvPr id="6" name="Picture Placeholder 7"/>
          <p:cNvSpPr>
            <a:spLocks noGrp="1"/>
          </p:cNvSpPr>
          <p:nvPr>
            <p:ph type="pic" sz="quarter" idx="17"/>
          </p:nvPr>
        </p:nvSpPr>
        <p:spPr bwMode="gray">
          <a:xfrm>
            <a:off x="0" y="0"/>
            <a:ext cx="12192000" cy="3380732"/>
          </a:xfrm>
        </p:spPr>
        <p:txBody>
          <a:bodyPr/>
          <a:lstStyle/>
          <a:p>
            <a:r>
              <a:rPr lang="en-US" dirty="0"/>
              <a:t>Click icon to add picture</a:t>
            </a:r>
          </a:p>
        </p:txBody>
      </p:sp>
    </p:spTree>
    <p:extLst>
      <p:ext uri="{BB962C8B-B14F-4D97-AF65-F5344CB8AC3E}">
        <p14:creationId xmlns:p14="http://schemas.microsoft.com/office/powerpoint/2010/main" val="1411895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dirty="0"/>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3016152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9B1B0E7-6594-4728-A07E-F08EFE64BF9B}" type="datetime1">
              <a:rPr lang="en-US" smtClean="0"/>
              <a:t>11/8/2024</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Human Services| mn.gov/dhs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9238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12671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421224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6AF0799C-955B-47E9-B850-9920ADCDED0E}" type="datetime1">
              <a:rPr lang="en-US" smtClean="0"/>
              <a:t>11/8/2024</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70992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792035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115150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8299E669-3221-4BD1-9319-A276B77A2C40}" type="datetime1">
              <a:rPr lang="en-US" smtClean="0"/>
              <a:t>11/8/2024</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Human Services| mn.gov/dhs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554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127602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68104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dirty="0"/>
              <a:t>Click icon to add table</a:t>
            </a:r>
          </a:p>
        </p:txBody>
      </p:sp>
      <p:sp>
        <p:nvSpPr>
          <p:cNvPr id="4" name="Date Placeholder 4"/>
          <p:cNvSpPr>
            <a:spLocks noGrp="1"/>
          </p:cNvSpPr>
          <p:nvPr>
            <p:ph type="dt" sz="half" idx="10"/>
          </p:nvPr>
        </p:nvSpPr>
        <p:spPr bwMode="black"/>
        <p:txBody>
          <a:bodyPr/>
          <a:lstStyle/>
          <a:p>
            <a:fld id="{9592CE50-654F-4424-BD0D-B674D8621003}" type="datetime1">
              <a:rPr lang="en-US" smtClean="0"/>
              <a:t>11/8/2024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47162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EBC7D02-60F0-460D-A2DA-36DFCDAE3F67}" type="datetime1">
              <a:rPr lang="en-US" smtClean="0"/>
              <a:t>11/8/2024</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Human Services| mn.gov/dhs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52570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19DBE50E-9CFF-4A1D-95AC-57FBB14420FC}" type="datetime1">
              <a:rPr lang="en-US" smtClean="0"/>
              <a:t>11/8/2024</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7872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E53FC33-CA3A-4FF7-8028-7B65AD0D4F1C}" type="datetime1">
              <a:rPr lang="en-US" smtClean="0"/>
              <a:t>11/8/2024</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Human Services| mn.gov/dhs</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81799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70AF2CC-840C-4741-983F-F5E3FAF4570F}" type="datetime1">
              <a:rPr lang="en-US" smtClean="0"/>
              <a:t>11/8/2024</a:t>
            </a:fld>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Human Services| mn.gov/dhs</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3451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7930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4530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dirty="0"/>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1636036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dirty="0"/>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379619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dirty="0"/>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1072327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F0CAA70F-8115-4953-960E-D5E02E49C602}" type="datetime1">
              <a:rPr lang="en-US" smtClean="0"/>
              <a:t>11/8/2024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Minnesota Department of Human Services| mn.gov/dhs</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2245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CDCD758B-4ABE-4F72-83A4-225926977FEB}" type="datetime1">
              <a:rPr lang="en-US" smtClean="0"/>
              <a:t>11/8/2024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34033"/>
            <a:ext cx="3200400" cy="1111147"/>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3462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36C05062-70F0-4021-826D-AC82C8461EA7}" type="datetime1">
              <a:rPr lang="en-US" smtClean="0"/>
              <a:t>11/8/2024</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Minnesota Department of Human Services| mn.gov/dhs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52895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9051D5E0-80BE-40F6-9447-A74E1F134C0D}" type="datetime1">
              <a:rPr lang="en-US" smtClean="0"/>
              <a:t>11/8/2024</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Minnesota Department of Human Services| mn.gov/dhs</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37192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C8F2F083-F429-4189-866D-12CD756F42C0}" type="datetime1">
              <a:rPr lang="en-US" smtClean="0"/>
              <a:t>11/8/2024</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Minnesota Department of Human Services| mn.gov/dhs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7"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744771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11426CBA-0F93-414E-A115-8B68AEB0CE84}" type="datetime1">
              <a:rPr lang="en-US" smtClean="0"/>
              <a:t>11/8/2024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Minnesota Department of Human Services| mn.gov/dhs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58424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DE479ADE-FE8F-446B-8410-05C0AD31AE70}" type="datetime1">
              <a:rPr lang="en-US" smtClean="0"/>
              <a:t>11/8/2024</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8048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8E26E77-90FE-4795-A4BC-19C239BF28A7}" type="datetime1">
              <a:rPr lang="en-US" smtClean="0"/>
              <a:t>11/8/2024</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147958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4"/>
          <p:cNvSpPr>
            <a:spLocks noGrp="1"/>
          </p:cNvSpPr>
          <p:nvPr>
            <p:ph type="dt" sz="half" idx="10"/>
          </p:nvPr>
        </p:nvSpPr>
        <p:spPr bwMode="black"/>
        <p:txBody>
          <a:bodyPr/>
          <a:lstStyle/>
          <a:p>
            <a:fld id="{A9FF54FD-73A1-4A4F-9ADB-C971DE068C7E}" type="datetime1">
              <a:rPr lang="en-US" smtClean="0"/>
              <a:t>11/8/2024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154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9AB62BE3-EDCF-4DA9-B9DD-BDC62C75ADD9}" type="datetime1">
              <a:rPr lang="en-US" smtClean="0"/>
              <a:t>11/8/2024</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976093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82CBE20C-B0CD-4D48-A1C4-A229D4FA38A5}" type="datetime1">
              <a:rPr lang="en-US" smtClean="0"/>
              <a:t>11/8/2024</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Human Services| mn.gov/dhs</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33906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hyperlink" Target="https://mn.gov/dhs/people-we-serve/adults/health-care/health-care-programs/programs-and-services/daca.jsp%23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0.jpg"/></Relationships>
</file>

<file path=ppt/slides/_rels/slide17.xml.rels><?xml version="1.0" encoding="UTF-8" standalone="yes"?>
<Relationships xmlns="http://schemas.openxmlformats.org/package/2006/relationships"><Relationship Id="rId3" Type="http://schemas.openxmlformats.org/officeDocument/2006/relationships/hyperlink" Target="https://payments.dhs.state.mn.u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hyperlink" Target="https://mn.gov/dhs/people-we-serve/seniors/health-care/health-care-programs/contact-us/health-plan-contacts.jsp%236" TargetMode="External"/><Relationship Id="rId3" Type="http://schemas.openxmlformats.org/officeDocument/2006/relationships/hyperlink" Target="https://mn.gov/dhs/people-we-serve/seniors/health-care/health-care-programs/contact-us/health-plan-contacts.jsp%231" TargetMode="External"/><Relationship Id="rId7" Type="http://schemas.openxmlformats.org/officeDocument/2006/relationships/hyperlink" Target="https://mn.gov/dhs/people-we-serve/seniors/health-care/health-care-programs/contact-us/health-plan-contacts.jsp%235"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mn.gov/dhs/people-we-serve/seniors/health-care/health-care-programs/contact-us/health-plan-contacts.jsp%234" TargetMode="External"/><Relationship Id="rId11" Type="http://schemas.openxmlformats.org/officeDocument/2006/relationships/image" Target="../media/image52.png"/><Relationship Id="rId5" Type="http://schemas.openxmlformats.org/officeDocument/2006/relationships/hyperlink" Target="https://mn.gov/dhs/people-we-serve/seniors/health-care/health-care-programs/contact-us/health-plan-contacts.jsp%233" TargetMode="External"/><Relationship Id="rId10" Type="http://schemas.openxmlformats.org/officeDocument/2006/relationships/hyperlink" Target="https://mn.gov/dhs/people-we-serve/seniors/health-care/health-care-programs/contact-us/health-plan-contacts.jsp%238" TargetMode="External"/><Relationship Id="rId4" Type="http://schemas.openxmlformats.org/officeDocument/2006/relationships/hyperlink" Target="https://mn.gov/dhs/people-we-serve/seniors/health-care/health-care-programs/contact-us/health-plan-contacts.jsp%232" TargetMode="External"/><Relationship Id="rId9" Type="http://schemas.openxmlformats.org/officeDocument/2006/relationships/hyperlink" Target="https://mn.gov/dhs/people-we-serve/seniors/health-care/health-care-programs/contact-us/health-plan-contacts.jsp%237"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mn.gov/dhs/people-we-serve/seniors/health-care/health-care-programs/contact-us/health-plan-contacts.jsp%236" TargetMode="External"/><Relationship Id="rId3" Type="http://schemas.openxmlformats.org/officeDocument/2006/relationships/hyperlink" Target="https://mn.gov/dhs/people-we-serve/seniors/health-care/health-care-programs/contact-us/health-plan-contacts.jsp%231" TargetMode="External"/><Relationship Id="rId7" Type="http://schemas.openxmlformats.org/officeDocument/2006/relationships/hyperlink" Target="https://mn.gov/dhs/people-we-serve/seniors/health-care/health-care-programs/contact-us/health-plan-contacts.jsp%235" TargetMode="External"/><Relationship Id="rId12" Type="http://schemas.openxmlformats.org/officeDocument/2006/relationships/hyperlink" Target="https://mn.gov/dhs/people-we-serve/seniors/health-care/health-care-programs/contact-us/mhcp-help-desk.js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mn.gov/dhs/people-we-serve/seniors/health-care/health-care-programs/contact-us/health-plan-contacts.jsp%234" TargetMode="External"/><Relationship Id="rId11" Type="http://schemas.openxmlformats.org/officeDocument/2006/relationships/hyperlink" Target="https://mhcpproviderdirectory.dhs.state.mn.us/" TargetMode="External"/><Relationship Id="rId5" Type="http://schemas.openxmlformats.org/officeDocument/2006/relationships/hyperlink" Target="https://mn.gov/dhs/people-we-serve/seniors/health-care/health-care-programs/contact-us/health-plan-contacts.jsp%233" TargetMode="External"/><Relationship Id="rId10" Type="http://schemas.openxmlformats.org/officeDocument/2006/relationships/hyperlink" Target="https://mn.gov/dhs/people-we-serve/seniors/health-care/health-care-programs/contact-us/health-plan-contacts.jsp%238" TargetMode="External"/><Relationship Id="rId4" Type="http://schemas.openxmlformats.org/officeDocument/2006/relationships/hyperlink" Target="https://mn.gov/dhs/people-we-serve/seniors/health-care/health-care-programs/contact-us/health-plan-contacts.jsp%232" TargetMode="External"/><Relationship Id="rId9" Type="http://schemas.openxmlformats.org/officeDocument/2006/relationships/hyperlink" Target="https://mn.gov/dhs/people-we-serve/seniors/health-care/health-care-programs/contact-us/health-plan-contacts.jsp%2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20.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41.jp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4E3E82A-29A4-EE72-B03F-A48F378D4238}"/>
              </a:ext>
            </a:extLst>
          </p:cNvPr>
          <p:cNvSpPr>
            <a:spLocks noGrp="1"/>
          </p:cNvSpPr>
          <p:nvPr>
            <p:ph type="ctrTitle"/>
          </p:nvPr>
        </p:nvSpPr>
        <p:spPr/>
        <p:txBody>
          <a:bodyPr/>
          <a:lstStyle/>
          <a:p>
            <a:r>
              <a:rPr lang="es-MX" dirty="0"/>
              <a:t>MinnesotaCare: </a:t>
            </a:r>
            <a:br>
              <a:rPr lang="es-MX" dirty="0"/>
            </a:br>
            <a:r>
              <a:rPr lang="es-MX" dirty="0"/>
              <a:t>Un estado más saludable para más personas</a:t>
            </a:r>
          </a:p>
        </p:txBody>
      </p:sp>
      <p:sp>
        <p:nvSpPr>
          <p:cNvPr id="4" name="Footer Placeholder 3">
            <a:extLst>
              <a:ext uri="{FF2B5EF4-FFF2-40B4-BE49-F238E27FC236}">
                <a16:creationId xmlns:a16="http://schemas.microsoft.com/office/drawing/2014/main" id="{1EDDEFAD-9701-6248-8395-B4B7369FD617}"/>
              </a:ext>
            </a:extLst>
          </p:cNvPr>
          <p:cNvSpPr>
            <a:spLocks noGrp="1"/>
          </p:cNvSpPr>
          <p:nvPr>
            <p:ph type="ftr" sz="quarter" idx="3"/>
          </p:nvPr>
        </p:nvSpPr>
        <p:spPr/>
        <p:txBody>
          <a:bodyPr/>
          <a:lstStyle/>
          <a:p>
            <a:r>
              <a:rPr lang="es-MX" dirty="0"/>
              <a:t>Departamento de Servicios Humanos de Minnesota </a:t>
            </a:r>
            <a:r>
              <a:rPr lang="es-MX" dirty="0">
                <a:solidFill>
                  <a:schemeClr val="accent1"/>
                </a:solidFill>
              </a:rPr>
              <a:t>|</a:t>
            </a:r>
            <a:r>
              <a:rPr lang="es-MX" dirty="0"/>
              <a:t> mn.gov/dhs</a:t>
            </a:r>
          </a:p>
        </p:txBody>
      </p:sp>
      <p:sp>
        <p:nvSpPr>
          <p:cNvPr id="3" name="Date Placeholder 2">
            <a:extLst>
              <a:ext uri="{FF2B5EF4-FFF2-40B4-BE49-F238E27FC236}">
                <a16:creationId xmlns:a16="http://schemas.microsoft.com/office/drawing/2014/main" id="{47919003-2AFE-31A6-9955-2190291FCB99}"/>
              </a:ext>
            </a:extLst>
          </p:cNvPr>
          <p:cNvSpPr>
            <a:spLocks noGrp="1"/>
          </p:cNvSpPr>
          <p:nvPr>
            <p:ph type="dt" sz="half" idx="4294967295"/>
          </p:nvPr>
        </p:nvSpPr>
        <p:spPr>
          <a:xfrm>
            <a:off x="0" y="6356350"/>
            <a:ext cx="1358900" cy="365125"/>
          </a:xfrm>
        </p:spPr>
        <p:txBody>
          <a:bodyPr/>
          <a:lstStyle/>
          <a:p>
            <a:fld id="{60843A55-BD65-4B88-99D2-2101632D16F8}" type="datetime1">
              <a:rPr lang="en-US" smtClean="0"/>
              <a:t>11/8/2024</a:t>
            </a:fld>
            <a:endParaRPr lang="en-US" dirty="0"/>
          </a:p>
        </p:txBody>
      </p:sp>
      <p:sp>
        <p:nvSpPr>
          <p:cNvPr id="5" name="Slide Number Placeholder 4">
            <a:extLst>
              <a:ext uri="{FF2B5EF4-FFF2-40B4-BE49-F238E27FC236}">
                <a16:creationId xmlns:a16="http://schemas.microsoft.com/office/drawing/2014/main" id="{226BF53B-F90F-A8EF-94CB-2865DDBE19EB}"/>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a:t>
            </a:fld>
            <a:endParaRPr lang="en-US" dirty="0"/>
          </a:p>
        </p:txBody>
      </p:sp>
      <p:pic>
        <p:nvPicPr>
          <p:cNvPr id="13" name="Picture Placeholder 12">
            <a:extLst>
              <a:ext uri="{FF2B5EF4-FFF2-40B4-BE49-F238E27FC236}">
                <a16:creationId xmlns:a16="http://schemas.microsoft.com/office/drawing/2014/main" id="{55455B71-5FDB-B4F9-1CD3-EA809CEE01E4}"/>
              </a:ext>
            </a:extLst>
          </p:cNvPr>
          <p:cNvPicPr>
            <a:picLocks noGrp="1" noChangeAspect="1"/>
          </p:cNvPicPr>
          <p:nvPr>
            <p:ph type="pic" sz="quarter" idx="17"/>
          </p:nvPr>
        </p:nvPicPr>
        <p:blipFill rotWithShape="1">
          <a:blip r:embed="rId3"/>
          <a:srcRect t="16959" b="16959"/>
          <a:stretch/>
        </p:blipFill>
        <p:spPr/>
      </p:pic>
      <p:pic>
        <p:nvPicPr>
          <p:cNvPr id="2" name="Picture Placeholder 12" descr="A group of people standing in a line&#10;&#10;Description automatically generated with low confidence">
            <a:extLst>
              <a:ext uri="{FF2B5EF4-FFF2-40B4-BE49-F238E27FC236}">
                <a16:creationId xmlns:a16="http://schemas.microsoft.com/office/drawing/2014/main" id="{9C4DC697-0F10-C8F7-6889-EF7D1BD20C52}"/>
              </a:ext>
            </a:extLst>
          </p:cNvPr>
          <p:cNvPicPr>
            <a:picLocks noChangeAspect="1"/>
          </p:cNvPicPr>
          <p:nvPr/>
        </p:nvPicPr>
        <p:blipFill>
          <a:blip r:embed="rId4">
            <a:extLst>
              <a:ext uri="{28A0092B-C50C-407E-A947-70E740481C1C}">
                <a14:useLocalDpi xmlns:a14="http://schemas.microsoft.com/office/drawing/2010/main" val="0"/>
              </a:ext>
            </a:extLst>
          </a:blip>
          <a:srcRect t="5837" b="5837"/>
          <a:stretch>
            <a:fillRect/>
          </a:stretch>
        </p:blipFill>
        <p:spPr bwMode="gray">
          <a:xfrm>
            <a:off x="0" y="0"/>
            <a:ext cx="12189952" cy="3380164"/>
          </a:xfrm>
          <a:prstGeom prst="rect">
            <a:avLst/>
          </a:prstGeom>
        </p:spPr>
      </p:pic>
    </p:spTree>
    <p:extLst>
      <p:ext uri="{BB962C8B-B14F-4D97-AF65-F5344CB8AC3E}">
        <p14:creationId xmlns:p14="http://schemas.microsoft.com/office/powerpoint/2010/main" val="427981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C172-FA7B-758D-3869-5F2229E21E9D}"/>
              </a:ext>
            </a:extLst>
          </p:cNvPr>
          <p:cNvSpPr>
            <a:spLocks noGrp="1"/>
          </p:cNvSpPr>
          <p:nvPr>
            <p:ph type="title"/>
          </p:nvPr>
        </p:nvSpPr>
        <p:spPr/>
        <p:txBody>
          <a:bodyPr/>
          <a:lstStyle/>
          <a:p>
            <a:r>
              <a:rPr lang="es-MX" dirty="0"/>
              <a:t>Ejemplos de personas que pueden calificar</a:t>
            </a:r>
            <a:endParaRPr lang="en-US" dirty="0"/>
          </a:p>
        </p:txBody>
      </p:sp>
      <p:pic>
        <p:nvPicPr>
          <p:cNvPr id="22" name="Picture Placeholder 21" descr="A person smiling for the camera&#10;&#10;Description automatically generated with medium confidence">
            <a:extLst>
              <a:ext uri="{FF2B5EF4-FFF2-40B4-BE49-F238E27FC236}">
                <a16:creationId xmlns:a16="http://schemas.microsoft.com/office/drawing/2014/main" id="{B9A07BDF-34A8-A25F-714B-2048DDF1209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4" name="Date Placeholder 3">
            <a:extLst>
              <a:ext uri="{FF2B5EF4-FFF2-40B4-BE49-F238E27FC236}">
                <a16:creationId xmlns:a16="http://schemas.microsoft.com/office/drawing/2014/main" id="{472B7F46-D492-C542-69A5-3C039115401A}"/>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pPr/>
              <a:t>11/8/2024</a:t>
            </a:fld>
            <a:endParaRPr lang="en-US" dirty="0"/>
          </a:p>
        </p:txBody>
      </p:sp>
      <p:sp>
        <p:nvSpPr>
          <p:cNvPr id="5" name="Footer Placeholder 4">
            <a:extLst>
              <a:ext uri="{FF2B5EF4-FFF2-40B4-BE49-F238E27FC236}">
                <a16:creationId xmlns:a16="http://schemas.microsoft.com/office/drawing/2014/main" id="{FC149977-323E-1EC9-6DD7-19E9D29D5529}"/>
              </a:ext>
            </a:extLst>
          </p:cNvPr>
          <p:cNvSpPr>
            <a:spLocks noGrp="1"/>
          </p:cNvSpPr>
          <p:nvPr>
            <p:ph type="ftr" sz="quarter" idx="4294967295"/>
          </p:nvPr>
        </p:nvSpPr>
        <p:spPr>
          <a:xfrm>
            <a:off x="0" y="6356350"/>
            <a:ext cx="5588000"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12EBD628-FC28-A353-60E1-4A0B3CEA14D6}"/>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10</a:t>
            </a:fld>
            <a:endParaRPr lang="en-US" dirty="0"/>
          </a:p>
        </p:txBody>
      </p:sp>
      <p:sp>
        <p:nvSpPr>
          <p:cNvPr id="24" name="Content Placeholder 23">
            <a:extLst>
              <a:ext uri="{FF2B5EF4-FFF2-40B4-BE49-F238E27FC236}">
                <a16:creationId xmlns:a16="http://schemas.microsoft.com/office/drawing/2014/main" id="{FBC44C32-1875-9172-7A44-02382A3345CB}"/>
              </a:ext>
            </a:extLst>
          </p:cNvPr>
          <p:cNvSpPr>
            <a:spLocks noGrp="1"/>
          </p:cNvSpPr>
          <p:nvPr>
            <p:ph idx="1"/>
          </p:nvPr>
        </p:nvSpPr>
        <p:spPr>
          <a:xfrm>
            <a:off x="-1" y="1921328"/>
            <a:ext cx="5799909" cy="4234542"/>
          </a:xfrm>
        </p:spPr>
        <p:txBody>
          <a:bodyPr>
            <a:normAutofit fontScale="92500"/>
          </a:bodyPr>
          <a:lstStyle/>
          <a:p>
            <a:pPr marL="234950" indent="0">
              <a:buNone/>
            </a:pPr>
            <a:r>
              <a:rPr lang="en-US" dirty="0"/>
              <a:t>Carlos </a:t>
            </a:r>
            <a:r>
              <a:rPr lang="es-ES" dirty="0"/>
              <a:t>tiene 67 años.</a:t>
            </a:r>
          </a:p>
          <a:p>
            <a:r>
              <a:rPr lang="es-ES" dirty="0"/>
              <a:t>Vive en Minnesota tras ingresar en los Estados Unidos sin autorización. No tiene papeles de inmigración. </a:t>
            </a:r>
          </a:p>
          <a:p>
            <a:r>
              <a:rPr lang="es-ES" dirty="0"/>
              <a:t>No es casado ni tiene hijos. </a:t>
            </a:r>
          </a:p>
          <a:p>
            <a:r>
              <a:rPr lang="es-ES" dirty="0"/>
              <a:t>Gana $1,500 al mes o $18,000 al año.</a:t>
            </a:r>
          </a:p>
          <a:p>
            <a:r>
              <a:rPr lang="es-ES" dirty="0"/>
              <a:t>No tiene seguro y su empleo no ofrece seguro médico. </a:t>
            </a:r>
          </a:p>
          <a:p>
            <a:r>
              <a:rPr lang="es-ES" dirty="0"/>
              <a:t>El siguiente paso: Complete una solicitud.</a:t>
            </a:r>
          </a:p>
        </p:txBody>
      </p:sp>
    </p:spTree>
    <p:extLst>
      <p:ext uri="{BB962C8B-B14F-4D97-AF65-F5344CB8AC3E}">
        <p14:creationId xmlns:p14="http://schemas.microsoft.com/office/powerpoint/2010/main" val="289854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09C3-8E73-21EF-EDCA-BDFC5697037F}"/>
              </a:ext>
            </a:extLst>
          </p:cNvPr>
          <p:cNvSpPr>
            <a:spLocks noGrp="1"/>
          </p:cNvSpPr>
          <p:nvPr>
            <p:ph type="title"/>
          </p:nvPr>
        </p:nvSpPr>
        <p:spPr/>
        <p:txBody>
          <a:bodyPr/>
          <a:lstStyle/>
          <a:p>
            <a:r>
              <a:rPr lang="es-MX" dirty="0"/>
              <a:t>Ejemplos de personas que pueden calificar</a:t>
            </a:r>
            <a:endParaRPr lang="en-US" dirty="0"/>
          </a:p>
        </p:txBody>
      </p:sp>
      <p:pic>
        <p:nvPicPr>
          <p:cNvPr id="13" name="Picture Placeholder 12" descr="A picture containing person, person, indoor&#10;&#10;Description automatically generated">
            <a:extLst>
              <a:ext uri="{FF2B5EF4-FFF2-40B4-BE49-F238E27FC236}">
                <a16:creationId xmlns:a16="http://schemas.microsoft.com/office/drawing/2014/main" id="{B42E1409-D4E3-352A-2AFC-FC426BE6D02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10" name="Content Placeholder 9">
            <a:extLst>
              <a:ext uri="{FF2B5EF4-FFF2-40B4-BE49-F238E27FC236}">
                <a16:creationId xmlns:a16="http://schemas.microsoft.com/office/drawing/2014/main" id="{BF64A538-580E-E617-EED4-B474B0101528}"/>
              </a:ext>
            </a:extLst>
          </p:cNvPr>
          <p:cNvSpPr>
            <a:spLocks noGrp="1"/>
          </p:cNvSpPr>
          <p:nvPr>
            <p:ph idx="1"/>
          </p:nvPr>
        </p:nvSpPr>
        <p:spPr>
          <a:xfrm>
            <a:off x="3517827" y="3592286"/>
            <a:ext cx="8674173" cy="3265714"/>
          </a:xfrm>
        </p:spPr>
        <p:txBody>
          <a:bodyPr>
            <a:normAutofit fontScale="85000" lnSpcReduction="10000"/>
          </a:bodyPr>
          <a:lstStyle/>
          <a:p>
            <a:pPr marL="0" indent="0">
              <a:buNone/>
            </a:pPr>
            <a:r>
              <a:rPr lang="es-MX" sz="2800" dirty="0"/>
              <a:t>Fátima y Ibrahim tienen 45 años. </a:t>
            </a:r>
          </a:p>
          <a:p>
            <a:r>
              <a:rPr lang="es-MX" sz="2400" dirty="0"/>
              <a:t>Viven en Minnesota y ninguno de los dos tiene papeles de inmigración. </a:t>
            </a:r>
          </a:p>
          <a:p>
            <a:r>
              <a:rPr lang="es-MX" sz="2400" dirty="0"/>
              <a:t>Son casados y tienen dos hijos, ambos ciudadanos estadounidenses, que ya reciben cobertura de Medical </a:t>
            </a:r>
            <a:r>
              <a:rPr lang="es-MX" sz="2400" dirty="0" err="1"/>
              <a:t>Assistance</a:t>
            </a:r>
            <a:r>
              <a:rPr lang="es-MX" sz="2400" dirty="0"/>
              <a:t>. </a:t>
            </a:r>
          </a:p>
          <a:p>
            <a:r>
              <a:rPr lang="es-MX" sz="2400" dirty="0"/>
              <a:t>Los ingresos de su grupo familiar ascienden a $60,000 al año.</a:t>
            </a:r>
          </a:p>
          <a:p>
            <a:r>
              <a:rPr lang="es-MX" sz="2400" dirty="0"/>
              <a:t>Sus empleadores no ofrecen un seguro médico que puedan pagar.</a:t>
            </a:r>
          </a:p>
          <a:p>
            <a:r>
              <a:rPr lang="es-MX" sz="2400" dirty="0"/>
              <a:t>El siguiente paso: Llame a un navegador o a su condado para que le ayuden a solicitar un seguro para Fátima e Ibrahim. No lo solicite en línea. Ya tiene un caso en el sistema para el seguro de sus hijos. </a:t>
            </a:r>
          </a:p>
        </p:txBody>
      </p:sp>
      <p:sp>
        <p:nvSpPr>
          <p:cNvPr id="4" name="Date Placeholder 3">
            <a:extLst>
              <a:ext uri="{FF2B5EF4-FFF2-40B4-BE49-F238E27FC236}">
                <a16:creationId xmlns:a16="http://schemas.microsoft.com/office/drawing/2014/main" id="{8F1E0A29-D042-7E54-B263-1A3DAC024A73}"/>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6" name="Slide Number Placeholder 5">
            <a:extLst>
              <a:ext uri="{FF2B5EF4-FFF2-40B4-BE49-F238E27FC236}">
                <a16:creationId xmlns:a16="http://schemas.microsoft.com/office/drawing/2014/main" id="{1620F485-739A-7C93-0AD9-458EFDD5203A}"/>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243534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A0A8-5326-6505-5DE9-B0507ED37B3F}"/>
              </a:ext>
            </a:extLst>
          </p:cNvPr>
          <p:cNvSpPr>
            <a:spLocks noGrp="1"/>
          </p:cNvSpPr>
          <p:nvPr>
            <p:ph type="title"/>
          </p:nvPr>
        </p:nvSpPr>
        <p:spPr/>
        <p:txBody>
          <a:bodyPr/>
          <a:lstStyle/>
          <a:p>
            <a:r>
              <a:rPr lang="es-MX" dirty="0"/>
              <a:t>Ejemplos de personas que pueden calificar</a:t>
            </a:r>
            <a:endParaRPr lang="en-US" dirty="0"/>
          </a:p>
        </p:txBody>
      </p:sp>
      <p:pic>
        <p:nvPicPr>
          <p:cNvPr id="12" name="Picture Placeholder 11" descr="A group of people running&#10;&#10;Description automatically generated with medium confidence">
            <a:extLst>
              <a:ext uri="{FF2B5EF4-FFF2-40B4-BE49-F238E27FC236}">
                <a16:creationId xmlns:a16="http://schemas.microsoft.com/office/drawing/2014/main" id="{1D1A2689-4C16-E97B-5261-B2080835AE1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C273903A-4988-50D8-A405-ADFC4E664570}"/>
              </a:ext>
            </a:extLst>
          </p:cNvPr>
          <p:cNvSpPr>
            <a:spLocks noGrp="1"/>
          </p:cNvSpPr>
          <p:nvPr>
            <p:ph idx="1"/>
          </p:nvPr>
        </p:nvSpPr>
        <p:spPr>
          <a:xfrm>
            <a:off x="-1" y="3704865"/>
            <a:ext cx="9849396" cy="3153136"/>
          </a:xfrm>
        </p:spPr>
        <p:txBody>
          <a:bodyPr>
            <a:normAutofit/>
          </a:bodyPr>
          <a:lstStyle/>
          <a:p>
            <a:pPr marL="0" marR="0" indent="0">
              <a:lnSpc>
                <a:spcPct val="112000"/>
              </a:lnSpc>
              <a:spcBef>
                <a:spcPts val="1000"/>
              </a:spcBef>
              <a:spcAft>
                <a:spcPts val="1000"/>
              </a:spcAft>
              <a:buNone/>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Paul y Nadine tienen 26 años. </a:t>
            </a:r>
          </a:p>
          <a:p>
            <a:pPr marL="800100" lvl="1" indent="-342900">
              <a:lnSpc>
                <a:spcPct val="112000"/>
              </a:lnSpc>
              <a:spcBef>
                <a:spcPts val="1000"/>
              </a:spcBef>
              <a:spcAft>
                <a:spcPts val="0"/>
              </a:spcAft>
              <a:buFont typeface="Symbol" panose="05050102010706020507" pitchFamily="18" charset="2"/>
              <a:buChar char=""/>
            </a:pPr>
            <a:r>
              <a:rPr lang="es-MX" sz="2000" dirty="0">
                <a:effectLst/>
                <a:latin typeface="Calibri" panose="020F0502020204030204" pitchFamily="34" charset="0"/>
                <a:ea typeface="Times New Roman" panose="02020603050405020304" pitchFamily="18" charset="0"/>
                <a:cs typeface="Times New Roman" panose="02020603050405020304" pitchFamily="18" charset="0"/>
              </a:rPr>
              <a:t>Viven en Minnesota y ninguno de los dos tiene papeles de inmigración. </a:t>
            </a:r>
          </a:p>
          <a:p>
            <a:pPr marL="800100" lvl="1" indent="-342900">
              <a:lnSpc>
                <a:spcPct val="112000"/>
              </a:lnSpc>
              <a:spcBef>
                <a:spcPts val="0"/>
              </a:spcBef>
              <a:spcAft>
                <a:spcPts val="0"/>
              </a:spcAft>
              <a:buFont typeface="Symbol" panose="05050102010706020507" pitchFamily="18" charset="2"/>
              <a:buChar char=""/>
            </a:pPr>
            <a:r>
              <a:rPr lang="es-MX" sz="2000" dirty="0">
                <a:effectLst/>
                <a:latin typeface="Calibri" panose="020F0502020204030204" pitchFamily="34" charset="0"/>
                <a:ea typeface="Times New Roman" panose="02020603050405020304" pitchFamily="18" charset="0"/>
                <a:cs typeface="Times New Roman" panose="02020603050405020304" pitchFamily="18" charset="0"/>
              </a:rPr>
              <a:t>Son casados y tienen dos hijos, ambos ciudadanos estadounidenses. </a:t>
            </a:r>
          </a:p>
          <a:p>
            <a:pPr marL="800100" lvl="1" indent="-342900">
              <a:lnSpc>
                <a:spcPct val="112000"/>
              </a:lnSpc>
              <a:spcBef>
                <a:spcPts val="0"/>
              </a:spcBef>
              <a:spcAft>
                <a:spcPts val="0"/>
              </a:spcAft>
              <a:buFont typeface="Symbol" panose="05050102010706020507" pitchFamily="18" charset="2"/>
              <a:buChar char=""/>
            </a:pPr>
            <a:r>
              <a:rPr lang="es-MX" sz="2000" dirty="0">
                <a:effectLst/>
                <a:latin typeface="Calibri" panose="020F0502020204030204" pitchFamily="34" charset="0"/>
                <a:ea typeface="Times New Roman" panose="02020603050405020304" pitchFamily="18" charset="0"/>
                <a:cs typeface="Times New Roman" panose="02020603050405020304" pitchFamily="18" charset="0"/>
              </a:rPr>
              <a:t>Ganan $62,000 por año.</a:t>
            </a:r>
          </a:p>
          <a:p>
            <a:pPr marL="800100" lvl="1" indent="-342900">
              <a:lnSpc>
                <a:spcPct val="112000"/>
              </a:lnSpc>
              <a:spcBef>
                <a:spcPts val="0"/>
              </a:spcBef>
              <a:spcAft>
                <a:spcPts val="0"/>
              </a:spcAft>
              <a:buFont typeface="Symbol" panose="05050102010706020507" pitchFamily="18" charset="2"/>
              <a:buChar char=""/>
            </a:pPr>
            <a:r>
              <a:rPr lang="es-MX" sz="2000" dirty="0">
                <a:effectLst/>
                <a:latin typeface="Calibri" panose="020F0502020204030204" pitchFamily="34" charset="0"/>
                <a:ea typeface="Times New Roman" panose="02020603050405020304" pitchFamily="18" charset="0"/>
                <a:cs typeface="Times New Roman" panose="02020603050405020304" pitchFamily="18" charset="0"/>
              </a:rPr>
              <a:t>Sus empleadores no ofrecen un seguro médico que puedan pagar para su familia. Ningún miembro de la familia tiene seguro médico.</a:t>
            </a:r>
          </a:p>
          <a:p>
            <a:pPr marL="800100" lvl="1" indent="-342900">
              <a:lnSpc>
                <a:spcPct val="112000"/>
              </a:lnSpc>
              <a:spcBef>
                <a:spcPts val="0"/>
              </a:spcBef>
              <a:buFont typeface="Symbol" panose="05050102010706020507" pitchFamily="18" charset="2"/>
              <a:buChar char=""/>
            </a:pPr>
            <a:r>
              <a:rPr lang="es-MX" sz="2000" dirty="0">
                <a:effectLst/>
                <a:latin typeface="Calibri" panose="020F0502020204030204" pitchFamily="34" charset="0"/>
                <a:ea typeface="Times New Roman" panose="02020603050405020304" pitchFamily="18" charset="0"/>
                <a:cs typeface="Times New Roman" panose="02020603050405020304" pitchFamily="18" charset="0"/>
              </a:rPr>
              <a:t>El siguiente paso: Complete una solicitud para los cuatro miembros de la familia.</a:t>
            </a:r>
          </a:p>
        </p:txBody>
      </p:sp>
      <p:sp>
        <p:nvSpPr>
          <p:cNvPr id="6" name="Slide Number Placeholder 5">
            <a:extLst>
              <a:ext uri="{FF2B5EF4-FFF2-40B4-BE49-F238E27FC236}">
                <a16:creationId xmlns:a16="http://schemas.microsoft.com/office/drawing/2014/main" id="{09CFB241-8CBA-EC55-197A-BCF59858EE59}"/>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3649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5C97-8750-F08D-05C0-4A8E688CB927}"/>
              </a:ext>
            </a:extLst>
          </p:cNvPr>
          <p:cNvSpPr>
            <a:spLocks noGrp="1"/>
          </p:cNvSpPr>
          <p:nvPr>
            <p:ph type="title"/>
          </p:nvPr>
        </p:nvSpPr>
        <p:spPr/>
        <p:txBody>
          <a:bodyPr/>
          <a:lstStyle/>
          <a:p>
            <a:r>
              <a:rPr lang="es-MX" dirty="0"/>
              <a:t>Ejemplos de personas que pueden calificar</a:t>
            </a:r>
            <a:endParaRPr lang="en-US" dirty="0"/>
          </a:p>
        </p:txBody>
      </p:sp>
      <p:pic>
        <p:nvPicPr>
          <p:cNvPr id="16" name="Picture Placeholder 15">
            <a:extLst>
              <a:ext uri="{FF2B5EF4-FFF2-40B4-BE49-F238E27FC236}">
                <a16:creationId xmlns:a16="http://schemas.microsoft.com/office/drawing/2014/main" id="{8317FADC-DAD1-4DEB-580A-D19A185D791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C3BE8BE6-AF51-2C4F-00A5-0FCA56651C22}"/>
              </a:ext>
            </a:extLst>
          </p:cNvPr>
          <p:cNvSpPr>
            <a:spLocks noGrp="1"/>
          </p:cNvSpPr>
          <p:nvPr>
            <p:ph idx="1"/>
          </p:nvPr>
        </p:nvSpPr>
        <p:spPr/>
        <p:txBody>
          <a:bodyPr>
            <a:normAutofit lnSpcReduction="10000"/>
          </a:bodyPr>
          <a:lstStyle/>
          <a:p>
            <a:pPr marL="0" marR="0" indent="0">
              <a:lnSpc>
                <a:spcPct val="112000"/>
              </a:lnSpc>
              <a:spcBef>
                <a:spcPts val="1000"/>
              </a:spcBef>
              <a:spcAft>
                <a:spcPts val="1000"/>
              </a:spcAft>
              <a:buNone/>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Amari tiene 21 años.</a:t>
            </a:r>
          </a:p>
          <a:p>
            <a:pPr marL="800100" lvl="1" indent="-342900">
              <a:lnSpc>
                <a:spcPct val="112000"/>
              </a:lnSpc>
              <a:spcBef>
                <a:spcPts val="1000"/>
              </a:spcBef>
              <a:spcAft>
                <a:spcPts val="0"/>
              </a:spcAft>
              <a:buFont typeface="Symbol" panose="05050102010706020507" pitchFamily="18" charset="2"/>
              <a:buChar char=""/>
            </a:pPr>
            <a:r>
              <a:rPr lang="es-MX" sz="2400" dirty="0">
                <a:effectLst/>
                <a:latin typeface="Calibri" panose="020F0502020204030204" pitchFamily="34" charset="0"/>
                <a:ea typeface="Times New Roman" panose="02020603050405020304" pitchFamily="18" charset="0"/>
                <a:cs typeface="Times New Roman" panose="02020603050405020304" pitchFamily="18" charset="0"/>
              </a:rPr>
              <a:t>Vive en Minnesota tras ingresar tras ingresar en los Estados Unidos con una visa que ya ha vencido. Permaneció en el país y no tiene papeles de inmigración.</a:t>
            </a:r>
          </a:p>
          <a:p>
            <a:pPr marL="800100" lvl="1" indent="-342900">
              <a:lnSpc>
                <a:spcPct val="112000"/>
              </a:lnSpc>
              <a:spcBef>
                <a:spcPts val="0"/>
              </a:spcBef>
              <a:spcAft>
                <a:spcPts val="0"/>
              </a:spcAft>
              <a:buFont typeface="Symbol" panose="05050102010706020507" pitchFamily="18" charset="2"/>
              <a:buChar char=""/>
            </a:pPr>
            <a:r>
              <a:rPr lang="es-MX" sz="2400" dirty="0">
                <a:effectLst/>
                <a:latin typeface="Calibri" panose="020F0502020204030204" pitchFamily="34" charset="0"/>
                <a:ea typeface="Times New Roman" panose="02020603050405020304" pitchFamily="18" charset="0"/>
                <a:cs typeface="Times New Roman" panose="02020603050405020304" pitchFamily="18" charset="0"/>
              </a:rPr>
              <a:t>Gana $2,500 al mes o $30,000 al año.</a:t>
            </a:r>
          </a:p>
          <a:p>
            <a:pPr marL="800100" lvl="1" indent="-342900">
              <a:lnSpc>
                <a:spcPct val="112000"/>
              </a:lnSpc>
              <a:spcBef>
                <a:spcPts val="0"/>
              </a:spcBef>
              <a:buFont typeface="Symbol" panose="05050102010706020507" pitchFamily="18" charset="2"/>
              <a:buChar char=""/>
            </a:pPr>
            <a:r>
              <a:rPr lang="es-MX" sz="2400" dirty="0">
                <a:effectLst/>
                <a:latin typeface="Calibri" panose="020F0502020204030204" pitchFamily="34" charset="0"/>
                <a:ea typeface="Times New Roman" panose="02020603050405020304" pitchFamily="18" charset="0"/>
                <a:cs typeface="Times New Roman" panose="02020603050405020304" pitchFamily="18" charset="0"/>
              </a:rPr>
              <a:t>El siguiente paso: Complete una solicitud.</a:t>
            </a:r>
          </a:p>
        </p:txBody>
      </p:sp>
      <p:sp>
        <p:nvSpPr>
          <p:cNvPr id="4" name="Date Placeholder 3">
            <a:extLst>
              <a:ext uri="{FF2B5EF4-FFF2-40B4-BE49-F238E27FC236}">
                <a16:creationId xmlns:a16="http://schemas.microsoft.com/office/drawing/2014/main" id="{D8C07AC5-DBAA-52A2-B0AD-0B91DFFAB5FB}"/>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31F5D78E-A16D-103B-97C5-C73F72525E88}"/>
              </a:ext>
            </a:extLst>
          </p:cNvPr>
          <p:cNvSpPr>
            <a:spLocks noGrp="1"/>
          </p:cNvSpPr>
          <p:nvPr>
            <p:ph type="ftr" sz="quarter" idx="4294967295"/>
          </p:nvPr>
        </p:nvSpPr>
        <p:spPr>
          <a:xfrm>
            <a:off x="0" y="6356350"/>
            <a:ext cx="5588000"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031A0498-7B24-2526-3FA5-615C168572C6}"/>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402686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D950-A9B0-EBE6-9756-4C93179F3269}"/>
              </a:ext>
            </a:extLst>
          </p:cNvPr>
          <p:cNvSpPr>
            <a:spLocks noGrp="1"/>
          </p:cNvSpPr>
          <p:nvPr>
            <p:ph type="title"/>
          </p:nvPr>
        </p:nvSpPr>
        <p:spPr/>
        <p:txBody>
          <a:bodyPr/>
          <a:lstStyle/>
          <a:p>
            <a:r>
              <a:rPr lang="es-MX" dirty="0"/>
              <a:t>Ejemplos de personas que pueden calificar</a:t>
            </a:r>
            <a:endParaRPr lang="en-US" dirty="0"/>
          </a:p>
        </p:txBody>
      </p:sp>
      <p:pic>
        <p:nvPicPr>
          <p:cNvPr id="12" name="Picture Placeholder 11" descr="A person smiling at the camera&#10;&#10;Description automatically generated with medium confidence">
            <a:extLst>
              <a:ext uri="{FF2B5EF4-FFF2-40B4-BE49-F238E27FC236}">
                <a16:creationId xmlns:a16="http://schemas.microsoft.com/office/drawing/2014/main" id="{3E2C3CD9-1B17-4487-DAA1-DEC35B5070F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A9CAE5CE-DE4E-A429-AE97-08D5E3C62F07}"/>
              </a:ext>
            </a:extLst>
          </p:cNvPr>
          <p:cNvSpPr>
            <a:spLocks noGrp="1"/>
          </p:cNvSpPr>
          <p:nvPr>
            <p:ph idx="1"/>
          </p:nvPr>
        </p:nvSpPr>
        <p:spPr>
          <a:xfrm>
            <a:off x="6508376" y="2067579"/>
            <a:ext cx="5683624" cy="4234542"/>
          </a:xfrm>
        </p:spPr>
        <p:txBody>
          <a:bodyPr>
            <a:normAutofit fontScale="55000" lnSpcReduction="20000"/>
          </a:bodyPr>
          <a:lstStyle/>
          <a:p>
            <a:pPr marL="0" marR="0" indent="0">
              <a:lnSpc>
                <a:spcPct val="112000"/>
              </a:lnSpc>
              <a:spcBef>
                <a:spcPts val="1000"/>
              </a:spcBef>
              <a:spcAft>
                <a:spcPts val="1000"/>
              </a:spcAft>
              <a:buNone/>
            </a:pPr>
            <a:r>
              <a:rPr lang="es-MX" sz="4400" dirty="0">
                <a:effectLst/>
                <a:latin typeface="Calibri" panose="020F0502020204030204" pitchFamily="34" charset="0"/>
                <a:ea typeface="Times New Roman" panose="02020603050405020304" pitchFamily="18" charset="0"/>
                <a:cs typeface="Times New Roman" panose="02020603050405020304" pitchFamily="18" charset="0"/>
              </a:rPr>
              <a:t>Ana tiene 35 años.</a:t>
            </a:r>
          </a:p>
          <a:p>
            <a:pPr marL="342900" marR="0" lvl="0" indent="-342900">
              <a:lnSpc>
                <a:spcPct val="112000"/>
              </a:lnSpc>
              <a:spcBef>
                <a:spcPts val="1000"/>
              </a:spcBef>
              <a:spcAft>
                <a:spcPts val="0"/>
              </a:spcAft>
              <a:buFont typeface="Symbol" panose="05050102010706020507" pitchFamily="18" charset="2"/>
              <a:buChar char=""/>
            </a:pPr>
            <a:r>
              <a:rPr lang="es-MX" sz="3600" dirty="0">
                <a:effectLst/>
                <a:latin typeface="Calibri" panose="020F0502020204030204" pitchFamily="34" charset="0"/>
                <a:ea typeface="Times New Roman" panose="02020603050405020304" pitchFamily="18" charset="0"/>
                <a:cs typeface="Times New Roman" panose="02020603050405020304" pitchFamily="18" charset="0"/>
              </a:rPr>
              <a:t>Vive en Minnesota y es beneficiaria del programa “DACA” (Acción diferida para los llegados en la infancia). </a:t>
            </a:r>
          </a:p>
          <a:p>
            <a:pPr marL="342900" marR="0" lvl="0" indent="-342900">
              <a:lnSpc>
                <a:spcPct val="112000"/>
              </a:lnSpc>
              <a:spcBef>
                <a:spcPts val="0"/>
              </a:spcBef>
              <a:spcAft>
                <a:spcPts val="0"/>
              </a:spcAft>
              <a:buFont typeface="Symbol" panose="05050102010706020507" pitchFamily="18" charset="2"/>
              <a:buChar char=""/>
            </a:pPr>
            <a:r>
              <a:rPr lang="es-MX" sz="3600" dirty="0">
                <a:effectLst/>
                <a:latin typeface="Calibri" panose="020F0502020204030204" pitchFamily="34" charset="0"/>
                <a:ea typeface="Times New Roman" panose="02020603050405020304" pitchFamily="18" charset="0"/>
                <a:cs typeface="Times New Roman" panose="02020603050405020304" pitchFamily="18" charset="0"/>
              </a:rPr>
              <a:t>No es casada ni tiene hijos.</a:t>
            </a:r>
          </a:p>
          <a:p>
            <a:pPr marL="342900" marR="0" lvl="0" indent="-342900">
              <a:lnSpc>
                <a:spcPct val="112000"/>
              </a:lnSpc>
              <a:spcBef>
                <a:spcPts val="0"/>
              </a:spcBef>
              <a:spcAft>
                <a:spcPts val="0"/>
              </a:spcAft>
              <a:buFont typeface="Symbol" panose="05050102010706020507" pitchFamily="18" charset="2"/>
              <a:buChar char=""/>
            </a:pPr>
            <a:r>
              <a:rPr lang="es-MX" sz="3600" dirty="0">
                <a:effectLst/>
                <a:latin typeface="Calibri" panose="020F0502020204030204" pitchFamily="34" charset="0"/>
                <a:ea typeface="Times New Roman" panose="02020603050405020304" pitchFamily="18" charset="0"/>
                <a:cs typeface="Times New Roman" panose="02020603050405020304" pitchFamily="18" charset="0"/>
              </a:rPr>
              <a:t>Gana $2,500 al mes o $30,000 al año. </a:t>
            </a:r>
          </a:p>
          <a:p>
            <a:pPr marL="342900" marR="0" lvl="0" indent="-342900">
              <a:lnSpc>
                <a:spcPct val="112000"/>
              </a:lnSpc>
              <a:spcBef>
                <a:spcPts val="0"/>
              </a:spcBef>
              <a:spcAft>
                <a:spcPts val="0"/>
              </a:spcAft>
              <a:buFont typeface="Symbol" panose="05050102010706020507" pitchFamily="18" charset="2"/>
              <a:buChar char=""/>
            </a:pPr>
            <a:r>
              <a:rPr lang="es-MX" sz="3600" dirty="0">
                <a:effectLst/>
                <a:latin typeface="Calibri" panose="020F0502020204030204" pitchFamily="34" charset="0"/>
                <a:ea typeface="Times New Roman" panose="02020603050405020304" pitchFamily="18" charset="0"/>
                <a:cs typeface="Times New Roman" panose="02020603050405020304" pitchFamily="18" charset="0"/>
              </a:rPr>
              <a:t>No tiene seguro y su empleo no ofrece seguro.</a:t>
            </a:r>
          </a:p>
          <a:p>
            <a:pPr marL="342900" marR="0" lvl="0" indent="-342900">
              <a:lnSpc>
                <a:spcPct val="112000"/>
              </a:lnSpc>
              <a:spcBef>
                <a:spcPts val="0"/>
              </a:spcBef>
              <a:spcAft>
                <a:spcPts val="1000"/>
              </a:spcAft>
              <a:buFont typeface="Symbol" panose="05050102010706020507" pitchFamily="18" charset="2"/>
              <a:buChar char=""/>
            </a:pPr>
            <a:r>
              <a:rPr lang="es-MX" sz="3600" dirty="0">
                <a:effectLst/>
                <a:latin typeface="Calibri" panose="020F0502020204030204" pitchFamily="34" charset="0"/>
                <a:ea typeface="Times New Roman" panose="02020603050405020304" pitchFamily="18" charset="0"/>
                <a:cs typeface="Times New Roman" panose="02020603050405020304" pitchFamily="18" charset="0"/>
              </a:rPr>
              <a:t>El siguiente paso: Complete una solicitud tras finalizar el proceso de solicitud del programa DACA. (Los beneficiarios del programa DACA han sido elegibles para </a:t>
            </a:r>
            <a:r>
              <a:rPr lang="es-MX" sz="3600" dirty="0" err="1">
                <a:effectLst/>
                <a:latin typeface="Calibri" panose="020F0502020204030204" pitchFamily="34" charset="0"/>
                <a:ea typeface="Times New Roman" panose="02020603050405020304" pitchFamily="18" charset="0"/>
                <a:cs typeface="Times New Roman" panose="02020603050405020304" pitchFamily="18" charset="0"/>
              </a:rPr>
              <a:t>MinnesotaCare</a:t>
            </a:r>
            <a:r>
              <a:rPr lang="es-MX" sz="3600" dirty="0">
                <a:effectLst/>
                <a:latin typeface="Calibri" panose="020F0502020204030204" pitchFamily="34" charset="0"/>
                <a:ea typeface="Times New Roman" panose="02020603050405020304" pitchFamily="18" charset="0"/>
                <a:cs typeface="Times New Roman" panose="02020603050405020304" pitchFamily="18" charset="0"/>
              </a:rPr>
              <a:t> desde el año 2017 y cumplen un </a:t>
            </a:r>
            <a:r>
              <a:rPr lang="es-MX" sz="3600" u="sng" dirty="0">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proceso de solicitud diferente</a:t>
            </a:r>
            <a:r>
              <a:rPr lang="es-MX" sz="36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4" name="Date Placeholder 3">
            <a:extLst>
              <a:ext uri="{FF2B5EF4-FFF2-40B4-BE49-F238E27FC236}">
                <a16:creationId xmlns:a16="http://schemas.microsoft.com/office/drawing/2014/main" id="{4A82072E-870A-732C-1B64-F16C9DC44E70}"/>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48D00D9E-443A-A629-DC97-9DA6E59EAF3C}"/>
              </a:ext>
            </a:extLst>
          </p:cNvPr>
          <p:cNvSpPr>
            <a:spLocks noGrp="1"/>
          </p:cNvSpPr>
          <p:nvPr>
            <p:ph type="ftr" sz="quarter" idx="4294967295"/>
          </p:nvPr>
        </p:nvSpPr>
        <p:spPr>
          <a:xfrm>
            <a:off x="0" y="6356350"/>
            <a:ext cx="5588000"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468C2321-8FF9-EFC9-DCD0-C6C2929DDFCC}"/>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689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DAE8-A8AB-10EC-3868-2AD5BE19E4EC}"/>
              </a:ext>
            </a:extLst>
          </p:cNvPr>
          <p:cNvSpPr>
            <a:spLocks noGrp="1"/>
          </p:cNvSpPr>
          <p:nvPr>
            <p:ph type="title"/>
          </p:nvPr>
        </p:nvSpPr>
        <p:spPr/>
        <p:txBody>
          <a:bodyPr/>
          <a:lstStyle/>
          <a:p>
            <a:r>
              <a:rPr lang="es-MX" dirty="0"/>
              <a:t>Ejemplos de personas que pueden calificar</a:t>
            </a:r>
            <a:endParaRPr lang="en-US" dirty="0"/>
          </a:p>
        </p:txBody>
      </p:sp>
      <p:pic>
        <p:nvPicPr>
          <p:cNvPr id="16" name="Picture Placeholder 15" descr="A person holding a person&#10;&#10;Description automatically generated with low confidence">
            <a:extLst>
              <a:ext uri="{FF2B5EF4-FFF2-40B4-BE49-F238E27FC236}">
                <a16:creationId xmlns:a16="http://schemas.microsoft.com/office/drawing/2014/main" id="{234C1293-5AA1-BF25-C824-9AF6C5F864D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25A509B9-F4A3-16AE-0757-90AB1447665C}"/>
              </a:ext>
            </a:extLst>
          </p:cNvPr>
          <p:cNvSpPr>
            <a:spLocks noGrp="1"/>
          </p:cNvSpPr>
          <p:nvPr>
            <p:ph idx="1"/>
          </p:nvPr>
        </p:nvSpPr>
        <p:spPr>
          <a:xfrm>
            <a:off x="0" y="1216024"/>
            <a:ext cx="5683624" cy="5638802"/>
          </a:xfrm>
        </p:spPr>
        <p:txBody>
          <a:bodyPr>
            <a:normAutofit fontScale="25000" lnSpcReduction="20000"/>
          </a:bodyPr>
          <a:lstStyle/>
          <a:p>
            <a:pPr marL="0" marR="0" indent="0">
              <a:lnSpc>
                <a:spcPct val="112000"/>
              </a:lnSpc>
              <a:spcBef>
                <a:spcPts val="1000"/>
              </a:spcBef>
              <a:spcAft>
                <a:spcPts val="1000"/>
              </a:spcAft>
              <a:buNone/>
            </a:pPr>
            <a:r>
              <a:rPr lang="es-MX" sz="11200" dirty="0">
                <a:latin typeface="Calibri" panose="020F0502020204030204" pitchFamily="34" charset="0"/>
                <a:ea typeface="MS Gothic" panose="020B0609070205080204" pitchFamily="49" charset="-128"/>
                <a:cs typeface="Segoe UI" panose="020B0502040204020203" pitchFamily="34" charset="0"/>
              </a:rPr>
              <a:t>M</a:t>
            </a:r>
            <a:r>
              <a:rPr lang="es-MX" sz="11200" dirty="0">
                <a:effectLst/>
                <a:latin typeface="Calibri" panose="020F0502020204030204" pitchFamily="34" charset="0"/>
                <a:ea typeface="MS Gothic" panose="020B0609070205080204" pitchFamily="49" charset="-128"/>
                <a:cs typeface="Segoe UI" panose="020B0502040204020203" pitchFamily="34" charset="0"/>
              </a:rPr>
              <a:t>aría tiene 32 años.</a:t>
            </a:r>
          </a:p>
          <a:p>
            <a:pPr marL="800100" lvl="1" indent="-342900">
              <a:lnSpc>
                <a:spcPct val="112000"/>
              </a:lnSpc>
              <a:spcBef>
                <a:spcPts val="1000"/>
              </a:spcBef>
              <a:spcAft>
                <a:spcPts val="0"/>
              </a:spcAft>
              <a:buFont typeface="Symbol" panose="05050102010706020507" pitchFamily="18" charset="2"/>
              <a:buChar char=""/>
            </a:pPr>
            <a:r>
              <a:rPr lang="es-MX" sz="8000" dirty="0">
                <a:effectLst/>
                <a:latin typeface="Calibri" panose="020F0502020204030204" pitchFamily="34" charset="0"/>
                <a:ea typeface="MS Gothic" panose="020B0609070205080204" pitchFamily="49" charset="-128"/>
                <a:cs typeface="Segoe UI" panose="020B0502040204020203" pitchFamily="34" charset="0"/>
              </a:rPr>
              <a:t>Vive en Minnesota y ha solicitado asilo, pero todavía no ha recibido autorización de empleo.</a:t>
            </a:r>
          </a:p>
          <a:p>
            <a:pPr marL="800100" lvl="1" indent="-342900">
              <a:lnSpc>
                <a:spcPct val="112000"/>
              </a:lnSpc>
              <a:spcBef>
                <a:spcPts val="0"/>
              </a:spcBef>
              <a:spcAft>
                <a:spcPts val="0"/>
              </a:spcAft>
              <a:buFont typeface="Symbol" panose="05050102010706020507" pitchFamily="18" charset="2"/>
              <a:buChar char=""/>
            </a:pPr>
            <a:r>
              <a:rPr lang="es-MX" sz="8000" dirty="0">
                <a:effectLst/>
                <a:latin typeface="Calibri" panose="020F0502020204030204" pitchFamily="34" charset="0"/>
                <a:ea typeface="MS Gothic" panose="020B0609070205080204" pitchFamily="49" charset="-128"/>
                <a:cs typeface="Segoe UI" panose="020B0502040204020203" pitchFamily="34" charset="0"/>
              </a:rPr>
              <a:t>Tiene un hijo de 10 años cuya solicitud de asilo está pendiente desde hace menos de 180 días.</a:t>
            </a:r>
            <a:r>
              <a:rPr lang="es-MX" sz="80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p>
          <a:p>
            <a:pPr marL="800100" lvl="1" indent="-342900">
              <a:lnSpc>
                <a:spcPct val="112000"/>
              </a:lnSpc>
              <a:spcBef>
                <a:spcPts val="0"/>
              </a:spcBef>
              <a:spcAft>
                <a:spcPts val="0"/>
              </a:spcAft>
              <a:buFont typeface="Symbol" panose="05050102010706020507" pitchFamily="18" charset="2"/>
              <a:buChar char=""/>
            </a:pPr>
            <a:r>
              <a:rPr lang="es-MX" sz="8000" dirty="0">
                <a:effectLst/>
                <a:latin typeface="Calibri" panose="020F0502020204030204" pitchFamily="34" charset="0"/>
                <a:ea typeface="Times New Roman" panose="02020603050405020304" pitchFamily="18" charset="0"/>
                <a:cs typeface="Calibri" panose="020F0502020204030204" pitchFamily="34" charset="0"/>
              </a:rPr>
              <a:t>Actualmente trabaja por cuenta propia y gana $27,000 al año.</a:t>
            </a:r>
          </a:p>
          <a:p>
            <a:pPr marL="800100" lvl="1" indent="-342900">
              <a:lnSpc>
                <a:spcPct val="112000"/>
              </a:lnSpc>
              <a:spcBef>
                <a:spcPts val="0"/>
              </a:spcBef>
              <a:spcAft>
                <a:spcPts val="0"/>
              </a:spcAft>
              <a:buFont typeface="Symbol" panose="05050102010706020507" pitchFamily="18" charset="2"/>
              <a:buChar char=""/>
            </a:pPr>
            <a:r>
              <a:rPr lang="es-MX" sz="8000" dirty="0">
                <a:effectLst/>
                <a:latin typeface="Calibri" panose="020F0502020204030204" pitchFamily="34" charset="0"/>
                <a:ea typeface="Times New Roman" panose="02020603050405020304" pitchFamily="18" charset="0"/>
                <a:cs typeface="Calibri" panose="020F0502020204030204" pitchFamily="34" charset="0"/>
              </a:rPr>
              <a:t>Ella y su hijo no tienen seguro médico.</a:t>
            </a:r>
          </a:p>
          <a:p>
            <a:pPr marL="800100" lvl="1" indent="-342900">
              <a:lnSpc>
                <a:spcPct val="112000"/>
              </a:lnSpc>
              <a:spcBef>
                <a:spcPts val="0"/>
              </a:spcBef>
              <a:buFont typeface="Symbol" panose="05050102010706020507" pitchFamily="18" charset="2"/>
              <a:buChar char=""/>
            </a:pPr>
            <a:r>
              <a:rPr lang="es-MX" sz="8000" dirty="0">
                <a:effectLst/>
                <a:latin typeface="Calibri" panose="020F0502020204030204" pitchFamily="34" charset="0"/>
                <a:ea typeface="Times New Roman" panose="02020603050405020304" pitchFamily="18" charset="0"/>
                <a:cs typeface="Times New Roman" panose="02020603050405020304" pitchFamily="18" charset="0"/>
              </a:rPr>
              <a:t>El siguiente paso: Complete una solicitud. </a:t>
            </a:r>
          </a:p>
          <a:p>
            <a:pPr marL="0" marR="0" lvl="0" indent="0">
              <a:lnSpc>
                <a:spcPct val="112000"/>
              </a:lnSpc>
              <a:spcBef>
                <a:spcPts val="0"/>
              </a:spcBef>
              <a:spcAft>
                <a:spcPts val="1000"/>
              </a:spcAft>
              <a:buNone/>
            </a:pPr>
            <a:r>
              <a:rPr lang="es-MX" sz="6400" dirty="0">
                <a:effectLst/>
                <a:latin typeface="Calibri" panose="020F0502020204030204" pitchFamily="34" charset="0"/>
                <a:ea typeface="Times New Roman" panose="02020603050405020304" pitchFamily="18" charset="0"/>
                <a:cs typeface="Times New Roman" panose="02020603050405020304" pitchFamily="18" charset="0"/>
              </a:rPr>
              <a:t>Una vez que María reciba la autorización de empleo y que la solicitud de asilo de su hijo cumpla 180 días en estado pendiente, deberán comunicar los cambios al equipo de Asistencia a Consumidores de Servicios de Salud del Departamento de Servicios Humanos. Puede que su hijo sea elegible para Medical </a:t>
            </a:r>
            <a:r>
              <a:rPr lang="es-MX" sz="6400" dirty="0" err="1">
                <a:effectLst/>
                <a:latin typeface="Calibri" panose="020F0502020204030204" pitchFamily="34" charset="0"/>
                <a:ea typeface="Times New Roman" panose="02020603050405020304" pitchFamily="18" charset="0"/>
                <a:cs typeface="Times New Roman" panose="02020603050405020304" pitchFamily="18" charset="0"/>
              </a:rPr>
              <a:t>Assistance</a:t>
            </a:r>
            <a:r>
              <a:rPr lang="es-MX" sz="6400" dirty="0">
                <a:effectLst/>
                <a:latin typeface="Calibri" panose="020F0502020204030204" pitchFamily="34" charset="0"/>
                <a:ea typeface="Times New Roman" panose="02020603050405020304" pitchFamily="18" charset="0"/>
                <a:cs typeface="Times New Roman" panose="02020603050405020304" pitchFamily="18" charset="0"/>
              </a:rPr>
              <a:t>. Si su hijo es elegible, ella puede colaborar con el estado para trasladarlo de la cobertura de </a:t>
            </a:r>
            <a:r>
              <a:rPr lang="es-MX" sz="6400" dirty="0" err="1">
                <a:effectLst/>
                <a:latin typeface="Calibri" panose="020F0502020204030204" pitchFamily="34" charset="0"/>
                <a:ea typeface="Times New Roman" panose="02020603050405020304" pitchFamily="18" charset="0"/>
                <a:cs typeface="Times New Roman" panose="02020603050405020304" pitchFamily="18" charset="0"/>
              </a:rPr>
              <a:t>MinnesotaCare</a:t>
            </a:r>
            <a:r>
              <a:rPr lang="es-MX" sz="6400" dirty="0">
                <a:effectLst/>
                <a:latin typeface="Calibri" panose="020F0502020204030204" pitchFamily="34" charset="0"/>
                <a:ea typeface="Times New Roman" panose="02020603050405020304" pitchFamily="18" charset="0"/>
                <a:cs typeface="Times New Roman" panose="02020603050405020304" pitchFamily="18" charset="0"/>
              </a:rPr>
              <a:t> a la de Medical </a:t>
            </a:r>
            <a:r>
              <a:rPr lang="es-MX" sz="6400" dirty="0" err="1">
                <a:effectLst/>
                <a:latin typeface="Calibri" panose="020F0502020204030204" pitchFamily="34" charset="0"/>
                <a:ea typeface="Times New Roman" panose="02020603050405020304" pitchFamily="18" charset="0"/>
                <a:cs typeface="Times New Roman" panose="02020603050405020304" pitchFamily="18" charset="0"/>
              </a:rPr>
              <a:t>Assistance</a:t>
            </a:r>
            <a:r>
              <a:rPr lang="es-MX" sz="6400" dirty="0">
                <a:latin typeface="Calibri" panose="020F0502020204030204" pitchFamily="34" charset="0"/>
                <a:ea typeface="Times New Roman" panose="02020603050405020304" pitchFamily="18" charset="0"/>
                <a:cs typeface="Times New Roman" panose="02020603050405020304" pitchFamily="18" charset="0"/>
              </a:rPr>
              <a:t>.</a:t>
            </a:r>
            <a:endParaRPr lang="es-MX" sz="6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12725B4-2433-2C25-73E2-62F4543B67F4}"/>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94005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071D-DB78-6677-3984-7B976263D6EC}"/>
              </a:ext>
            </a:extLst>
          </p:cNvPr>
          <p:cNvSpPr>
            <a:spLocks noGrp="1"/>
          </p:cNvSpPr>
          <p:nvPr>
            <p:ph type="title"/>
          </p:nvPr>
        </p:nvSpPr>
        <p:spPr/>
        <p:txBody>
          <a:bodyPr/>
          <a:lstStyle/>
          <a:p>
            <a:r>
              <a:rPr lang="es-MX" dirty="0"/>
              <a:t>¿Qué sigue después?</a:t>
            </a:r>
          </a:p>
        </p:txBody>
      </p:sp>
      <p:sp>
        <p:nvSpPr>
          <p:cNvPr id="3" name="Content Placeholder 2">
            <a:extLst>
              <a:ext uri="{FF2B5EF4-FFF2-40B4-BE49-F238E27FC236}">
                <a16:creationId xmlns:a16="http://schemas.microsoft.com/office/drawing/2014/main" id="{545C5F30-A100-2E0A-3D4C-7C14237BBA92}"/>
              </a:ext>
            </a:extLst>
          </p:cNvPr>
          <p:cNvSpPr>
            <a:spLocks noGrp="1"/>
          </p:cNvSpPr>
          <p:nvPr>
            <p:ph idx="1"/>
          </p:nvPr>
        </p:nvSpPr>
        <p:spPr/>
        <p:txBody>
          <a:bodyPr/>
          <a:lstStyle/>
          <a:p>
            <a:pPr marL="457200" indent="-457200">
              <a:buFont typeface="+mj-lt"/>
              <a:buAutoNum type="arabicPeriod"/>
            </a:pPr>
            <a:r>
              <a:rPr lang="es-MX" sz="3200" dirty="0">
                <a:solidFill>
                  <a:srgbClr val="003865"/>
                </a:solidFill>
              </a:rPr>
              <a:t>Preste atención al correo. </a:t>
            </a:r>
          </a:p>
          <a:p>
            <a:pPr marL="0" indent="0">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p>
        </p:txBody>
      </p:sp>
      <p:sp>
        <p:nvSpPr>
          <p:cNvPr id="4" name="Date Placeholder 3">
            <a:extLst>
              <a:ext uri="{FF2B5EF4-FFF2-40B4-BE49-F238E27FC236}">
                <a16:creationId xmlns:a16="http://schemas.microsoft.com/office/drawing/2014/main" id="{F648573E-2A09-66F4-AF79-D5BDA4D7F3B2}"/>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78D69F85-31E4-C6FE-0A91-78FAB8402047}"/>
              </a:ext>
            </a:extLst>
          </p:cNvPr>
          <p:cNvSpPr>
            <a:spLocks noGrp="1"/>
          </p:cNvSpPr>
          <p:nvPr>
            <p:ph type="ftr" sz="quarter" idx="3"/>
          </p:nvPr>
        </p:nvSpPr>
        <p:spPr/>
        <p:txBody>
          <a:bodyPr/>
          <a:lstStyle/>
          <a:p>
            <a:r>
              <a:rPr lang="es-MX" dirty="0"/>
              <a:t>Departamento de Servicios Humanos de Minnesota | mn.gov/dhs</a:t>
            </a:r>
          </a:p>
        </p:txBody>
      </p:sp>
      <p:sp>
        <p:nvSpPr>
          <p:cNvPr id="6" name="Slide Number Placeholder 5">
            <a:extLst>
              <a:ext uri="{FF2B5EF4-FFF2-40B4-BE49-F238E27FC236}">
                <a16:creationId xmlns:a16="http://schemas.microsoft.com/office/drawing/2014/main" id="{EBEF1286-23B8-1EA6-134E-72311481A9F9}"/>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10" name="Picture 9" descr="A close-up of a health care notice&#10;&#10;Description automatically generated">
            <a:extLst>
              <a:ext uri="{FF2B5EF4-FFF2-40B4-BE49-F238E27FC236}">
                <a16:creationId xmlns:a16="http://schemas.microsoft.com/office/drawing/2014/main" id="{7C4ECB20-58DD-B946-23DA-A301D4601BC5}"/>
              </a:ext>
            </a:extLst>
          </p:cNvPr>
          <p:cNvPicPr>
            <a:picLocks noChangeAspect="1"/>
          </p:cNvPicPr>
          <p:nvPr/>
        </p:nvPicPr>
        <p:blipFill rotWithShape="1">
          <a:blip r:embed="rId3">
            <a:extLst>
              <a:ext uri="{28A0092B-C50C-407E-A947-70E740481C1C}">
                <a14:useLocalDpi xmlns:a14="http://schemas.microsoft.com/office/drawing/2010/main" val="0"/>
              </a:ext>
            </a:extLst>
          </a:blip>
          <a:srcRect t="1841"/>
          <a:stretch/>
        </p:blipFill>
        <p:spPr>
          <a:xfrm>
            <a:off x="168499" y="2526269"/>
            <a:ext cx="5587647" cy="3582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 close-up of a health care notice&#10;&#10;Description automatically generated">
            <a:extLst>
              <a:ext uri="{FF2B5EF4-FFF2-40B4-BE49-F238E27FC236}">
                <a16:creationId xmlns:a16="http://schemas.microsoft.com/office/drawing/2014/main" id="{29F75FE6-78D0-4671-F6EF-600B80D834CA}"/>
              </a:ext>
            </a:extLst>
          </p:cNvPr>
          <p:cNvPicPr>
            <a:picLocks noChangeAspect="1"/>
          </p:cNvPicPr>
          <p:nvPr/>
        </p:nvPicPr>
        <p:blipFill rotWithShape="1">
          <a:blip r:embed="rId4">
            <a:extLst>
              <a:ext uri="{28A0092B-C50C-407E-A947-70E740481C1C}">
                <a14:useLocalDpi xmlns:a14="http://schemas.microsoft.com/office/drawing/2010/main" val="0"/>
              </a:ext>
            </a:extLst>
          </a:blip>
          <a:srcRect l="5897"/>
          <a:stretch/>
        </p:blipFill>
        <p:spPr>
          <a:xfrm>
            <a:off x="6172043" y="2526269"/>
            <a:ext cx="5961220" cy="3582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473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6AA6-66C1-A370-BF86-80D546C33DD9}"/>
              </a:ext>
            </a:extLst>
          </p:cNvPr>
          <p:cNvSpPr>
            <a:spLocks noGrp="1"/>
          </p:cNvSpPr>
          <p:nvPr>
            <p:ph type="title"/>
          </p:nvPr>
        </p:nvSpPr>
        <p:spPr/>
        <p:txBody>
          <a:bodyPr/>
          <a:lstStyle/>
          <a:p>
            <a:r>
              <a:rPr lang="es-MX" dirty="0"/>
              <a:t>¿Qué sigue después?</a:t>
            </a:r>
          </a:p>
        </p:txBody>
      </p:sp>
      <p:sp>
        <p:nvSpPr>
          <p:cNvPr id="3" name="Content Placeholder 2">
            <a:extLst>
              <a:ext uri="{FF2B5EF4-FFF2-40B4-BE49-F238E27FC236}">
                <a16:creationId xmlns:a16="http://schemas.microsoft.com/office/drawing/2014/main" id="{9C853230-D17A-4F67-E08B-733980C01A32}"/>
              </a:ext>
            </a:extLst>
          </p:cNvPr>
          <p:cNvSpPr>
            <a:spLocks noGrp="1"/>
          </p:cNvSpPr>
          <p:nvPr>
            <p:ph sz="half" idx="1"/>
          </p:nvPr>
        </p:nvSpPr>
        <p:spPr>
          <a:xfrm>
            <a:off x="838200" y="2107579"/>
            <a:ext cx="5181600" cy="4582339"/>
          </a:xfrm>
        </p:spPr>
        <p:txBody>
          <a:bodyPr/>
          <a:lstStyle/>
          <a:p>
            <a:pPr marL="0" indent="0">
              <a:buNone/>
            </a:pPr>
            <a:endParaRPr lang="en-US" dirty="0"/>
          </a:p>
        </p:txBody>
      </p:sp>
      <p:sp>
        <p:nvSpPr>
          <p:cNvPr id="7" name="Content Placeholder 6">
            <a:extLst>
              <a:ext uri="{FF2B5EF4-FFF2-40B4-BE49-F238E27FC236}">
                <a16:creationId xmlns:a16="http://schemas.microsoft.com/office/drawing/2014/main" id="{0389AD63-0020-61F3-FC8F-C991E7CC88F2}"/>
              </a:ext>
            </a:extLst>
          </p:cNvPr>
          <p:cNvSpPr>
            <a:spLocks noGrp="1"/>
          </p:cNvSpPr>
          <p:nvPr>
            <p:ph sz="half" idx="2"/>
          </p:nvPr>
        </p:nvSpPr>
        <p:spPr>
          <a:xfrm>
            <a:off x="6473283" y="2107579"/>
            <a:ext cx="5570034" cy="4582339"/>
          </a:xfrm>
        </p:spPr>
        <p:txBody>
          <a:bodyPr>
            <a:normAutofit fontScale="92500" lnSpcReduction="20000"/>
          </a:bodyPr>
          <a:lstStyle/>
          <a:p>
            <a:pPr>
              <a:lnSpc>
                <a:spcPct val="112000"/>
              </a:lnSpc>
              <a:spcBef>
                <a:spcPts val="375"/>
              </a:spcBef>
              <a:spcAft>
                <a:spcPts val="0"/>
              </a:spcAft>
              <a:buSzPts val="1000"/>
              <a:tabLst>
                <a:tab pos="914400" algn="l"/>
              </a:tabLst>
            </a:pPr>
            <a:r>
              <a:rPr lang="es-MX"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Hágalo en línea en </a:t>
            </a:r>
            <a:r>
              <a:rPr lang="es-MX" sz="26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tooltip="https://payments.dhs.state.mn.us/"/>
              </a:rPr>
              <a:t>payments.dhs.state.mn.us</a:t>
            </a:r>
            <a:r>
              <a:rPr lang="es-MX" sz="26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rPr>
              <a:t>. </a:t>
            </a:r>
          </a:p>
          <a:p>
            <a:pPr>
              <a:lnSpc>
                <a:spcPct val="112000"/>
              </a:lnSpc>
              <a:spcBef>
                <a:spcPts val="375"/>
              </a:spcBef>
              <a:spcAft>
                <a:spcPts val="0"/>
              </a:spcAft>
              <a:buSzPts val="1000"/>
              <a:tabLst>
                <a:tab pos="914400" algn="l"/>
              </a:tabLst>
            </a:pPr>
            <a:r>
              <a:rPr lang="es-MX"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Hágalo por teléfono llamando al 800-657-3672. </a:t>
            </a:r>
          </a:p>
          <a:p>
            <a:pPr>
              <a:lnSpc>
                <a:spcPct val="112000"/>
              </a:lnSpc>
              <a:spcBef>
                <a:spcPts val="375"/>
              </a:spcBef>
              <a:spcAft>
                <a:spcPts val="0"/>
              </a:spcAft>
              <a:buSzPts val="1000"/>
              <a:tabLst>
                <a:tab pos="914400" algn="l"/>
              </a:tabLst>
            </a:pPr>
            <a:r>
              <a:rPr lang="es-MX"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Hágalo por correo postal:</a:t>
            </a:r>
            <a:br>
              <a:rPr lang="es-MX"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MinnesotaCare</a:t>
            </a:r>
            <a:br>
              <a:rPr lang="es-MX"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PO Box 64834</a:t>
            </a:r>
            <a:br>
              <a:rPr lang="es-MX"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St. Paul, MN 55164-0834</a:t>
            </a:r>
          </a:p>
          <a:p>
            <a:pPr>
              <a:lnSpc>
                <a:spcPct val="112000"/>
              </a:lnSpc>
              <a:spcBef>
                <a:spcPts val="375"/>
              </a:spcBef>
              <a:spcAft>
                <a:spcPts val="0"/>
              </a:spcAft>
              <a:buSzPts val="1000"/>
              <a:tabLst>
                <a:tab pos="914400" algn="l"/>
              </a:tabLst>
            </a:pPr>
            <a:r>
              <a:rPr lang="es-MX"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Hágalo en persona:</a:t>
            </a:r>
          </a:p>
          <a:p>
            <a:pPr marL="914400" marR="0" lvl="1" indent="0">
              <a:lnSpc>
                <a:spcPct val="112000"/>
              </a:lnSpc>
              <a:spcBef>
                <a:spcPts val="375"/>
              </a:spcBef>
              <a:spcAft>
                <a:spcPts val="0"/>
              </a:spcAft>
              <a:buSzPts val="1000"/>
              <a:buNone/>
              <a:tabLst>
                <a:tab pos="914400" algn="l"/>
              </a:tabLst>
            </a:pPr>
            <a:r>
              <a:rPr lang="es-MX" sz="2400" dirty="0">
                <a:effectLst/>
                <a:latin typeface="Calibri" panose="020F0502020204030204" pitchFamily="34" charset="0"/>
                <a:ea typeface="Times New Roman" panose="02020603050405020304" pitchFamily="18" charset="0"/>
                <a:cs typeface="Calibri" panose="020F0502020204030204" pitchFamily="34" charset="0"/>
              </a:rPr>
              <a:t>Edificio </a:t>
            </a:r>
            <a:r>
              <a:rPr lang="es-MX"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Elmer L. Andersen Building </a:t>
            </a:r>
            <a:br>
              <a:rPr lang="es-MX"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 Cedar St.</a:t>
            </a:r>
            <a:br>
              <a:rPr lang="es-MX"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s-MX"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 Paul, MN </a:t>
            </a:r>
          </a:p>
          <a:p>
            <a:pPr marL="1600200" marR="0" indent="0">
              <a:lnSpc>
                <a:spcPct val="112000"/>
              </a:lnSpc>
              <a:spcBef>
                <a:spcPts val="375"/>
              </a:spcBef>
              <a:spcAft>
                <a:spcPts val="0"/>
              </a:spcAft>
              <a:buNone/>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347650DF-87A8-BF09-C7A1-8EFB1696D931}"/>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6" name="Slide Number Placeholder 5">
            <a:extLst>
              <a:ext uri="{FF2B5EF4-FFF2-40B4-BE49-F238E27FC236}">
                <a16:creationId xmlns:a16="http://schemas.microsoft.com/office/drawing/2014/main" id="{687D75CD-774F-BAAB-CC56-7A49111C9198}"/>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8" name="TextBox 7">
            <a:extLst>
              <a:ext uri="{FF2B5EF4-FFF2-40B4-BE49-F238E27FC236}">
                <a16:creationId xmlns:a16="http://schemas.microsoft.com/office/drawing/2014/main" id="{2309776F-E9E3-7523-5C88-34D65E2FAECF}"/>
              </a:ext>
            </a:extLst>
          </p:cNvPr>
          <p:cNvSpPr txBox="1"/>
          <p:nvPr/>
        </p:nvSpPr>
        <p:spPr>
          <a:xfrm>
            <a:off x="815897" y="1400682"/>
            <a:ext cx="9623503" cy="584775"/>
          </a:xfrm>
          <a:prstGeom prst="rect">
            <a:avLst/>
          </a:prstGeom>
          <a:noFill/>
        </p:spPr>
        <p:txBody>
          <a:bodyPr wrap="square" rtlCol="0">
            <a:spAutoFit/>
          </a:bodyPr>
          <a:lstStyle/>
          <a:p>
            <a:r>
              <a:rPr lang="es-MX"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s-MX" sz="3200" dirty="0">
                <a:solidFill>
                  <a:srgbClr val="003865"/>
                </a:solidFill>
              </a:rPr>
              <a:t>Si tiene una factura de la prima, páguela.</a:t>
            </a:r>
          </a:p>
        </p:txBody>
      </p:sp>
      <p:pic>
        <p:nvPicPr>
          <p:cNvPr id="12" name="Picture 11">
            <a:extLst>
              <a:ext uri="{FF2B5EF4-FFF2-40B4-BE49-F238E27FC236}">
                <a16:creationId xmlns:a16="http://schemas.microsoft.com/office/drawing/2014/main" id="{049288CC-6024-7EF3-C901-E1F0BAD5461F}"/>
              </a:ext>
            </a:extLst>
          </p:cNvPr>
          <p:cNvPicPr>
            <a:picLocks noChangeAspect="1"/>
          </p:cNvPicPr>
          <p:nvPr/>
        </p:nvPicPr>
        <p:blipFill>
          <a:blip r:embed="rId4"/>
          <a:stretch>
            <a:fillRect/>
          </a:stretch>
        </p:blipFill>
        <p:spPr>
          <a:xfrm>
            <a:off x="537410" y="2107579"/>
            <a:ext cx="578317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DA38CCCC-73F2-C499-1CD0-D5A70937FC67}"/>
              </a:ext>
            </a:extLst>
          </p:cNvPr>
          <p:cNvSpPr/>
          <p:nvPr/>
        </p:nvSpPr>
        <p:spPr>
          <a:xfrm>
            <a:off x="591015" y="2170115"/>
            <a:ext cx="345687"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35762E6-104B-839B-8378-782FE47BB121}"/>
              </a:ext>
            </a:extLst>
          </p:cNvPr>
          <p:cNvSpPr/>
          <p:nvPr/>
        </p:nvSpPr>
        <p:spPr>
          <a:xfrm>
            <a:off x="838200" y="4121239"/>
            <a:ext cx="1776211" cy="5022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5D1E1DF-3493-A0E7-F4F2-5491C7684993}"/>
              </a:ext>
            </a:extLst>
          </p:cNvPr>
          <p:cNvSpPr/>
          <p:nvPr/>
        </p:nvSpPr>
        <p:spPr>
          <a:xfrm>
            <a:off x="3270161" y="3354947"/>
            <a:ext cx="1776211" cy="2511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341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B734-B510-F79F-6879-CF815E3A88A0}"/>
              </a:ext>
            </a:extLst>
          </p:cNvPr>
          <p:cNvSpPr>
            <a:spLocks noGrp="1"/>
          </p:cNvSpPr>
          <p:nvPr>
            <p:ph type="title"/>
          </p:nvPr>
        </p:nvSpPr>
        <p:spPr/>
        <p:txBody>
          <a:bodyPr/>
          <a:lstStyle/>
          <a:p>
            <a:r>
              <a:rPr lang="es-MX" dirty="0"/>
              <a:t>¿Qué sigue después?</a:t>
            </a:r>
          </a:p>
        </p:txBody>
      </p:sp>
      <p:sp>
        <p:nvSpPr>
          <p:cNvPr id="3" name="Content Placeholder 2">
            <a:extLst>
              <a:ext uri="{FF2B5EF4-FFF2-40B4-BE49-F238E27FC236}">
                <a16:creationId xmlns:a16="http://schemas.microsoft.com/office/drawing/2014/main" id="{D7869C9D-C660-0852-C95B-9EBEEF24A040}"/>
              </a:ext>
            </a:extLst>
          </p:cNvPr>
          <p:cNvSpPr>
            <a:spLocks noGrp="1"/>
          </p:cNvSpPr>
          <p:nvPr>
            <p:ph sz="half" idx="1"/>
          </p:nvPr>
        </p:nvSpPr>
        <p:spPr>
          <a:xfrm>
            <a:off x="838199" y="1594624"/>
            <a:ext cx="11255829" cy="4582339"/>
          </a:xfrm>
        </p:spPr>
        <p:txBody>
          <a:bodyPr/>
          <a:lstStyle/>
          <a:p>
            <a:pPr marL="398463" indent="-398463">
              <a:buNone/>
            </a:pPr>
            <a:r>
              <a:rPr lang="es-MX"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3. </a:t>
            </a:r>
            <a:r>
              <a:rPr lang="es-MX" sz="32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rPr>
              <a:t>Esté atento a la llegada de la tarjeta</a:t>
            </a:r>
            <a:br>
              <a:rPr lang="es-MX" sz="32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rPr>
            </a:br>
            <a:r>
              <a:rPr lang="es-MX" sz="32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rPr>
              <a:t>de su seguro en el correo.</a:t>
            </a:r>
            <a:r>
              <a:rPr lang="es-MX"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7" name="Content Placeholder 6">
            <a:extLst>
              <a:ext uri="{FF2B5EF4-FFF2-40B4-BE49-F238E27FC236}">
                <a16:creationId xmlns:a16="http://schemas.microsoft.com/office/drawing/2014/main" id="{A88FC4E3-8750-E882-4336-4000BA9D092C}"/>
              </a:ext>
            </a:extLst>
          </p:cNvPr>
          <p:cNvSpPr>
            <a:spLocks noGrp="1"/>
          </p:cNvSpPr>
          <p:nvPr>
            <p:ph sz="half" idx="2"/>
          </p:nvPr>
        </p:nvSpPr>
        <p:spPr>
          <a:xfrm>
            <a:off x="838198" y="3885793"/>
            <a:ext cx="11255829" cy="2845934"/>
          </a:xfrm>
        </p:spPr>
        <p:txBody>
          <a:bodyPr>
            <a:normAutofit/>
          </a:bodyPr>
          <a:lstStyle/>
          <a:p>
            <a:pPr marL="0" indent="0">
              <a:lnSpc>
                <a:spcPct val="112000"/>
              </a:lnSpc>
              <a:spcBef>
                <a:spcPts val="375"/>
              </a:spcBef>
              <a:spcAft>
                <a:spcPts val="0"/>
              </a:spcAft>
              <a:buNone/>
            </a:pPr>
            <a:r>
              <a:rPr lang="es-MX" sz="24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Algunos afiliados obtienen su seguro de MinnesotaCare por medio de un plan de salud. Usted también puede obtener una tarjeta de seguro de uno de estos planes de salud para usted o uno de los miembros de su familia. Los planes de salud son:</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a:rPr>
              <a:t> Blue Plus</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4"/>
              </a:rPr>
              <a:t> HealthPartners</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5"/>
              </a:rPr>
              <a:t> Hennepin Health</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 Itasca Medical Care - IMCare</a:t>
            </a:r>
          </a:p>
          <a:p>
            <a:pPr marL="0" indent="0">
              <a:buNone/>
            </a:pPr>
            <a:endParaRPr lang="en-US" dirty="0"/>
          </a:p>
        </p:txBody>
      </p:sp>
      <p:sp>
        <p:nvSpPr>
          <p:cNvPr id="4" name="Date Placeholder 3">
            <a:extLst>
              <a:ext uri="{FF2B5EF4-FFF2-40B4-BE49-F238E27FC236}">
                <a16:creationId xmlns:a16="http://schemas.microsoft.com/office/drawing/2014/main" id="{AE09B1AA-238C-241F-712C-3A16A1B9BB08}"/>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6" name="Slide Number Placeholder 5">
            <a:extLst>
              <a:ext uri="{FF2B5EF4-FFF2-40B4-BE49-F238E27FC236}">
                <a16:creationId xmlns:a16="http://schemas.microsoft.com/office/drawing/2014/main" id="{ABDED2D7-C131-B263-B457-C6B1338FDA50}"/>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8" name="TextBox 7">
            <a:extLst>
              <a:ext uri="{FF2B5EF4-FFF2-40B4-BE49-F238E27FC236}">
                <a16:creationId xmlns:a16="http://schemas.microsoft.com/office/drawing/2014/main" id="{47A44E28-CFD3-49F5-945F-4A836AEDD86C}"/>
              </a:ext>
            </a:extLst>
          </p:cNvPr>
          <p:cNvSpPr txBox="1"/>
          <p:nvPr/>
        </p:nvSpPr>
        <p:spPr>
          <a:xfrm>
            <a:off x="4709534" y="5121543"/>
            <a:ext cx="4441371" cy="1610184"/>
          </a:xfrm>
          <a:prstGeom prst="rect">
            <a:avLst/>
          </a:prstGeom>
          <a:noFill/>
        </p:spPr>
        <p:txBody>
          <a:bodyPr wrap="square" rtlCol="0">
            <a:spAutoFit/>
          </a:bodyPr>
          <a:lstStyle/>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7"/>
              </a:rPr>
              <a:t> Medica (seguro médico)</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PrimeWest Health</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9"/>
              </a:rPr>
              <a:t> South Country Health Alliance</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 Ucare</a:t>
            </a:r>
          </a:p>
          <a:p>
            <a:endParaRPr lang="en-US" dirty="0"/>
          </a:p>
        </p:txBody>
      </p:sp>
      <p:pic>
        <p:nvPicPr>
          <p:cNvPr id="5" name="Picture 4">
            <a:extLst>
              <a:ext uri="{FF2B5EF4-FFF2-40B4-BE49-F238E27FC236}">
                <a16:creationId xmlns:a16="http://schemas.microsoft.com/office/drawing/2014/main" id="{BE3109B1-B101-C4B0-D90F-6E31F0732247}"/>
              </a:ext>
            </a:extLst>
          </p:cNvPr>
          <p:cNvPicPr>
            <a:picLocks noChangeAspect="1"/>
          </p:cNvPicPr>
          <p:nvPr/>
        </p:nvPicPr>
        <p:blipFill>
          <a:blip r:embed="rId11"/>
          <a:stretch>
            <a:fillRect/>
          </a:stretch>
        </p:blipFill>
        <p:spPr>
          <a:xfrm>
            <a:off x="7795894" y="1354793"/>
            <a:ext cx="3557906" cy="2531000"/>
          </a:xfrm>
          <a:prstGeom prst="rect">
            <a:avLst/>
          </a:prstGeom>
        </p:spPr>
      </p:pic>
    </p:spTree>
    <p:extLst>
      <p:ext uri="{BB962C8B-B14F-4D97-AF65-F5344CB8AC3E}">
        <p14:creationId xmlns:p14="http://schemas.microsoft.com/office/powerpoint/2010/main" val="361757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DE1C-AF36-E5C7-D507-0690563064B2}"/>
              </a:ext>
            </a:extLst>
          </p:cNvPr>
          <p:cNvSpPr>
            <a:spLocks noGrp="1"/>
          </p:cNvSpPr>
          <p:nvPr>
            <p:ph type="title"/>
          </p:nvPr>
        </p:nvSpPr>
        <p:spPr/>
        <p:txBody>
          <a:bodyPr/>
          <a:lstStyle/>
          <a:p>
            <a:r>
              <a:rPr lang="es-MX" dirty="0"/>
              <a:t>¿Qué sigue después?</a:t>
            </a:r>
          </a:p>
        </p:txBody>
      </p:sp>
      <p:sp>
        <p:nvSpPr>
          <p:cNvPr id="11" name="Content Placeholder 10">
            <a:extLst>
              <a:ext uri="{FF2B5EF4-FFF2-40B4-BE49-F238E27FC236}">
                <a16:creationId xmlns:a16="http://schemas.microsoft.com/office/drawing/2014/main" id="{F845A46C-3691-9E04-D572-BCD937CA41B0}"/>
              </a:ext>
            </a:extLst>
          </p:cNvPr>
          <p:cNvSpPr>
            <a:spLocks noGrp="1"/>
          </p:cNvSpPr>
          <p:nvPr>
            <p:ph sz="half" idx="1"/>
          </p:nvPr>
        </p:nvSpPr>
        <p:spPr>
          <a:xfrm>
            <a:off x="838200" y="2275661"/>
            <a:ext cx="4437566" cy="4582339"/>
          </a:xfrm>
          <a:ln>
            <a:solidFill>
              <a:srgbClr val="003865"/>
            </a:solidFill>
          </a:ln>
        </p:spPr>
        <p:txBody>
          <a:bodyPr>
            <a:normAutofit fontScale="85000" lnSpcReduction="20000"/>
          </a:bodyPr>
          <a:lstStyle/>
          <a:p>
            <a:pPr marL="0" marR="0" lvl="0" indent="0">
              <a:lnSpc>
                <a:spcPct val="112000"/>
              </a:lnSpc>
              <a:spcBef>
                <a:spcPts val="375"/>
              </a:spcBef>
              <a:spcAft>
                <a:spcPts val="0"/>
              </a:spcAft>
              <a:buFont typeface="+mj-lt"/>
              <a:buNone/>
            </a:pPr>
            <a:r>
              <a:rPr lang="es-MX"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Miembros del plan de salud:</a:t>
            </a:r>
          </a:p>
          <a:p>
            <a:pPr>
              <a:lnSpc>
                <a:spcPct val="112000"/>
              </a:lnSpc>
              <a:spcBef>
                <a:spcPts val="375"/>
              </a:spcBef>
              <a:spcAft>
                <a:spcPts val="0"/>
              </a:spcAft>
            </a:pPr>
            <a:r>
              <a:rPr lang="es-MX"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Para la mayoría de los servicios, acudan a médicos, dentistas y otros proveedores que pertenezcan a la red de su plan de salud.</a:t>
            </a:r>
            <a:r>
              <a:rPr lang="es-MX"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a:lnSpc>
                <a:spcPct val="112000"/>
              </a:lnSpc>
              <a:spcBef>
                <a:spcPts val="375"/>
              </a:spcBef>
              <a:spcAft>
                <a:spcPts val="0"/>
              </a:spcAft>
            </a:pPr>
            <a:r>
              <a:rPr lang="es-MX"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Para obtener ayuda, llame a su plan de salud al número que figura en la tarjeta de identidad que le entregaron.</a:t>
            </a:r>
          </a:p>
          <a:p>
            <a:pPr marL="0" marR="0" lvl="0" indent="0">
              <a:lnSpc>
                <a:spcPct val="112000"/>
              </a:lnSpc>
              <a:spcBef>
                <a:spcPts val="375"/>
              </a:spcBef>
              <a:spcAft>
                <a:spcPts val="0"/>
              </a:spcAft>
              <a:buFont typeface="+mj-l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a:rPr>
              <a:t> Blue Plus</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4"/>
              </a:rPr>
              <a:t> HealthPartners</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5"/>
              </a:rPr>
              <a:t> Hennepin Health</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 Itasca Medical Care - IMCare</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7"/>
              </a:rPr>
              <a:t> Medica (seguro médico)</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PrimeWest Health</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9"/>
              </a:rPr>
              <a:t> South Country Health Alliance</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s-MX"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 UCare</a:t>
            </a:r>
          </a:p>
          <a:p>
            <a:endParaRPr lang="en-US" dirty="0"/>
          </a:p>
        </p:txBody>
      </p:sp>
      <p:sp>
        <p:nvSpPr>
          <p:cNvPr id="12" name="Content Placeholder 11">
            <a:extLst>
              <a:ext uri="{FF2B5EF4-FFF2-40B4-BE49-F238E27FC236}">
                <a16:creationId xmlns:a16="http://schemas.microsoft.com/office/drawing/2014/main" id="{E7C9B9D7-8932-78D4-5213-4C9016EB992A}"/>
              </a:ext>
            </a:extLst>
          </p:cNvPr>
          <p:cNvSpPr>
            <a:spLocks noGrp="1"/>
          </p:cNvSpPr>
          <p:nvPr>
            <p:ph sz="half" idx="2"/>
          </p:nvPr>
        </p:nvSpPr>
        <p:spPr>
          <a:xfrm>
            <a:off x="6529924" y="2275660"/>
            <a:ext cx="4663113" cy="4582339"/>
          </a:xfrm>
          <a:ln>
            <a:solidFill>
              <a:srgbClr val="003865"/>
            </a:solidFill>
          </a:ln>
        </p:spPr>
        <p:txBody>
          <a:bodyPr>
            <a:normAutofit fontScale="92500" lnSpcReduction="10000"/>
          </a:bodyPr>
          <a:lstStyle/>
          <a:p>
            <a:pPr marL="0" indent="0">
              <a:buNone/>
            </a:pPr>
            <a:r>
              <a:rPr lang="es-MX"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Miembros de “pago directo por servicio”:</a:t>
            </a:r>
          </a:p>
          <a:p>
            <a:r>
              <a:rPr lang="es-MX" sz="2000" dirty="0">
                <a:latin typeface="Calibri" panose="020F0502020204030204" pitchFamily="34" charset="0"/>
                <a:ea typeface="Times New Roman" panose="02020603050405020304" pitchFamily="18" charset="0"/>
                <a:cs typeface="Calibri" panose="020F0502020204030204" pitchFamily="34" charset="0"/>
              </a:rPr>
              <a:t>Acudan a médicos, dentistas u otro proveedor que figura en el directorio de proveedores de pago directo por servicio (“Fee-for-service”) disponible en</a:t>
            </a:r>
            <a:r>
              <a:rPr lang="es-MX" sz="2000" dirty="0">
                <a:solidFill>
                  <a:srgbClr val="003865"/>
                </a:solidFill>
                <a:latin typeface="Calibri" panose="020F0502020204030204" pitchFamily="34" charset="0"/>
                <a:ea typeface="Times New Roman" panose="02020603050405020304" pitchFamily="18" charset="0"/>
                <a:cs typeface="Calibri" panose="020F0502020204030204" pitchFamily="34" charset="0"/>
              </a:rPr>
              <a:t> </a:t>
            </a:r>
            <a:r>
              <a:rPr lang="es-MX" sz="2000" dirty="0">
                <a:solidFill>
                  <a:srgbClr val="003865"/>
                </a:solidFill>
                <a:latin typeface="Calibri" panose="020F0502020204030204" pitchFamily="34" charset="0"/>
                <a:ea typeface="Times New Roman" panose="02020603050405020304" pitchFamily="18" charset="0"/>
                <a:cs typeface="Calibri" panose="020F0502020204030204" pitchFamily="34" charset="0"/>
                <a:hlinkClick r:id="rId11"/>
              </a:rPr>
              <a:t>mhcpproviderdirectory.dhs.state.mn.us</a:t>
            </a:r>
            <a:r>
              <a:rPr lang="es-MX"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a:t>
            </a:r>
            <a:r>
              <a:rPr lang="es-MX"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Todos esos proveedores aceptan su seguro. </a:t>
            </a:r>
          </a:p>
          <a:p>
            <a:r>
              <a:rPr lang="es-MX"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También puede llamar al centro de llamadas de </a:t>
            </a:r>
            <a:r>
              <a:rPr lang="es-MX" sz="20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2"/>
              </a:rPr>
              <a:t>Asistencia a Consumidores de Servicios de Salud</a:t>
            </a:r>
            <a:r>
              <a:rPr lang="es-MX"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para que le ayuden a encontrar un proveedor al 651-297-3862 o al 800-657-3672.</a:t>
            </a:r>
          </a:p>
          <a:p>
            <a:pPr marL="0" indent="0">
              <a:buNone/>
            </a:pPr>
            <a:endParaRPr lang="en-US" dirty="0"/>
          </a:p>
        </p:txBody>
      </p:sp>
      <p:sp>
        <p:nvSpPr>
          <p:cNvPr id="8" name="TextBox 7">
            <a:extLst>
              <a:ext uri="{FF2B5EF4-FFF2-40B4-BE49-F238E27FC236}">
                <a16:creationId xmlns:a16="http://schemas.microsoft.com/office/drawing/2014/main" id="{2BE4F6FB-088C-B18B-E2E6-6052212907CF}"/>
              </a:ext>
            </a:extLst>
          </p:cNvPr>
          <p:cNvSpPr txBox="1"/>
          <p:nvPr/>
        </p:nvSpPr>
        <p:spPr>
          <a:xfrm>
            <a:off x="998963" y="1296031"/>
            <a:ext cx="9623503" cy="1077218"/>
          </a:xfrm>
          <a:prstGeom prst="rect">
            <a:avLst/>
          </a:prstGeom>
          <a:noFill/>
        </p:spPr>
        <p:txBody>
          <a:bodyPr wrap="square" rtlCol="0">
            <a:spAutoFit/>
          </a:bodyPr>
          <a:lstStyle/>
          <a:p>
            <a:r>
              <a:rPr lang="es-MX" sz="3200"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rPr>
              <a:t>4. Encuentre un proveedor de atención médica.</a:t>
            </a:r>
          </a:p>
          <a:p>
            <a:endParaRPr lang="en-US" sz="3200" dirty="0"/>
          </a:p>
        </p:txBody>
      </p:sp>
    </p:spTree>
    <p:extLst>
      <p:ext uri="{BB962C8B-B14F-4D97-AF65-F5344CB8AC3E}">
        <p14:creationId xmlns:p14="http://schemas.microsoft.com/office/powerpoint/2010/main" val="239162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334C-6647-75CE-63AC-AD53C9A1D248}"/>
              </a:ext>
            </a:extLst>
          </p:cNvPr>
          <p:cNvSpPr>
            <a:spLocks noGrp="1"/>
          </p:cNvSpPr>
          <p:nvPr>
            <p:ph type="title"/>
          </p:nvPr>
        </p:nvSpPr>
        <p:spPr/>
        <p:txBody>
          <a:bodyPr/>
          <a:lstStyle/>
          <a:p>
            <a:r>
              <a:rPr lang="es-MX" dirty="0"/>
              <a:t>¿Por qué es importante el seguro médico?</a:t>
            </a:r>
          </a:p>
        </p:txBody>
      </p:sp>
      <p:pic>
        <p:nvPicPr>
          <p:cNvPr id="9" name="Picture Placeholder 8" descr="Smiling doctor examining smiling baby">
            <a:extLst>
              <a:ext uri="{FF2B5EF4-FFF2-40B4-BE49-F238E27FC236}">
                <a16:creationId xmlns:a16="http://schemas.microsoft.com/office/drawing/2014/main" id="{A7148249-9F59-312D-73A8-BBC2F190988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5364" b="15364"/>
          <a:stretch/>
        </p:blipFill>
        <p:spPr/>
      </p:pic>
      <p:sp>
        <p:nvSpPr>
          <p:cNvPr id="3" name="Content Placeholder 2">
            <a:extLst>
              <a:ext uri="{FF2B5EF4-FFF2-40B4-BE49-F238E27FC236}">
                <a16:creationId xmlns:a16="http://schemas.microsoft.com/office/drawing/2014/main" id="{759938BE-2408-01E6-C2E4-CFA4ED79F4D2}"/>
              </a:ext>
            </a:extLst>
          </p:cNvPr>
          <p:cNvSpPr>
            <a:spLocks noGrp="1"/>
          </p:cNvSpPr>
          <p:nvPr>
            <p:ph idx="1"/>
          </p:nvPr>
        </p:nvSpPr>
        <p:spPr/>
        <p:txBody>
          <a:bodyPr/>
          <a:lstStyle/>
          <a:p>
            <a:pPr marL="457200" indent="0">
              <a:buNone/>
            </a:pPr>
            <a:r>
              <a:rPr lang="es-MX" dirty="0"/>
              <a:t>El seguro médico le ayuda</a:t>
            </a:r>
          </a:p>
          <a:p>
            <a:r>
              <a:rPr lang="es-MX" dirty="0"/>
              <a:t>A tener una salud excelente</a:t>
            </a:r>
          </a:p>
          <a:p>
            <a:r>
              <a:rPr lang="es-MX" dirty="0"/>
              <a:t>A vivir la vida al máximo</a:t>
            </a:r>
          </a:p>
          <a:p>
            <a:r>
              <a:rPr lang="es-MX" dirty="0"/>
              <a:t>A salir adelante</a:t>
            </a:r>
          </a:p>
          <a:p>
            <a:r>
              <a:rPr lang="es-MX" dirty="0"/>
              <a:t>A evitar costos altos en caso de enfermedad o lesión</a:t>
            </a:r>
          </a:p>
        </p:txBody>
      </p:sp>
      <p:sp>
        <p:nvSpPr>
          <p:cNvPr id="4" name="Date Placeholder 3">
            <a:extLst>
              <a:ext uri="{FF2B5EF4-FFF2-40B4-BE49-F238E27FC236}">
                <a16:creationId xmlns:a16="http://schemas.microsoft.com/office/drawing/2014/main" id="{B1FD700A-8FE5-D90A-7BAA-D0FA3EA95AA0}"/>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D4BA8E0F-071E-6871-1B6E-39FEA3CB75F5}"/>
              </a:ext>
            </a:extLst>
          </p:cNvPr>
          <p:cNvSpPr>
            <a:spLocks noGrp="1"/>
          </p:cNvSpPr>
          <p:nvPr>
            <p:ph type="ftr" sz="quarter" idx="4294967295"/>
          </p:nvPr>
        </p:nvSpPr>
        <p:spPr>
          <a:xfrm>
            <a:off x="0" y="6356350"/>
            <a:ext cx="5588000" cy="365125"/>
          </a:xfrm>
        </p:spPr>
        <p:txBody>
          <a:bodyPr/>
          <a:lstStyle/>
          <a:p>
            <a:r>
              <a:rPr lang="es-MX" dirty="0"/>
              <a:t>Departamento de Servicios Humanos de Minnesota | mn.gov/dhs</a:t>
            </a:r>
          </a:p>
        </p:txBody>
      </p:sp>
      <p:sp>
        <p:nvSpPr>
          <p:cNvPr id="6" name="Slide Number Placeholder 5">
            <a:extLst>
              <a:ext uri="{FF2B5EF4-FFF2-40B4-BE49-F238E27FC236}">
                <a16:creationId xmlns:a16="http://schemas.microsoft.com/office/drawing/2014/main" id="{6F8B9080-68C3-65B3-D7CF-854A1A9C4A67}"/>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01008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F3-5B63-7009-2709-C83FD5FCF8F1}"/>
              </a:ext>
            </a:extLst>
          </p:cNvPr>
          <p:cNvSpPr>
            <a:spLocks noGrp="1"/>
          </p:cNvSpPr>
          <p:nvPr>
            <p:ph type="title"/>
          </p:nvPr>
        </p:nvSpPr>
        <p:spPr/>
        <p:txBody>
          <a:bodyPr/>
          <a:lstStyle/>
          <a:p>
            <a:r>
              <a:rPr lang="es-MX" dirty="0"/>
              <a:t>MinnesotaCare cubre</a:t>
            </a:r>
          </a:p>
        </p:txBody>
      </p:sp>
      <p:sp>
        <p:nvSpPr>
          <p:cNvPr id="8" name="Text Placeholder 7">
            <a:extLst>
              <a:ext uri="{FF2B5EF4-FFF2-40B4-BE49-F238E27FC236}">
                <a16:creationId xmlns:a16="http://schemas.microsoft.com/office/drawing/2014/main" id="{CE69824B-22F3-6FF8-D241-033379C2EDB1}"/>
              </a:ext>
            </a:extLst>
          </p:cNvPr>
          <p:cNvSpPr>
            <a:spLocks noGrp="1"/>
          </p:cNvSpPr>
          <p:nvPr>
            <p:ph type="body" sz="quarter" idx="16"/>
          </p:nvPr>
        </p:nvSpPr>
        <p:spPr>
          <a:xfrm>
            <a:off x="1737355" y="1855591"/>
            <a:ext cx="1564821" cy="676542"/>
          </a:xfrm>
        </p:spPr>
        <p:txBody>
          <a:bodyPr/>
          <a:lstStyle/>
          <a:p>
            <a:r>
              <a:rPr lang="es-MX" dirty="0"/>
              <a:t>Visitas al médico</a:t>
            </a:r>
          </a:p>
        </p:txBody>
      </p:sp>
      <p:sp>
        <p:nvSpPr>
          <p:cNvPr id="5" name="Footer Placeholder 4">
            <a:extLst>
              <a:ext uri="{FF2B5EF4-FFF2-40B4-BE49-F238E27FC236}">
                <a16:creationId xmlns:a16="http://schemas.microsoft.com/office/drawing/2014/main" id="{B279D472-D7A7-3333-57CB-F6E7F4D6219E}"/>
              </a:ext>
            </a:extLst>
          </p:cNvPr>
          <p:cNvSpPr>
            <a:spLocks noGrp="1"/>
          </p:cNvSpPr>
          <p:nvPr>
            <p:ph type="ftr" sz="quarter" idx="3"/>
          </p:nvPr>
        </p:nvSpPr>
        <p:spPr>
          <a:xfrm>
            <a:off x="3302176" y="6538912"/>
            <a:ext cx="5587647" cy="365125"/>
          </a:xfrm>
        </p:spPr>
        <p:txBody>
          <a:bodyPr/>
          <a:lstStyle/>
          <a:p>
            <a:r>
              <a:rPr lang="es-MX" dirty="0"/>
              <a:t>Departamento de Servicios Humanos de Minnesota | mn.gov/dhs</a:t>
            </a:r>
          </a:p>
        </p:txBody>
      </p:sp>
      <p:sp>
        <p:nvSpPr>
          <p:cNvPr id="24" name="Text Placeholder 7">
            <a:extLst>
              <a:ext uri="{FF2B5EF4-FFF2-40B4-BE49-F238E27FC236}">
                <a16:creationId xmlns:a16="http://schemas.microsoft.com/office/drawing/2014/main" id="{68BD15E6-ACC1-C788-354C-EDD6D18C36C4}"/>
              </a:ext>
            </a:extLst>
          </p:cNvPr>
          <p:cNvSpPr txBox="1">
            <a:spLocks/>
          </p:cNvSpPr>
          <p:nvPr/>
        </p:nvSpPr>
        <p:spPr bwMode="black">
          <a:xfrm>
            <a:off x="5822324" y="1785987"/>
            <a:ext cx="1564821"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Cuidado dental</a:t>
            </a:r>
          </a:p>
        </p:txBody>
      </p:sp>
      <p:pic>
        <p:nvPicPr>
          <p:cNvPr id="31" name="Picture 30" descr="Stethoscope outline">
            <a:extLst>
              <a:ext uri="{FF2B5EF4-FFF2-40B4-BE49-F238E27FC236}">
                <a16:creationId xmlns:a16="http://schemas.microsoft.com/office/drawing/2014/main" id="{669D6023-68AE-394F-37D4-27F7F6BBA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94429" y="1708018"/>
            <a:ext cx="944962" cy="944962"/>
          </a:xfrm>
          <a:prstGeom prst="rect">
            <a:avLst/>
          </a:prstGeom>
        </p:spPr>
      </p:pic>
      <p:pic>
        <p:nvPicPr>
          <p:cNvPr id="32" name="Picture 31" descr="Ambulance with solid fill">
            <a:extLst>
              <a:ext uri="{FF2B5EF4-FFF2-40B4-BE49-F238E27FC236}">
                <a16:creationId xmlns:a16="http://schemas.microsoft.com/office/drawing/2014/main" id="{F9BE8C5D-0F0A-A071-359C-5E357AEF9D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889824" y="1708018"/>
            <a:ext cx="944962" cy="944962"/>
          </a:xfrm>
          <a:prstGeom prst="rect">
            <a:avLst/>
          </a:prstGeom>
        </p:spPr>
      </p:pic>
      <p:sp>
        <p:nvSpPr>
          <p:cNvPr id="33" name="Text Placeholder 7">
            <a:extLst>
              <a:ext uri="{FF2B5EF4-FFF2-40B4-BE49-F238E27FC236}">
                <a16:creationId xmlns:a16="http://schemas.microsoft.com/office/drawing/2014/main" id="{2AEC26C9-A5A8-3F15-7501-DA276A924C58}"/>
              </a:ext>
            </a:extLst>
          </p:cNvPr>
          <p:cNvSpPr txBox="1">
            <a:spLocks/>
          </p:cNvSpPr>
          <p:nvPr/>
        </p:nvSpPr>
        <p:spPr bwMode="black">
          <a:xfrm>
            <a:off x="9932750" y="1785987"/>
            <a:ext cx="1842938"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Cuidado de emergencia</a:t>
            </a:r>
          </a:p>
        </p:txBody>
      </p:sp>
      <p:sp>
        <p:nvSpPr>
          <p:cNvPr id="37" name="Text Placeholder 7">
            <a:extLst>
              <a:ext uri="{FF2B5EF4-FFF2-40B4-BE49-F238E27FC236}">
                <a16:creationId xmlns:a16="http://schemas.microsoft.com/office/drawing/2014/main" id="{A9C8BF1A-6A35-2E37-A362-069F413AF690}"/>
              </a:ext>
            </a:extLst>
          </p:cNvPr>
          <p:cNvSpPr txBox="1">
            <a:spLocks/>
          </p:cNvSpPr>
          <p:nvPr/>
        </p:nvSpPr>
        <p:spPr bwMode="black">
          <a:xfrm>
            <a:off x="1739908" y="3090729"/>
            <a:ext cx="2464102"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Cuidado de salud mental y conductual</a:t>
            </a:r>
          </a:p>
        </p:txBody>
      </p:sp>
      <p:sp>
        <p:nvSpPr>
          <p:cNvPr id="38" name="Text Placeholder 7">
            <a:extLst>
              <a:ext uri="{FF2B5EF4-FFF2-40B4-BE49-F238E27FC236}">
                <a16:creationId xmlns:a16="http://schemas.microsoft.com/office/drawing/2014/main" id="{52A963BE-4353-1B4D-9FCA-B03CDC439A54}"/>
              </a:ext>
            </a:extLst>
          </p:cNvPr>
          <p:cNvSpPr txBox="1">
            <a:spLocks/>
          </p:cNvSpPr>
          <p:nvPr/>
        </p:nvSpPr>
        <p:spPr bwMode="black">
          <a:xfrm>
            <a:off x="1785715" y="5676706"/>
            <a:ext cx="1895390"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Medicinas y medicamentos recetados</a:t>
            </a:r>
          </a:p>
        </p:txBody>
      </p:sp>
      <p:sp>
        <p:nvSpPr>
          <p:cNvPr id="39" name="Text Placeholder 7">
            <a:extLst>
              <a:ext uri="{FF2B5EF4-FFF2-40B4-BE49-F238E27FC236}">
                <a16:creationId xmlns:a16="http://schemas.microsoft.com/office/drawing/2014/main" id="{F72CD328-4100-4DE1-0652-49E6EFF96215}"/>
              </a:ext>
            </a:extLst>
          </p:cNvPr>
          <p:cNvSpPr txBox="1">
            <a:spLocks/>
          </p:cNvSpPr>
          <p:nvPr/>
        </p:nvSpPr>
        <p:spPr bwMode="black">
          <a:xfrm>
            <a:off x="5720983" y="5759461"/>
            <a:ext cx="2018053"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800" dirty="0">
                <a:effectLst/>
                <a:latin typeface="Calibri" panose="020F0502020204030204" pitchFamily="34" charset="0"/>
                <a:ea typeface="Times New Roman" panose="02020603050405020304" pitchFamily="18" charset="0"/>
                <a:cs typeface="Times New Roman" panose="02020603050405020304" pitchFamily="18" charset="0"/>
              </a:rPr>
              <a:t>Suministros médicos</a:t>
            </a:r>
          </a:p>
        </p:txBody>
      </p:sp>
      <p:sp>
        <p:nvSpPr>
          <p:cNvPr id="3" name="Text Placeholder 7">
            <a:extLst>
              <a:ext uri="{FF2B5EF4-FFF2-40B4-BE49-F238E27FC236}">
                <a16:creationId xmlns:a16="http://schemas.microsoft.com/office/drawing/2014/main" id="{AB4DCBA0-79FD-16F5-F121-320B9661E2BB}"/>
              </a:ext>
            </a:extLst>
          </p:cNvPr>
          <p:cNvSpPr txBox="1">
            <a:spLocks/>
          </p:cNvSpPr>
          <p:nvPr/>
        </p:nvSpPr>
        <p:spPr bwMode="black">
          <a:xfrm>
            <a:off x="5822324" y="3090729"/>
            <a:ext cx="1564821"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Exámenes de la vista y anteojos</a:t>
            </a:r>
          </a:p>
        </p:txBody>
      </p:sp>
      <p:sp>
        <p:nvSpPr>
          <p:cNvPr id="4" name="Text Placeholder 7">
            <a:extLst>
              <a:ext uri="{FF2B5EF4-FFF2-40B4-BE49-F238E27FC236}">
                <a16:creationId xmlns:a16="http://schemas.microsoft.com/office/drawing/2014/main" id="{2C27099C-B9AA-E54E-B000-B613CE93E3E4}"/>
              </a:ext>
            </a:extLst>
          </p:cNvPr>
          <p:cNvSpPr txBox="1">
            <a:spLocks/>
          </p:cNvSpPr>
          <p:nvPr/>
        </p:nvSpPr>
        <p:spPr bwMode="black">
          <a:xfrm>
            <a:off x="5836329" y="4422455"/>
            <a:ext cx="1749354"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Traducciones e intérpretes</a:t>
            </a:r>
          </a:p>
        </p:txBody>
      </p:sp>
      <p:sp>
        <p:nvSpPr>
          <p:cNvPr id="9" name="Text Placeholder 7">
            <a:extLst>
              <a:ext uri="{FF2B5EF4-FFF2-40B4-BE49-F238E27FC236}">
                <a16:creationId xmlns:a16="http://schemas.microsoft.com/office/drawing/2014/main" id="{7CDCEFE6-7DF3-16DE-6A13-25262D69DFDF}"/>
              </a:ext>
            </a:extLst>
          </p:cNvPr>
          <p:cNvSpPr txBox="1">
            <a:spLocks/>
          </p:cNvSpPr>
          <p:nvPr/>
        </p:nvSpPr>
        <p:spPr bwMode="black">
          <a:xfrm>
            <a:off x="9966869" y="3090729"/>
            <a:ext cx="1808819"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Cuidado de la embarazada y asistentes de parto</a:t>
            </a:r>
          </a:p>
        </p:txBody>
      </p:sp>
      <p:sp>
        <p:nvSpPr>
          <p:cNvPr id="10" name="Text Placeholder 7">
            <a:extLst>
              <a:ext uri="{FF2B5EF4-FFF2-40B4-BE49-F238E27FC236}">
                <a16:creationId xmlns:a16="http://schemas.microsoft.com/office/drawing/2014/main" id="{68A5ED5A-E8B1-C425-A45F-EDEA9D52352B}"/>
              </a:ext>
            </a:extLst>
          </p:cNvPr>
          <p:cNvSpPr txBox="1">
            <a:spLocks/>
          </p:cNvSpPr>
          <p:nvPr/>
        </p:nvSpPr>
        <p:spPr bwMode="black">
          <a:xfrm>
            <a:off x="9949376" y="4422455"/>
            <a:ext cx="1564821"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Medicina quiropráctica y</a:t>
            </a:r>
            <a:r>
              <a:rPr lang="es-MX" dirty="0">
                <a:latin typeface="Calibri" panose="020F0502020204030204" pitchFamily="34" charset="0"/>
                <a:ea typeface="Times New Roman" panose="02020603050405020304" pitchFamily="18" charset="0"/>
                <a:cs typeface="Times New Roman" panose="02020603050405020304" pitchFamily="18" charset="0"/>
              </a:rPr>
              <a:t> acupuntura</a:t>
            </a:r>
          </a:p>
        </p:txBody>
      </p:sp>
      <p:sp>
        <p:nvSpPr>
          <p:cNvPr id="11" name="Text Placeholder 7">
            <a:extLst>
              <a:ext uri="{FF2B5EF4-FFF2-40B4-BE49-F238E27FC236}">
                <a16:creationId xmlns:a16="http://schemas.microsoft.com/office/drawing/2014/main" id="{673B3082-FE6F-6385-AF36-B882A0E7618B}"/>
              </a:ext>
            </a:extLst>
          </p:cNvPr>
          <p:cNvSpPr txBox="1">
            <a:spLocks/>
          </p:cNvSpPr>
          <p:nvPr/>
        </p:nvSpPr>
        <p:spPr bwMode="black">
          <a:xfrm>
            <a:off x="9731439" y="5691465"/>
            <a:ext cx="2044249"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2000"/>
              </a:lnSpc>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Chequeos preventivos, vacunas e inmunizaciones</a:t>
            </a:r>
          </a:p>
        </p:txBody>
      </p:sp>
      <p:pic>
        <p:nvPicPr>
          <p:cNvPr id="12" name="Picture 11" descr="Mental Health outline">
            <a:extLst>
              <a:ext uri="{FF2B5EF4-FFF2-40B4-BE49-F238E27FC236}">
                <a16:creationId xmlns:a16="http://schemas.microsoft.com/office/drawing/2014/main" id="{8E3495E5-7614-9A44-F58E-5109C24EBF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4054" y="2966040"/>
            <a:ext cx="944962" cy="944962"/>
          </a:xfrm>
          <a:prstGeom prst="rect">
            <a:avLst/>
          </a:prstGeom>
        </p:spPr>
      </p:pic>
      <p:pic>
        <p:nvPicPr>
          <p:cNvPr id="13" name="Picture 12" descr="Tooth with solid fill">
            <a:extLst>
              <a:ext uri="{FF2B5EF4-FFF2-40B4-BE49-F238E27FC236}">
                <a16:creationId xmlns:a16="http://schemas.microsoft.com/office/drawing/2014/main" id="{EE93957B-9577-D9D5-5FBB-6CB41EABD5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906550" y="1717830"/>
            <a:ext cx="944962" cy="944962"/>
          </a:xfrm>
          <a:prstGeom prst="rect">
            <a:avLst/>
          </a:prstGeom>
        </p:spPr>
      </p:pic>
      <p:pic>
        <p:nvPicPr>
          <p:cNvPr id="14" name="Picture 13" descr="Pregnant lady with solid fill">
            <a:extLst>
              <a:ext uri="{FF2B5EF4-FFF2-40B4-BE49-F238E27FC236}">
                <a16:creationId xmlns:a16="http://schemas.microsoft.com/office/drawing/2014/main" id="{A3FC71E0-E23F-880A-A7DD-0ABA34D1DD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889824" y="3018627"/>
            <a:ext cx="944962" cy="944962"/>
          </a:xfrm>
          <a:prstGeom prst="rect">
            <a:avLst/>
          </a:prstGeom>
        </p:spPr>
      </p:pic>
      <p:pic>
        <p:nvPicPr>
          <p:cNvPr id="17" name="Picture 16" descr="Lotus Flower with solid fill">
            <a:extLst>
              <a:ext uri="{FF2B5EF4-FFF2-40B4-BE49-F238E27FC236}">
                <a16:creationId xmlns:a16="http://schemas.microsoft.com/office/drawing/2014/main" id="{4D05C32A-0008-4DAC-040E-273AEEB162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889824" y="4256097"/>
            <a:ext cx="944962" cy="944962"/>
          </a:xfrm>
          <a:prstGeom prst="rect">
            <a:avLst/>
          </a:prstGeom>
        </p:spPr>
      </p:pic>
      <p:pic>
        <p:nvPicPr>
          <p:cNvPr id="19" name="Picture 18" descr="Adhesive Bandage outline">
            <a:extLst>
              <a:ext uri="{FF2B5EF4-FFF2-40B4-BE49-F238E27FC236}">
                <a16:creationId xmlns:a16="http://schemas.microsoft.com/office/drawing/2014/main" id="{E0468377-B596-3D7E-04FE-E0E4C47241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773468" y="5556080"/>
            <a:ext cx="944962" cy="944962"/>
          </a:xfrm>
          <a:prstGeom prst="rect">
            <a:avLst/>
          </a:prstGeom>
        </p:spPr>
      </p:pic>
      <p:pic>
        <p:nvPicPr>
          <p:cNvPr id="20" name="Picture 19" descr="Chat bubble outline">
            <a:extLst>
              <a:ext uri="{FF2B5EF4-FFF2-40B4-BE49-F238E27FC236}">
                <a16:creationId xmlns:a16="http://schemas.microsoft.com/office/drawing/2014/main" id="{ADCE8E48-584B-E69C-FC9C-44BEBB446BE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841108" y="4354298"/>
            <a:ext cx="944962" cy="944962"/>
          </a:xfrm>
          <a:prstGeom prst="rect">
            <a:avLst/>
          </a:prstGeom>
        </p:spPr>
      </p:pic>
      <p:pic>
        <p:nvPicPr>
          <p:cNvPr id="23" name="Picture 22" descr="Medicine with solid fill">
            <a:extLst>
              <a:ext uri="{FF2B5EF4-FFF2-40B4-BE49-F238E27FC236}">
                <a16:creationId xmlns:a16="http://schemas.microsoft.com/office/drawing/2014/main" id="{CF70BECA-77AF-3B51-B137-02B959E7C5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838200" y="5542496"/>
            <a:ext cx="944962" cy="944962"/>
          </a:xfrm>
          <a:prstGeom prst="rect">
            <a:avLst/>
          </a:prstGeom>
        </p:spPr>
      </p:pic>
      <p:pic>
        <p:nvPicPr>
          <p:cNvPr id="25" name="Picture 24" descr="Needle with solid fill">
            <a:extLst>
              <a:ext uri="{FF2B5EF4-FFF2-40B4-BE49-F238E27FC236}">
                <a16:creationId xmlns:a16="http://schemas.microsoft.com/office/drawing/2014/main" id="{CC03D4DC-761C-9060-BD9C-F9EF1C32350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8626655" y="5493567"/>
            <a:ext cx="944962" cy="944962"/>
          </a:xfrm>
          <a:prstGeom prst="rect">
            <a:avLst/>
          </a:prstGeom>
        </p:spPr>
      </p:pic>
      <p:pic>
        <p:nvPicPr>
          <p:cNvPr id="6" name="Picture 5" descr="Glasses with solid fill">
            <a:extLst>
              <a:ext uri="{FF2B5EF4-FFF2-40B4-BE49-F238E27FC236}">
                <a16:creationId xmlns:a16="http://schemas.microsoft.com/office/drawing/2014/main" id="{253E939F-0DC6-F1A1-8368-B37D10A05D0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4891367" y="2956519"/>
            <a:ext cx="944962" cy="944962"/>
          </a:xfrm>
          <a:prstGeom prst="rect">
            <a:avLst/>
          </a:prstGeom>
        </p:spPr>
      </p:pic>
      <p:sp>
        <p:nvSpPr>
          <p:cNvPr id="7" name="Text Placeholder 7">
            <a:extLst>
              <a:ext uri="{FF2B5EF4-FFF2-40B4-BE49-F238E27FC236}">
                <a16:creationId xmlns:a16="http://schemas.microsoft.com/office/drawing/2014/main" id="{0527B9BD-E01B-42B5-31E0-52D0FB174A5C}"/>
              </a:ext>
            </a:extLst>
          </p:cNvPr>
          <p:cNvSpPr txBox="1">
            <a:spLocks/>
          </p:cNvSpPr>
          <p:nvPr/>
        </p:nvSpPr>
        <p:spPr bwMode="black">
          <a:xfrm>
            <a:off x="1748047" y="4307358"/>
            <a:ext cx="2464102"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Tratamiento de trastorno por abuso de sustancias</a:t>
            </a:r>
          </a:p>
        </p:txBody>
      </p:sp>
      <p:pic>
        <p:nvPicPr>
          <p:cNvPr id="15" name="Picture 11" descr="Care with solid fill">
            <a:extLst>
              <a:ext uri="{FF2B5EF4-FFF2-40B4-BE49-F238E27FC236}">
                <a16:creationId xmlns:a16="http://schemas.microsoft.com/office/drawing/2014/main" id="{802F99AF-D5F0-975F-C8EC-7B2F4D372BA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802193" y="4182669"/>
            <a:ext cx="944962" cy="944962"/>
          </a:xfrm>
          <a:prstGeom prst="rect">
            <a:avLst/>
          </a:prstGeom>
        </p:spPr>
      </p:pic>
    </p:spTree>
    <p:extLst>
      <p:ext uri="{BB962C8B-B14F-4D97-AF65-F5344CB8AC3E}">
        <p14:creationId xmlns:p14="http://schemas.microsoft.com/office/powerpoint/2010/main" val="322005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2059-6283-B121-36BC-8DB1BFE30990}"/>
              </a:ext>
            </a:extLst>
          </p:cNvPr>
          <p:cNvSpPr>
            <a:spLocks noGrp="1"/>
          </p:cNvSpPr>
          <p:nvPr>
            <p:ph type="title"/>
          </p:nvPr>
        </p:nvSpPr>
        <p:spPr/>
        <p:txBody>
          <a:bodyPr/>
          <a:lstStyle/>
          <a:p>
            <a:r>
              <a:rPr lang="es-MX" dirty="0"/>
              <a:t>¿Quién es elegible?</a:t>
            </a:r>
          </a:p>
        </p:txBody>
      </p:sp>
      <p:sp>
        <p:nvSpPr>
          <p:cNvPr id="8" name="Text Placeholder 7">
            <a:extLst>
              <a:ext uri="{FF2B5EF4-FFF2-40B4-BE49-F238E27FC236}">
                <a16:creationId xmlns:a16="http://schemas.microsoft.com/office/drawing/2014/main" id="{F3ECEC98-2B55-E909-179B-AA443302874A}"/>
              </a:ext>
            </a:extLst>
          </p:cNvPr>
          <p:cNvSpPr>
            <a:spLocks noGrp="1"/>
          </p:cNvSpPr>
          <p:nvPr>
            <p:ph type="body" sz="quarter" idx="15"/>
          </p:nvPr>
        </p:nvSpPr>
        <p:spPr/>
        <p:txBody>
          <a:bodyPr>
            <a:normAutofit lnSpcReduction="10000"/>
          </a:bodyPr>
          <a:lstStyle/>
          <a:p>
            <a:r>
              <a:rPr lang="es-MX" sz="1800" dirty="0">
                <a:effectLst/>
                <a:latin typeface="Calibri" panose="020F0502020204030204" pitchFamily="34" charset="0"/>
                <a:ea typeface="Times New Roman" panose="02020603050405020304" pitchFamily="18" charset="0"/>
                <a:cs typeface="Times New Roman" panose="02020603050405020304" pitchFamily="18" charset="0"/>
              </a:rPr>
              <a:t>Quien vive en Minnesota. </a:t>
            </a:r>
          </a:p>
          <a:p>
            <a:endParaRPr lang="en-US" dirty="0"/>
          </a:p>
        </p:txBody>
      </p:sp>
      <p:pic>
        <p:nvPicPr>
          <p:cNvPr id="21" name="Picture Placeholder 20" descr="Money with solid fill">
            <a:extLst>
              <a:ext uri="{FF2B5EF4-FFF2-40B4-BE49-F238E27FC236}">
                <a16:creationId xmlns:a16="http://schemas.microsoft.com/office/drawing/2014/main" id="{177F63AF-013C-9845-1D42-3EF1F5042895}"/>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p:pic>
      <p:sp>
        <p:nvSpPr>
          <p:cNvPr id="10" name="Text Placeholder 9">
            <a:extLst>
              <a:ext uri="{FF2B5EF4-FFF2-40B4-BE49-F238E27FC236}">
                <a16:creationId xmlns:a16="http://schemas.microsoft.com/office/drawing/2014/main" id="{C77F22B2-CB1A-4CB7-F9BB-944393672020}"/>
              </a:ext>
            </a:extLst>
          </p:cNvPr>
          <p:cNvSpPr>
            <a:spLocks noGrp="1"/>
          </p:cNvSpPr>
          <p:nvPr>
            <p:ph type="body" sz="quarter" idx="17"/>
          </p:nvPr>
        </p:nvSpPr>
        <p:spPr/>
        <p:txBody>
          <a:bodyPr>
            <a:normAutofit lnSpcReduction="10000"/>
          </a:bodyPr>
          <a:lstStyle/>
          <a:p>
            <a:r>
              <a:rPr lang="es-MX" sz="1800" dirty="0">
                <a:effectLst/>
                <a:latin typeface="Calibri" panose="020F0502020204030204" pitchFamily="34" charset="0"/>
                <a:ea typeface="Times New Roman" panose="02020603050405020304" pitchFamily="18" charset="0"/>
                <a:cs typeface="Times New Roman" panose="02020603050405020304" pitchFamily="18" charset="0"/>
              </a:rPr>
              <a:t>Quien cumple los límites de ingreso. </a:t>
            </a:r>
          </a:p>
          <a:p>
            <a:endParaRPr lang="en-US" dirty="0"/>
          </a:p>
        </p:txBody>
      </p:sp>
      <p:pic>
        <p:nvPicPr>
          <p:cNvPr id="19" name="Picture Placeholder 18" descr="Diploma with solid fill">
            <a:extLst>
              <a:ext uri="{FF2B5EF4-FFF2-40B4-BE49-F238E27FC236}">
                <a16:creationId xmlns:a16="http://schemas.microsoft.com/office/drawing/2014/main" id="{0E8B275B-9D64-9D81-366C-F615B06B8C42}"/>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p:pic>
      <p:sp>
        <p:nvSpPr>
          <p:cNvPr id="12" name="Text Placeholder 11">
            <a:extLst>
              <a:ext uri="{FF2B5EF4-FFF2-40B4-BE49-F238E27FC236}">
                <a16:creationId xmlns:a16="http://schemas.microsoft.com/office/drawing/2014/main" id="{4DA46C4B-4424-4A50-9C5D-EC1D2225BA65}"/>
              </a:ext>
            </a:extLst>
          </p:cNvPr>
          <p:cNvSpPr>
            <a:spLocks noGrp="1"/>
          </p:cNvSpPr>
          <p:nvPr>
            <p:ph type="body" sz="quarter" idx="19"/>
          </p:nvPr>
        </p:nvSpPr>
        <p:spPr/>
        <p:txBody>
          <a:bodyPr>
            <a:normAutofit fontScale="92500" lnSpcReduction="20000"/>
          </a:bodyPr>
          <a:lstStyle/>
          <a:p>
            <a:r>
              <a:rPr lang="es-MX" sz="1800" dirty="0">
                <a:effectLst/>
                <a:latin typeface="Calibri" panose="020F0502020204030204" pitchFamily="34" charset="0"/>
                <a:ea typeface="Times New Roman" panose="02020603050405020304" pitchFamily="18" charset="0"/>
                <a:cs typeface="Times New Roman" panose="02020603050405020304" pitchFamily="18" charset="0"/>
              </a:rPr>
              <a:t>Quien no tiene otras opciones de seguro médico.</a:t>
            </a:r>
          </a:p>
        </p:txBody>
      </p:sp>
      <p:sp>
        <p:nvSpPr>
          <p:cNvPr id="4" name="Date Placeholder 3">
            <a:extLst>
              <a:ext uri="{FF2B5EF4-FFF2-40B4-BE49-F238E27FC236}">
                <a16:creationId xmlns:a16="http://schemas.microsoft.com/office/drawing/2014/main" id="{22C47935-5BE6-26D0-44A0-9C8B1B6AE097}"/>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8EC7E693-4CAD-EAFF-250C-C0FD58D6847F}"/>
              </a:ext>
            </a:extLst>
          </p:cNvPr>
          <p:cNvSpPr>
            <a:spLocks noGrp="1"/>
          </p:cNvSpPr>
          <p:nvPr>
            <p:ph type="ftr" sz="quarter" idx="3"/>
          </p:nvPr>
        </p:nvSpPr>
        <p:spPr/>
        <p:txBody>
          <a:bodyPr/>
          <a:lstStyle/>
          <a:p>
            <a:r>
              <a:rPr lang="es-MX" dirty="0"/>
              <a:t>Departamento de Servicios Humanos de Minnesota | mn.gov/dhs</a:t>
            </a:r>
          </a:p>
        </p:txBody>
      </p:sp>
      <p:sp>
        <p:nvSpPr>
          <p:cNvPr id="6" name="Slide Number Placeholder 5">
            <a:extLst>
              <a:ext uri="{FF2B5EF4-FFF2-40B4-BE49-F238E27FC236}">
                <a16:creationId xmlns:a16="http://schemas.microsoft.com/office/drawing/2014/main" id="{AEAB40A1-CC94-FA75-31AC-197A72A84912}"/>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17" name="Picture Placeholder 16" descr="A green circle with a white outline of a state&#10;&#10;Description automatically generated">
            <a:extLst>
              <a:ext uri="{FF2B5EF4-FFF2-40B4-BE49-F238E27FC236}">
                <a16:creationId xmlns:a16="http://schemas.microsoft.com/office/drawing/2014/main" id="{DFFE422C-C960-342F-4469-D604F4BEE64D}"/>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500" b="500"/>
          <a:stretch>
            <a:fillRect/>
          </a:stretch>
        </p:blipFill>
        <p:spPr>
          <a:solidFill>
            <a:srgbClr val="008EAA"/>
          </a:solidFill>
        </p:spPr>
      </p:pic>
    </p:spTree>
    <p:extLst>
      <p:ext uri="{BB962C8B-B14F-4D97-AF65-F5344CB8AC3E}">
        <p14:creationId xmlns:p14="http://schemas.microsoft.com/office/powerpoint/2010/main" val="33579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F4BE-86B6-3375-473F-AED7C88AAF20}"/>
              </a:ext>
            </a:extLst>
          </p:cNvPr>
          <p:cNvSpPr>
            <a:spLocks noGrp="1"/>
          </p:cNvSpPr>
          <p:nvPr>
            <p:ph type="title"/>
          </p:nvPr>
        </p:nvSpPr>
        <p:spPr/>
        <p:txBody>
          <a:bodyPr/>
          <a:lstStyle/>
          <a:p>
            <a:r>
              <a:rPr lang="es-MX" dirty="0"/>
              <a:t>Límites de ingreso</a:t>
            </a:r>
          </a:p>
        </p:txBody>
      </p:sp>
      <p:sp>
        <p:nvSpPr>
          <p:cNvPr id="4" name="Date Placeholder 3">
            <a:extLst>
              <a:ext uri="{FF2B5EF4-FFF2-40B4-BE49-F238E27FC236}">
                <a16:creationId xmlns:a16="http://schemas.microsoft.com/office/drawing/2014/main" id="{EB3F0B25-1D3F-4C96-F579-5C045DBD0EC5}"/>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606DAAF7-7E4D-B7D8-0D6A-851C09F87F30}"/>
              </a:ext>
            </a:extLst>
          </p:cNvPr>
          <p:cNvSpPr>
            <a:spLocks noGrp="1"/>
          </p:cNvSpPr>
          <p:nvPr>
            <p:ph type="ftr" sz="quarter" idx="3"/>
          </p:nvPr>
        </p:nvSpPr>
        <p:spPr/>
        <p:txBody>
          <a:bodyPr/>
          <a:lstStyle/>
          <a:p>
            <a:r>
              <a:rPr lang="es-MX" dirty="0"/>
              <a:t>Departamento de Servicios Humanos de Minnesota | mn.gov/dhs</a:t>
            </a:r>
          </a:p>
        </p:txBody>
      </p:sp>
      <p:sp>
        <p:nvSpPr>
          <p:cNvPr id="6" name="Slide Number Placeholder 5">
            <a:extLst>
              <a:ext uri="{FF2B5EF4-FFF2-40B4-BE49-F238E27FC236}">
                <a16:creationId xmlns:a16="http://schemas.microsoft.com/office/drawing/2014/main" id="{72393143-19E4-5D63-4053-4DF507603561}"/>
              </a:ext>
            </a:extLst>
          </p:cNvPr>
          <p:cNvSpPr>
            <a:spLocks noGrp="1"/>
          </p:cNvSpPr>
          <p:nvPr>
            <p:ph type="sldNum" sz="quarter" idx="12"/>
          </p:nvPr>
        </p:nvSpPr>
        <p:spPr/>
        <p:txBody>
          <a:bodyPr/>
          <a:lstStyle/>
          <a:p>
            <a:fld id="{48F63A3B-78C7-47BE-AE5E-E10140E04643}" type="slidenum">
              <a:rPr lang="en-US" smtClean="0"/>
              <a:t>5</a:t>
            </a:fld>
            <a:endParaRPr lang="en-US" dirty="0"/>
          </a:p>
        </p:txBody>
      </p:sp>
      <p:graphicFrame>
        <p:nvGraphicFramePr>
          <p:cNvPr id="7" name="Content Placeholder 6">
            <a:extLst>
              <a:ext uri="{FF2B5EF4-FFF2-40B4-BE49-F238E27FC236}">
                <a16:creationId xmlns:a16="http://schemas.microsoft.com/office/drawing/2014/main" id="{8E459516-2B96-CED8-6AA7-142187A6E0B8}"/>
              </a:ext>
            </a:extLst>
          </p:cNvPr>
          <p:cNvGraphicFramePr>
            <a:graphicFrameLocks noGrp="1"/>
          </p:cNvGraphicFramePr>
          <p:nvPr>
            <p:ph idx="1"/>
            <p:extLst>
              <p:ext uri="{D42A27DB-BD31-4B8C-83A1-F6EECF244321}">
                <p14:modId xmlns:p14="http://schemas.microsoft.com/office/powerpoint/2010/main" val="4112704604"/>
              </p:ext>
            </p:extLst>
          </p:nvPr>
        </p:nvGraphicFramePr>
        <p:xfrm>
          <a:off x="0" y="2575932"/>
          <a:ext cx="12191998" cy="2815106"/>
        </p:xfrm>
        <a:graphic>
          <a:graphicData uri="http://schemas.openxmlformats.org/drawingml/2006/table">
            <a:tbl>
              <a:tblPr firstRow="1" firstCol="1" bandRow="1">
                <a:tableStyleId>{5C22544A-7EE6-4342-B048-85BDC9FD1C3A}</a:tableStyleId>
              </a:tblPr>
              <a:tblGrid>
                <a:gridCol w="1512195">
                  <a:extLst>
                    <a:ext uri="{9D8B030D-6E8A-4147-A177-3AD203B41FA5}">
                      <a16:colId xmlns:a16="http://schemas.microsoft.com/office/drawing/2014/main" val="2119108861"/>
                    </a:ext>
                  </a:extLst>
                </a:gridCol>
                <a:gridCol w="1336639">
                  <a:extLst>
                    <a:ext uri="{9D8B030D-6E8A-4147-A177-3AD203B41FA5}">
                      <a16:colId xmlns:a16="http://schemas.microsoft.com/office/drawing/2014/main" val="2900814121"/>
                    </a:ext>
                  </a:extLst>
                </a:gridCol>
                <a:gridCol w="1337851">
                  <a:extLst>
                    <a:ext uri="{9D8B030D-6E8A-4147-A177-3AD203B41FA5}">
                      <a16:colId xmlns:a16="http://schemas.microsoft.com/office/drawing/2014/main" val="1701664956"/>
                    </a:ext>
                  </a:extLst>
                </a:gridCol>
                <a:gridCol w="1337851">
                  <a:extLst>
                    <a:ext uri="{9D8B030D-6E8A-4147-A177-3AD203B41FA5}">
                      <a16:colId xmlns:a16="http://schemas.microsoft.com/office/drawing/2014/main" val="4161349331"/>
                    </a:ext>
                  </a:extLst>
                </a:gridCol>
                <a:gridCol w="1337851">
                  <a:extLst>
                    <a:ext uri="{9D8B030D-6E8A-4147-A177-3AD203B41FA5}">
                      <a16:colId xmlns:a16="http://schemas.microsoft.com/office/drawing/2014/main" val="2533178788"/>
                    </a:ext>
                  </a:extLst>
                </a:gridCol>
                <a:gridCol w="1337851">
                  <a:extLst>
                    <a:ext uri="{9D8B030D-6E8A-4147-A177-3AD203B41FA5}">
                      <a16:colId xmlns:a16="http://schemas.microsoft.com/office/drawing/2014/main" val="2675167619"/>
                    </a:ext>
                  </a:extLst>
                </a:gridCol>
                <a:gridCol w="1337851">
                  <a:extLst>
                    <a:ext uri="{9D8B030D-6E8A-4147-A177-3AD203B41FA5}">
                      <a16:colId xmlns:a16="http://schemas.microsoft.com/office/drawing/2014/main" val="1322958739"/>
                    </a:ext>
                  </a:extLst>
                </a:gridCol>
                <a:gridCol w="1337851">
                  <a:extLst>
                    <a:ext uri="{9D8B030D-6E8A-4147-A177-3AD203B41FA5}">
                      <a16:colId xmlns:a16="http://schemas.microsoft.com/office/drawing/2014/main" val="262562758"/>
                    </a:ext>
                  </a:extLst>
                </a:gridCol>
                <a:gridCol w="1316058">
                  <a:extLst>
                    <a:ext uri="{9D8B030D-6E8A-4147-A177-3AD203B41FA5}">
                      <a16:colId xmlns:a16="http://schemas.microsoft.com/office/drawing/2014/main" val="2351704825"/>
                    </a:ext>
                  </a:extLst>
                </a:gridCol>
              </a:tblGrid>
              <a:tr h="917159">
                <a:tc>
                  <a:txBody>
                    <a:bodyPr/>
                    <a:lstStyle/>
                    <a:p>
                      <a:pPr marL="0" marR="0" indent="0" algn="ctr">
                        <a:lnSpc>
                          <a:spcPct val="112000"/>
                        </a:lnSpc>
                        <a:spcBef>
                          <a:spcPts val="1000"/>
                        </a:spcBef>
                        <a:spcAft>
                          <a:spcPts val="0"/>
                        </a:spcAft>
                      </a:pPr>
                      <a:r>
                        <a:rPr lang="es-MX" sz="1900" dirty="0">
                          <a:effectLst/>
                        </a:rPr>
                        <a:t>Tamaño del grupo familiar</a:t>
                      </a:r>
                    </a:p>
                  </a:txBody>
                  <a:tcPr marL="120993" marR="120993" marT="0" marB="0" anchor="ctr"/>
                </a:tc>
                <a:tc>
                  <a:txBody>
                    <a:bodyPr/>
                    <a:lstStyle/>
                    <a:p>
                      <a:pPr marL="0" marR="0" indent="0" algn="ctr">
                        <a:lnSpc>
                          <a:spcPct val="112000"/>
                        </a:lnSpc>
                        <a:spcBef>
                          <a:spcPts val="0"/>
                        </a:spcBef>
                        <a:spcAft>
                          <a:spcPts val="0"/>
                        </a:spcAft>
                      </a:pPr>
                      <a:r>
                        <a:rPr lang="es-MX" sz="1900" dirty="0">
                          <a:effectLst/>
                        </a:rPr>
                        <a:t>1 persona</a:t>
                      </a:r>
                    </a:p>
                  </a:txBody>
                  <a:tcPr marL="120993" marR="120993" marT="0" marB="0" anchor="ctr"/>
                </a:tc>
                <a:tc>
                  <a:txBody>
                    <a:bodyPr/>
                    <a:lstStyle/>
                    <a:p>
                      <a:pPr marL="0" marR="0" indent="0" algn="ctr">
                        <a:lnSpc>
                          <a:spcPct val="112000"/>
                        </a:lnSpc>
                        <a:spcBef>
                          <a:spcPts val="0"/>
                        </a:spcBef>
                        <a:spcAft>
                          <a:spcPts val="0"/>
                        </a:spcAft>
                      </a:pPr>
                      <a:r>
                        <a:rPr lang="es-MX" sz="1900" dirty="0">
                          <a:effectLst/>
                        </a:rPr>
                        <a:t>2 personas</a:t>
                      </a:r>
                    </a:p>
                  </a:txBody>
                  <a:tcPr marL="120993" marR="120993" marT="0" marB="0" anchor="ctr"/>
                </a:tc>
                <a:tc>
                  <a:txBody>
                    <a:bodyPr/>
                    <a:lstStyle/>
                    <a:p>
                      <a:pPr marL="0" marR="0" indent="0" algn="ctr">
                        <a:lnSpc>
                          <a:spcPct val="112000"/>
                        </a:lnSpc>
                        <a:spcBef>
                          <a:spcPts val="0"/>
                        </a:spcBef>
                        <a:spcAft>
                          <a:spcPts val="0"/>
                        </a:spcAft>
                      </a:pPr>
                      <a:r>
                        <a:rPr lang="es-MX" sz="1900" dirty="0">
                          <a:effectLst/>
                        </a:rPr>
                        <a:t>3 personas</a:t>
                      </a:r>
                    </a:p>
                  </a:txBody>
                  <a:tcPr marL="120993" marR="120993" marT="0" marB="0" anchor="ctr"/>
                </a:tc>
                <a:tc>
                  <a:txBody>
                    <a:bodyPr/>
                    <a:lstStyle/>
                    <a:p>
                      <a:pPr marL="0" marR="0" indent="0" algn="ctr">
                        <a:lnSpc>
                          <a:spcPct val="112000"/>
                        </a:lnSpc>
                        <a:spcBef>
                          <a:spcPts val="0"/>
                        </a:spcBef>
                        <a:spcAft>
                          <a:spcPts val="0"/>
                        </a:spcAft>
                      </a:pPr>
                      <a:r>
                        <a:rPr lang="es-MX" sz="1900" dirty="0">
                          <a:effectLst/>
                        </a:rPr>
                        <a:t>4 personas</a:t>
                      </a:r>
                    </a:p>
                  </a:txBody>
                  <a:tcPr marL="120993" marR="120993" marT="0" marB="0" anchor="ctr"/>
                </a:tc>
                <a:tc>
                  <a:txBody>
                    <a:bodyPr/>
                    <a:lstStyle/>
                    <a:p>
                      <a:pPr marL="0" marR="0" indent="0" algn="ctr">
                        <a:lnSpc>
                          <a:spcPct val="112000"/>
                        </a:lnSpc>
                        <a:spcBef>
                          <a:spcPts val="0"/>
                        </a:spcBef>
                        <a:spcAft>
                          <a:spcPts val="0"/>
                        </a:spcAft>
                      </a:pPr>
                      <a:r>
                        <a:rPr lang="es-MX" sz="1900" dirty="0">
                          <a:effectLst/>
                        </a:rPr>
                        <a:t>5 personas</a:t>
                      </a:r>
                    </a:p>
                  </a:txBody>
                  <a:tcPr marL="120993" marR="120993" marT="0" marB="0" anchor="ctr"/>
                </a:tc>
                <a:tc>
                  <a:txBody>
                    <a:bodyPr/>
                    <a:lstStyle/>
                    <a:p>
                      <a:pPr marL="0" marR="0" indent="0" algn="ctr">
                        <a:lnSpc>
                          <a:spcPct val="112000"/>
                        </a:lnSpc>
                        <a:spcBef>
                          <a:spcPts val="0"/>
                        </a:spcBef>
                        <a:spcAft>
                          <a:spcPts val="0"/>
                        </a:spcAft>
                      </a:pPr>
                      <a:r>
                        <a:rPr lang="es-MX" sz="1900" dirty="0">
                          <a:effectLst/>
                        </a:rPr>
                        <a:t>6 personas</a:t>
                      </a:r>
                    </a:p>
                  </a:txBody>
                  <a:tcPr marL="120993" marR="120993" marT="0" marB="0" anchor="ctr"/>
                </a:tc>
                <a:tc>
                  <a:txBody>
                    <a:bodyPr/>
                    <a:lstStyle/>
                    <a:p>
                      <a:pPr marL="0" marR="0" indent="0" algn="ctr">
                        <a:lnSpc>
                          <a:spcPct val="112000"/>
                        </a:lnSpc>
                        <a:spcBef>
                          <a:spcPts val="0"/>
                        </a:spcBef>
                        <a:spcAft>
                          <a:spcPts val="0"/>
                        </a:spcAft>
                      </a:pPr>
                      <a:r>
                        <a:rPr lang="es-MX" sz="1900" dirty="0">
                          <a:effectLst/>
                        </a:rPr>
                        <a:t>7 personas</a:t>
                      </a:r>
                    </a:p>
                  </a:txBody>
                  <a:tcPr marL="120993" marR="120993" marT="0" marB="0" anchor="ctr"/>
                </a:tc>
                <a:tc>
                  <a:txBody>
                    <a:bodyPr/>
                    <a:lstStyle/>
                    <a:p>
                      <a:pPr marL="0" marR="0" indent="0" algn="ctr">
                        <a:lnSpc>
                          <a:spcPct val="112000"/>
                        </a:lnSpc>
                        <a:spcBef>
                          <a:spcPts val="0"/>
                        </a:spcBef>
                        <a:spcAft>
                          <a:spcPts val="1000"/>
                        </a:spcAft>
                      </a:pPr>
                      <a:r>
                        <a:rPr lang="es-MX" sz="1800" dirty="0">
                          <a:effectLst/>
                        </a:rPr>
                        <a:t>8 personas</a:t>
                      </a:r>
                    </a:p>
                  </a:txBody>
                  <a:tcPr marL="120993" marR="120993" marT="0" marB="0" anchor="ctr"/>
                </a:tc>
                <a:extLst>
                  <a:ext uri="{0D108BD9-81ED-4DB2-BD59-A6C34878D82A}">
                    <a16:rowId xmlns:a16="http://schemas.microsoft.com/office/drawing/2014/main" val="3991914263"/>
                  </a:ext>
                </a:extLst>
              </a:tr>
              <a:tr h="1859494">
                <a:tc>
                  <a:txBody>
                    <a:bodyPr/>
                    <a:lstStyle/>
                    <a:p>
                      <a:pPr marL="0" marR="0" indent="0" algn="ctr">
                        <a:lnSpc>
                          <a:spcPct val="112000"/>
                        </a:lnSpc>
                        <a:spcBef>
                          <a:spcPts val="1000"/>
                        </a:spcBef>
                        <a:spcAft>
                          <a:spcPts val="0"/>
                        </a:spcAft>
                      </a:pPr>
                      <a:r>
                        <a:rPr lang="es-MX" sz="1900" dirty="0">
                          <a:effectLst/>
                        </a:rPr>
                        <a:t>Ingreso anual</a:t>
                      </a:r>
                    </a:p>
                  </a:txBody>
                  <a:tcPr marL="120993" marR="120993" marT="0" marB="0" anchor="ctr"/>
                </a:tc>
                <a:tc>
                  <a:txBody>
                    <a:bodyPr/>
                    <a:lstStyle/>
                    <a:p>
                      <a:pPr marL="0" marR="0" indent="0" algn="ctr">
                        <a:lnSpc>
                          <a:spcPct val="112000"/>
                        </a:lnSpc>
                        <a:spcBef>
                          <a:spcPts val="0"/>
                        </a:spcBef>
                        <a:spcAft>
                          <a:spcPts val="0"/>
                        </a:spcAft>
                      </a:pPr>
                      <a:r>
                        <a:rPr lang="es-MX" sz="2000" dirty="0">
                          <a:effectLst/>
                        </a:rPr>
                        <a:t>$30,120 o menos</a:t>
                      </a:r>
                    </a:p>
                  </a:txBody>
                  <a:tcPr marL="120993" marR="120993" marT="0" marB="0" anchor="ctr"/>
                </a:tc>
                <a:tc>
                  <a:txBody>
                    <a:bodyPr/>
                    <a:lstStyle/>
                    <a:p>
                      <a:pPr marL="0" marR="0" indent="0" algn="ctr">
                        <a:lnSpc>
                          <a:spcPct val="112000"/>
                        </a:lnSpc>
                        <a:spcBef>
                          <a:spcPts val="0"/>
                        </a:spcBef>
                        <a:spcAft>
                          <a:spcPts val="0"/>
                        </a:spcAft>
                      </a:pPr>
                      <a:r>
                        <a:rPr lang="es-MX" sz="2000" dirty="0">
                          <a:effectLst/>
                        </a:rPr>
                        <a:t>$40,880 o menos</a:t>
                      </a:r>
                    </a:p>
                  </a:txBody>
                  <a:tcPr marL="120993" marR="120993" marT="0" marB="0" anchor="ctr"/>
                </a:tc>
                <a:tc>
                  <a:txBody>
                    <a:bodyPr/>
                    <a:lstStyle/>
                    <a:p>
                      <a:pPr marL="0" marR="0" indent="0" algn="ctr">
                        <a:lnSpc>
                          <a:spcPct val="112000"/>
                        </a:lnSpc>
                        <a:spcBef>
                          <a:spcPts val="0"/>
                        </a:spcBef>
                        <a:spcAft>
                          <a:spcPts val="0"/>
                        </a:spcAft>
                      </a:pPr>
                      <a:r>
                        <a:rPr lang="es-MX" sz="2000" dirty="0">
                          <a:effectLst/>
                        </a:rPr>
                        <a:t>$51,640 o menos</a:t>
                      </a:r>
                    </a:p>
                  </a:txBody>
                  <a:tcPr marL="120993" marR="120993" marT="0" marB="0" anchor="ctr"/>
                </a:tc>
                <a:tc>
                  <a:txBody>
                    <a:bodyPr/>
                    <a:lstStyle/>
                    <a:p>
                      <a:pPr marL="0" marR="0" indent="0" algn="ctr">
                        <a:lnSpc>
                          <a:spcPct val="112000"/>
                        </a:lnSpc>
                        <a:spcBef>
                          <a:spcPts val="0"/>
                        </a:spcBef>
                        <a:spcAft>
                          <a:spcPts val="0"/>
                        </a:spcAft>
                      </a:pPr>
                      <a:r>
                        <a:rPr lang="es-MX" sz="2000" dirty="0">
                          <a:effectLst/>
                        </a:rPr>
                        <a:t>$62,400 o menos</a:t>
                      </a:r>
                    </a:p>
                  </a:txBody>
                  <a:tcPr marL="120993" marR="120993" marT="0" marB="0" anchor="ctr"/>
                </a:tc>
                <a:tc>
                  <a:txBody>
                    <a:bodyPr/>
                    <a:lstStyle/>
                    <a:p>
                      <a:pPr marL="0" marR="0" indent="0" algn="ctr">
                        <a:lnSpc>
                          <a:spcPct val="112000"/>
                        </a:lnSpc>
                        <a:spcBef>
                          <a:spcPts val="0"/>
                        </a:spcBef>
                        <a:spcAft>
                          <a:spcPts val="0"/>
                        </a:spcAft>
                      </a:pPr>
                      <a:r>
                        <a:rPr lang="es-MX" sz="2000" dirty="0">
                          <a:effectLst/>
                        </a:rPr>
                        <a:t>$73,160 o menos</a:t>
                      </a:r>
                    </a:p>
                  </a:txBody>
                  <a:tcPr marL="120993" marR="120993" marT="0" marB="0" anchor="ctr"/>
                </a:tc>
                <a:tc>
                  <a:txBody>
                    <a:bodyPr/>
                    <a:lstStyle/>
                    <a:p>
                      <a:pPr marL="0" marR="0" indent="0" algn="ctr">
                        <a:lnSpc>
                          <a:spcPct val="112000"/>
                        </a:lnSpc>
                        <a:spcBef>
                          <a:spcPts val="0"/>
                        </a:spcBef>
                        <a:spcAft>
                          <a:spcPts val="0"/>
                        </a:spcAft>
                      </a:pPr>
                      <a:r>
                        <a:rPr lang="es-MX" sz="2000" dirty="0">
                          <a:effectLst/>
                        </a:rPr>
                        <a:t>$83,920 o menos</a:t>
                      </a:r>
                    </a:p>
                  </a:txBody>
                  <a:tcPr marL="120993" marR="120993" marT="0" marB="0" anchor="ctr"/>
                </a:tc>
                <a:tc>
                  <a:txBody>
                    <a:bodyPr/>
                    <a:lstStyle/>
                    <a:p>
                      <a:pPr marL="0" marR="0" indent="0" algn="ctr">
                        <a:lnSpc>
                          <a:spcPct val="112000"/>
                        </a:lnSpc>
                        <a:spcBef>
                          <a:spcPts val="0"/>
                        </a:spcBef>
                        <a:spcAft>
                          <a:spcPts val="0"/>
                        </a:spcAft>
                      </a:pPr>
                      <a:r>
                        <a:rPr lang="es-MX" sz="2000" dirty="0">
                          <a:effectLst/>
                        </a:rPr>
                        <a:t>$94,680 o menos</a:t>
                      </a:r>
                    </a:p>
                  </a:txBody>
                  <a:tcPr marL="120993" marR="120993" marT="0" marB="0" anchor="ctr"/>
                </a:tc>
                <a:tc>
                  <a:txBody>
                    <a:bodyPr/>
                    <a:lstStyle/>
                    <a:p>
                      <a:pPr marL="0" marR="0" lvl="0" indent="0" algn="ctr" defTabSz="914400" rtl="0" eaLnBrk="1" fontAlgn="auto" latinLnBrk="0" hangingPunct="1">
                        <a:lnSpc>
                          <a:spcPct val="112000"/>
                        </a:lnSpc>
                        <a:spcBef>
                          <a:spcPts val="0"/>
                        </a:spcBef>
                        <a:spcAft>
                          <a:spcPts val="1000"/>
                        </a:spcAft>
                        <a:buClrTx/>
                        <a:buSzTx/>
                        <a:buFontTx/>
                        <a:buNone/>
                        <a:tabLst/>
                        <a:defRPr/>
                      </a:pPr>
                      <a:r>
                        <a:rPr lang="es-MX" sz="2000" dirty="0">
                          <a:effectLst/>
                        </a:rPr>
                        <a:t>$105,440 o menos</a:t>
                      </a:r>
                    </a:p>
                  </a:txBody>
                  <a:tcPr marL="120993" marR="120993" marT="0" marB="0" anchor="ctr"/>
                </a:tc>
                <a:extLst>
                  <a:ext uri="{0D108BD9-81ED-4DB2-BD59-A6C34878D82A}">
                    <a16:rowId xmlns:a16="http://schemas.microsoft.com/office/drawing/2014/main" val="3638778670"/>
                  </a:ext>
                </a:extLst>
              </a:tr>
            </a:tbl>
          </a:graphicData>
        </a:graphic>
      </p:graphicFrame>
    </p:spTree>
    <p:extLst>
      <p:ext uri="{BB962C8B-B14F-4D97-AF65-F5344CB8AC3E}">
        <p14:creationId xmlns:p14="http://schemas.microsoft.com/office/powerpoint/2010/main" val="326063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B8D2-3400-A3E7-6B08-2CD4F879B414}"/>
              </a:ext>
            </a:extLst>
          </p:cNvPr>
          <p:cNvSpPr>
            <a:spLocks noGrp="1"/>
          </p:cNvSpPr>
          <p:nvPr>
            <p:ph type="title"/>
          </p:nvPr>
        </p:nvSpPr>
        <p:spPr/>
        <p:txBody>
          <a:bodyPr/>
          <a:lstStyle/>
          <a:p>
            <a:r>
              <a:rPr lang="es-MX" dirty="0"/>
              <a:t>Cuánto cuesta: facturas de las primas</a:t>
            </a:r>
          </a:p>
        </p:txBody>
      </p:sp>
      <p:graphicFrame>
        <p:nvGraphicFramePr>
          <p:cNvPr id="7" name="Content Placeholder 6">
            <a:extLst>
              <a:ext uri="{FF2B5EF4-FFF2-40B4-BE49-F238E27FC236}">
                <a16:creationId xmlns:a16="http://schemas.microsoft.com/office/drawing/2014/main" id="{A54F1312-A4AF-64D5-D7E2-F5986DBEF525}"/>
              </a:ext>
            </a:extLst>
          </p:cNvPr>
          <p:cNvGraphicFramePr>
            <a:graphicFrameLocks noGrp="1"/>
          </p:cNvGraphicFramePr>
          <p:nvPr>
            <p:ph idx="1"/>
            <p:extLst>
              <p:ext uri="{D42A27DB-BD31-4B8C-83A1-F6EECF244321}">
                <p14:modId xmlns:p14="http://schemas.microsoft.com/office/powerpoint/2010/main" val="881706289"/>
              </p:ext>
            </p:extLst>
          </p:nvPr>
        </p:nvGraphicFramePr>
        <p:xfrm>
          <a:off x="0" y="1312476"/>
          <a:ext cx="12192000" cy="497230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98712600"/>
                    </a:ext>
                  </a:extLst>
                </a:gridCol>
                <a:gridCol w="1219200">
                  <a:extLst>
                    <a:ext uri="{9D8B030D-6E8A-4147-A177-3AD203B41FA5}">
                      <a16:colId xmlns:a16="http://schemas.microsoft.com/office/drawing/2014/main" val="2723103246"/>
                    </a:ext>
                  </a:extLst>
                </a:gridCol>
                <a:gridCol w="1219200">
                  <a:extLst>
                    <a:ext uri="{9D8B030D-6E8A-4147-A177-3AD203B41FA5}">
                      <a16:colId xmlns:a16="http://schemas.microsoft.com/office/drawing/2014/main" val="4031549454"/>
                    </a:ext>
                  </a:extLst>
                </a:gridCol>
                <a:gridCol w="1219200">
                  <a:extLst>
                    <a:ext uri="{9D8B030D-6E8A-4147-A177-3AD203B41FA5}">
                      <a16:colId xmlns:a16="http://schemas.microsoft.com/office/drawing/2014/main" val="2979177283"/>
                    </a:ext>
                  </a:extLst>
                </a:gridCol>
                <a:gridCol w="1219200">
                  <a:extLst>
                    <a:ext uri="{9D8B030D-6E8A-4147-A177-3AD203B41FA5}">
                      <a16:colId xmlns:a16="http://schemas.microsoft.com/office/drawing/2014/main" val="3439274702"/>
                    </a:ext>
                  </a:extLst>
                </a:gridCol>
                <a:gridCol w="1219200">
                  <a:extLst>
                    <a:ext uri="{9D8B030D-6E8A-4147-A177-3AD203B41FA5}">
                      <a16:colId xmlns:a16="http://schemas.microsoft.com/office/drawing/2014/main" val="4137813963"/>
                    </a:ext>
                  </a:extLst>
                </a:gridCol>
                <a:gridCol w="1219200">
                  <a:extLst>
                    <a:ext uri="{9D8B030D-6E8A-4147-A177-3AD203B41FA5}">
                      <a16:colId xmlns:a16="http://schemas.microsoft.com/office/drawing/2014/main" val="3589909253"/>
                    </a:ext>
                  </a:extLst>
                </a:gridCol>
                <a:gridCol w="1219200">
                  <a:extLst>
                    <a:ext uri="{9D8B030D-6E8A-4147-A177-3AD203B41FA5}">
                      <a16:colId xmlns:a16="http://schemas.microsoft.com/office/drawing/2014/main" val="4118953711"/>
                    </a:ext>
                  </a:extLst>
                </a:gridCol>
                <a:gridCol w="1219200">
                  <a:extLst>
                    <a:ext uri="{9D8B030D-6E8A-4147-A177-3AD203B41FA5}">
                      <a16:colId xmlns:a16="http://schemas.microsoft.com/office/drawing/2014/main" val="3452960128"/>
                    </a:ext>
                  </a:extLst>
                </a:gridCol>
                <a:gridCol w="1219200">
                  <a:extLst>
                    <a:ext uri="{9D8B030D-6E8A-4147-A177-3AD203B41FA5}">
                      <a16:colId xmlns:a16="http://schemas.microsoft.com/office/drawing/2014/main" val="401762622"/>
                    </a:ext>
                  </a:extLst>
                </a:gridCol>
              </a:tblGrid>
              <a:tr h="1089308">
                <a:tc>
                  <a:txBody>
                    <a:bodyPr/>
                    <a:lstStyle/>
                    <a:p>
                      <a:pPr marL="0" marR="0" algn="ctr">
                        <a:lnSpc>
                          <a:spcPct val="112000"/>
                        </a:lnSpc>
                        <a:spcBef>
                          <a:spcPts val="600"/>
                        </a:spcBef>
                        <a:spcAft>
                          <a:spcPts val="600"/>
                        </a:spcAft>
                      </a:pPr>
                      <a:r>
                        <a:rPr lang="es-MX" sz="1800" dirty="0">
                          <a:effectLst/>
                          <a:latin typeface="+mn-lt"/>
                          <a:ea typeface="Times New Roman" panose="02020603050405020304" pitchFamily="18" charset="0"/>
                          <a:cs typeface="Times New Roman" panose="02020603050405020304" pitchFamily="18" charset="0"/>
                        </a:rPr>
                        <a:t>Tamaño del grupo familiar</a:t>
                      </a:r>
                    </a:p>
                  </a:txBody>
                  <a:tcPr marL="68580" marR="68580" marT="0" marB="0" anchor="ctr"/>
                </a:tc>
                <a:tc>
                  <a:txBody>
                    <a:bodyPr/>
                    <a:lstStyle/>
                    <a:p>
                      <a:pPr marL="0" marR="0" algn="ctr">
                        <a:lnSpc>
                          <a:spcPct val="112000"/>
                        </a:lnSpc>
                        <a:spcBef>
                          <a:spcPts val="600"/>
                        </a:spcBef>
                        <a:spcAft>
                          <a:spcPts val="600"/>
                        </a:spcAft>
                      </a:pPr>
                      <a:r>
                        <a:rPr lang="es-MX" sz="2000" dirty="0">
                          <a:effectLst/>
                          <a:latin typeface="+mn-lt"/>
                          <a:ea typeface="Times New Roman" panose="02020603050405020304" pitchFamily="18" charset="0"/>
                          <a:cs typeface="Calibri" panose="020F0502020204030204" pitchFamily="34" charset="0"/>
                        </a:rPr>
                        <a:t>1 persona</a:t>
                      </a:r>
                    </a:p>
                  </a:txBody>
                  <a:tcPr marL="68580" marR="68580" marT="0" marB="0" anchor="ctr"/>
                </a:tc>
                <a:tc>
                  <a:txBody>
                    <a:bodyPr/>
                    <a:lstStyle/>
                    <a:p>
                      <a:pPr marL="0" marR="0" algn="ctr">
                        <a:lnSpc>
                          <a:spcPct val="112000"/>
                        </a:lnSpc>
                        <a:spcBef>
                          <a:spcPts val="600"/>
                        </a:spcBef>
                        <a:spcAft>
                          <a:spcPts val="600"/>
                        </a:spcAft>
                      </a:pPr>
                      <a:r>
                        <a:rPr lang="es-MX" sz="1800" dirty="0">
                          <a:effectLst/>
                          <a:latin typeface="+mn-lt"/>
                          <a:ea typeface="Times New Roman" panose="02020603050405020304" pitchFamily="18" charset="0"/>
                          <a:cs typeface="Calibri" panose="020F0502020204030204" pitchFamily="34" charset="0"/>
                        </a:rPr>
                        <a:t>2 personas</a:t>
                      </a:r>
                    </a:p>
                  </a:txBody>
                  <a:tcPr marL="68580" marR="68580" marT="0" marB="0" anchor="ctr"/>
                </a:tc>
                <a:tc>
                  <a:txBody>
                    <a:bodyPr/>
                    <a:lstStyle/>
                    <a:p>
                      <a:pPr marL="0" marR="0" algn="ctr">
                        <a:lnSpc>
                          <a:spcPct val="112000"/>
                        </a:lnSpc>
                        <a:spcBef>
                          <a:spcPts val="600"/>
                        </a:spcBef>
                        <a:spcAft>
                          <a:spcPts val="600"/>
                        </a:spcAft>
                      </a:pPr>
                      <a:r>
                        <a:rPr lang="es-MX" sz="1800" dirty="0">
                          <a:effectLst/>
                          <a:latin typeface="+mn-lt"/>
                          <a:ea typeface="Times New Roman" panose="02020603050405020304" pitchFamily="18" charset="0"/>
                          <a:cs typeface="Calibri" panose="020F0502020204030204" pitchFamily="34" charset="0"/>
                        </a:rPr>
                        <a:t>3 personas</a:t>
                      </a:r>
                    </a:p>
                  </a:txBody>
                  <a:tcPr marL="68580" marR="68580" marT="0" marB="0" anchor="ctr"/>
                </a:tc>
                <a:tc>
                  <a:txBody>
                    <a:bodyPr/>
                    <a:lstStyle/>
                    <a:p>
                      <a:pPr marL="0" marR="0" algn="ctr">
                        <a:lnSpc>
                          <a:spcPct val="112000"/>
                        </a:lnSpc>
                        <a:spcBef>
                          <a:spcPts val="600"/>
                        </a:spcBef>
                        <a:spcAft>
                          <a:spcPts val="600"/>
                        </a:spcAft>
                      </a:pPr>
                      <a:r>
                        <a:rPr lang="es-MX" sz="1800" dirty="0">
                          <a:effectLst/>
                          <a:latin typeface="+mn-lt"/>
                          <a:ea typeface="Times New Roman" panose="02020603050405020304" pitchFamily="18" charset="0"/>
                          <a:cs typeface="Calibri" panose="020F0502020204030204" pitchFamily="34" charset="0"/>
                        </a:rPr>
                        <a:t>4 personas</a:t>
                      </a:r>
                    </a:p>
                  </a:txBody>
                  <a:tcPr marL="68580" marR="68580" marT="0" marB="0" anchor="ctr"/>
                </a:tc>
                <a:tc>
                  <a:txBody>
                    <a:bodyPr/>
                    <a:lstStyle/>
                    <a:p>
                      <a:pPr marL="0" marR="0" algn="ctr">
                        <a:lnSpc>
                          <a:spcPct val="112000"/>
                        </a:lnSpc>
                        <a:spcBef>
                          <a:spcPts val="600"/>
                        </a:spcBef>
                        <a:spcAft>
                          <a:spcPts val="600"/>
                        </a:spcAft>
                      </a:pPr>
                      <a:r>
                        <a:rPr lang="es-MX" sz="1800" dirty="0">
                          <a:effectLst/>
                          <a:latin typeface="+mn-lt"/>
                          <a:ea typeface="Times New Roman" panose="02020603050405020304" pitchFamily="18" charset="0"/>
                          <a:cs typeface="Calibri" panose="020F0502020204030204" pitchFamily="34" charset="0"/>
                        </a:rPr>
                        <a:t>5 personas</a:t>
                      </a:r>
                    </a:p>
                  </a:txBody>
                  <a:tcPr marL="68580" marR="68580" marT="0" marB="0" anchor="ctr"/>
                </a:tc>
                <a:tc>
                  <a:txBody>
                    <a:bodyPr/>
                    <a:lstStyle/>
                    <a:p>
                      <a:pPr marL="0" marR="0" algn="ctr">
                        <a:lnSpc>
                          <a:spcPct val="112000"/>
                        </a:lnSpc>
                        <a:spcBef>
                          <a:spcPts val="600"/>
                        </a:spcBef>
                        <a:spcAft>
                          <a:spcPts val="600"/>
                        </a:spcAft>
                      </a:pPr>
                      <a:r>
                        <a:rPr lang="es-MX" sz="1800" dirty="0">
                          <a:effectLst/>
                          <a:latin typeface="+mn-lt"/>
                          <a:ea typeface="Times New Roman" panose="02020603050405020304" pitchFamily="18" charset="0"/>
                          <a:cs typeface="Calibri" panose="020F0502020204030204" pitchFamily="34" charset="0"/>
                        </a:rPr>
                        <a:t>6 personas</a:t>
                      </a:r>
                    </a:p>
                  </a:txBody>
                  <a:tcPr marL="68580" marR="68580" marT="0" marB="0" anchor="ctr"/>
                </a:tc>
                <a:tc>
                  <a:txBody>
                    <a:bodyPr/>
                    <a:lstStyle/>
                    <a:p>
                      <a:pPr marL="0" marR="0" algn="ctr">
                        <a:lnSpc>
                          <a:spcPct val="112000"/>
                        </a:lnSpc>
                        <a:spcBef>
                          <a:spcPts val="600"/>
                        </a:spcBef>
                        <a:spcAft>
                          <a:spcPts val="600"/>
                        </a:spcAft>
                      </a:pPr>
                      <a:r>
                        <a:rPr lang="es-MX" sz="1800" dirty="0">
                          <a:effectLst/>
                          <a:latin typeface="+mn-lt"/>
                          <a:ea typeface="Times New Roman" panose="02020603050405020304" pitchFamily="18" charset="0"/>
                          <a:cs typeface="Calibri" panose="020F0502020204030204" pitchFamily="34" charset="0"/>
                        </a:rPr>
                        <a:t>7 personas</a:t>
                      </a:r>
                    </a:p>
                  </a:txBody>
                  <a:tcPr marL="68580" marR="68580" marT="0" marB="0" anchor="ctr"/>
                </a:tc>
                <a:tc>
                  <a:txBody>
                    <a:bodyPr/>
                    <a:lstStyle/>
                    <a:p>
                      <a:pPr marL="0" marR="0" algn="ctr">
                        <a:lnSpc>
                          <a:spcPct val="112000"/>
                        </a:lnSpc>
                        <a:spcBef>
                          <a:spcPts val="600"/>
                        </a:spcBef>
                        <a:spcAft>
                          <a:spcPts val="600"/>
                        </a:spcAft>
                      </a:pPr>
                      <a:r>
                        <a:rPr lang="es-MX" sz="1800" dirty="0">
                          <a:effectLst/>
                          <a:latin typeface="+mn-lt"/>
                          <a:ea typeface="Times New Roman" panose="02020603050405020304" pitchFamily="18" charset="0"/>
                          <a:cs typeface="Calibri" panose="020F0502020204030204" pitchFamily="34" charset="0"/>
                        </a:rPr>
                        <a:t>8 personas</a:t>
                      </a:r>
                    </a:p>
                  </a:txBody>
                  <a:tcPr marL="68580" marR="68580" marT="0" marB="0" anchor="ctr"/>
                </a:tc>
                <a:tc>
                  <a:txBody>
                    <a:bodyPr/>
                    <a:lstStyle/>
                    <a:p>
                      <a:pPr marL="0" marR="0" algn="ctr">
                        <a:lnSpc>
                          <a:spcPct val="112000"/>
                        </a:lnSpc>
                        <a:spcBef>
                          <a:spcPts val="600"/>
                        </a:spcBef>
                        <a:spcAft>
                          <a:spcPts val="600"/>
                        </a:spcAft>
                      </a:pPr>
                      <a:r>
                        <a:rPr lang="es-MX" dirty="0">
                          <a:effectLst/>
                          <a:latin typeface="+mn-lt"/>
                          <a:ea typeface="Times New Roman" panose="02020603050405020304" pitchFamily="18" charset="0"/>
                          <a:cs typeface="Calibri" panose="020F0502020204030204" pitchFamily="34" charset="0"/>
                        </a:rPr>
                        <a:t>Prima mensual</a:t>
                      </a:r>
                    </a:p>
                  </a:txBody>
                  <a:tcPr marL="68580" marR="68580" marT="0" marB="0" anchor="ctr"/>
                </a:tc>
                <a:extLst>
                  <a:ext uri="{0D108BD9-81ED-4DB2-BD59-A6C34878D82A}">
                    <a16:rowId xmlns:a16="http://schemas.microsoft.com/office/drawing/2014/main" val="390936046"/>
                  </a:ext>
                </a:extLst>
              </a:tr>
              <a:tr h="759214">
                <a:tc>
                  <a:txBody>
                    <a:bodyPr/>
                    <a:lstStyle/>
                    <a:p>
                      <a:pPr>
                        <a:spcBef>
                          <a:spcPts val="600"/>
                        </a:spcBef>
                        <a:spcAft>
                          <a:spcPts val="600"/>
                        </a:spcAft>
                      </a:pPr>
                      <a:r>
                        <a:rPr lang="es-MX" sz="2000" dirty="0">
                          <a:solidFill>
                            <a:schemeClr val="dk1"/>
                          </a:solidFill>
                          <a:effectLst/>
                          <a:latin typeface="+mn-lt"/>
                          <a:ea typeface="+mn-ea"/>
                          <a:cs typeface="+mn-cs"/>
                        </a:rPr>
                        <a:t>Ingreso anual</a:t>
                      </a:r>
                    </a:p>
                  </a:txBody>
                  <a:tcP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br>
                        <a:rPr lang="es-MX" sz="1800" dirty="0">
                          <a:solidFill>
                            <a:srgbClr val="231F20"/>
                          </a:solidFill>
                          <a:effectLst/>
                          <a:latin typeface="+mn-lt"/>
                          <a:ea typeface="Calibri" panose="020F0502020204030204" pitchFamily="34" charset="0"/>
                          <a:cs typeface="Calibri" panose="020F0502020204030204" pitchFamily="34" charset="0"/>
                        </a:rPr>
                      </a:br>
                      <a:r>
                        <a:rPr lang="es-MX" sz="1800" b="1" dirty="0">
                          <a:solidFill>
                            <a:srgbClr val="231F20"/>
                          </a:solidFill>
                          <a:effectLst/>
                          <a:latin typeface="+mn-lt"/>
                          <a:ea typeface="Calibri" panose="020F0502020204030204" pitchFamily="34" charset="0"/>
                          <a:cs typeface="Calibri" panose="020F0502020204030204" pitchFamily="34" charset="0"/>
                        </a:rPr>
                        <a:t>$24,095</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br>
                        <a:rPr lang="es-MX" sz="1800" dirty="0">
                          <a:solidFill>
                            <a:srgbClr val="231F20"/>
                          </a:solidFill>
                          <a:effectLst/>
                          <a:latin typeface="+mn-lt"/>
                          <a:ea typeface="Calibri" panose="020F0502020204030204" pitchFamily="34" charset="0"/>
                          <a:cs typeface="Calibri" panose="020F0502020204030204" pitchFamily="34" charset="0"/>
                        </a:rPr>
                      </a:br>
                      <a:r>
                        <a:rPr lang="es-MX" sz="1800" b="1" dirty="0">
                          <a:solidFill>
                            <a:srgbClr val="231F20"/>
                          </a:solidFill>
                          <a:effectLst/>
                          <a:latin typeface="+mn-lt"/>
                          <a:ea typeface="Calibri" panose="020F0502020204030204" pitchFamily="34" charset="0"/>
                          <a:cs typeface="Calibri" panose="020F0502020204030204" pitchFamily="34" charset="0"/>
                        </a:rPr>
                        <a:t>$32,703</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a:t>
                      </a:r>
                    </a:p>
                    <a:p>
                      <a:pPr marL="6985" marR="0" algn="ctr">
                        <a:lnSpc>
                          <a:spcPct val="100000"/>
                        </a:lnSpc>
                        <a:spcBef>
                          <a:spcPts val="0"/>
                        </a:spcBef>
                        <a:spcAft>
                          <a:spcPts val="0"/>
                        </a:spcAft>
                      </a:pPr>
                      <a:r>
                        <a:rPr lang="es-MX" sz="1800" b="1" dirty="0">
                          <a:solidFill>
                            <a:srgbClr val="231F20"/>
                          </a:solidFill>
                          <a:effectLst/>
                          <a:latin typeface="+mn-lt"/>
                          <a:ea typeface="Calibri" panose="020F0502020204030204" pitchFamily="34" charset="0"/>
                          <a:cs typeface="Calibri" panose="020F0502020204030204" pitchFamily="34" charset="0"/>
                        </a:rPr>
                        <a:t>$41,311</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a:t>
                      </a:r>
                    </a:p>
                    <a:p>
                      <a:pPr marL="6985" marR="0" algn="ctr">
                        <a:lnSpc>
                          <a:spcPct val="100000"/>
                        </a:lnSpc>
                        <a:spcBef>
                          <a:spcPts val="0"/>
                        </a:spcBef>
                        <a:spcAft>
                          <a:spcPts val="0"/>
                        </a:spcAft>
                      </a:pPr>
                      <a:r>
                        <a:rPr lang="es-MX" sz="1800" b="1" dirty="0">
                          <a:solidFill>
                            <a:srgbClr val="231F20"/>
                          </a:solidFill>
                          <a:effectLst/>
                          <a:latin typeface="+mn-lt"/>
                          <a:ea typeface="Calibri" panose="020F0502020204030204" pitchFamily="34" charset="0"/>
                          <a:cs typeface="Calibri" panose="020F0502020204030204" pitchFamily="34" charset="0"/>
                        </a:rPr>
                        <a:t>$49,919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a:t>
                      </a:r>
                    </a:p>
                    <a:p>
                      <a:pPr marL="6985" marR="0" algn="ctr">
                        <a:lnSpc>
                          <a:spcPct val="100000"/>
                        </a:lnSpc>
                        <a:spcBef>
                          <a:spcPts val="0"/>
                        </a:spcBef>
                        <a:spcAft>
                          <a:spcPts val="0"/>
                        </a:spcAft>
                      </a:pPr>
                      <a:r>
                        <a:rPr lang="es-MX" sz="1800" b="1" dirty="0">
                          <a:solidFill>
                            <a:srgbClr val="231F20"/>
                          </a:solidFill>
                          <a:effectLst/>
                          <a:latin typeface="+mn-lt"/>
                          <a:ea typeface="Calibri" panose="020F0502020204030204" pitchFamily="34" charset="0"/>
                          <a:cs typeface="Calibri" panose="020F0502020204030204" pitchFamily="34" charset="0"/>
                        </a:rPr>
                        <a:t>$58,527</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a:t>
                      </a:r>
                    </a:p>
                    <a:p>
                      <a:pPr marL="6985" marR="0" algn="ctr">
                        <a:lnSpc>
                          <a:spcPct val="100000"/>
                        </a:lnSpc>
                        <a:spcBef>
                          <a:spcPts val="0"/>
                        </a:spcBef>
                        <a:spcAft>
                          <a:spcPts val="0"/>
                        </a:spcAft>
                      </a:pPr>
                      <a:r>
                        <a:rPr lang="es-MX" sz="1800" b="1" dirty="0">
                          <a:solidFill>
                            <a:srgbClr val="231F20"/>
                          </a:solidFill>
                          <a:effectLst/>
                          <a:latin typeface="+mn-lt"/>
                          <a:ea typeface="Calibri" panose="020F0502020204030204" pitchFamily="34" charset="0"/>
                          <a:cs typeface="Calibri" panose="020F0502020204030204" pitchFamily="34" charset="0"/>
                        </a:rPr>
                        <a:t>$67,135</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a:t>
                      </a:r>
                    </a:p>
                    <a:p>
                      <a:pPr marL="6985" marR="0" algn="ctr">
                        <a:lnSpc>
                          <a:spcPct val="100000"/>
                        </a:lnSpc>
                        <a:spcBef>
                          <a:spcPts val="0"/>
                        </a:spcBef>
                        <a:spcAft>
                          <a:spcPts val="0"/>
                        </a:spcAft>
                      </a:pPr>
                      <a:r>
                        <a:rPr lang="es-MX" sz="1800" b="1" dirty="0">
                          <a:solidFill>
                            <a:srgbClr val="231F20"/>
                          </a:solidFill>
                          <a:effectLst/>
                          <a:latin typeface="+mn-lt"/>
                          <a:ea typeface="Calibri" panose="020F0502020204030204" pitchFamily="34" charset="0"/>
                          <a:cs typeface="Calibri" panose="020F0502020204030204" pitchFamily="34" charset="0"/>
                        </a:rPr>
                        <a:t>$75,743</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a:t>
                      </a:r>
                    </a:p>
                    <a:p>
                      <a:pPr marL="6985" marR="0" algn="ctr">
                        <a:lnSpc>
                          <a:spcPct val="100000"/>
                        </a:lnSpc>
                        <a:spcBef>
                          <a:spcPts val="0"/>
                        </a:spcBef>
                        <a:spcAft>
                          <a:spcPts val="0"/>
                        </a:spcAft>
                      </a:pPr>
                      <a:r>
                        <a:rPr lang="es-MX" sz="1800" b="1" dirty="0">
                          <a:solidFill>
                            <a:srgbClr val="231F20"/>
                          </a:solidFill>
                          <a:effectLst/>
                          <a:latin typeface="+mn-lt"/>
                          <a:ea typeface="Calibri" panose="020F0502020204030204" pitchFamily="34" charset="0"/>
                          <a:cs typeface="Calibri" panose="020F0502020204030204" pitchFamily="34" charset="0"/>
                        </a:rPr>
                        <a:t>$84,351</a:t>
                      </a:r>
                    </a:p>
                  </a:txBody>
                  <a:tcPr marL="68580" marR="68580" marT="0" marB="0" anchor="ctr"/>
                </a:tc>
                <a:tc>
                  <a:txBody>
                    <a:bodyPr/>
                    <a:lstStyle/>
                    <a:p>
                      <a:pPr marL="0" marR="0" algn="ctr">
                        <a:lnSpc>
                          <a:spcPct val="100000"/>
                        </a:lnSpc>
                        <a:spcBef>
                          <a:spcPts val="0"/>
                        </a:spcBef>
                        <a:spcAft>
                          <a:spcPts val="0"/>
                        </a:spcAft>
                      </a:pPr>
                      <a:r>
                        <a:rPr lang="es-MX" sz="2400" dirty="0">
                          <a:effectLst/>
                          <a:latin typeface="+mn-lt"/>
                          <a:ea typeface="Times New Roman" panose="02020603050405020304" pitchFamily="18" charset="0"/>
                          <a:cs typeface="Calibri" panose="020F0502020204030204" pitchFamily="34" charset="0"/>
                        </a:rPr>
                        <a:t>$0</a:t>
                      </a:r>
                    </a:p>
                  </a:txBody>
                  <a:tcPr marL="68580" marR="68580" marT="0" marB="0" anchor="ctr"/>
                </a:tc>
                <a:extLst>
                  <a:ext uri="{0D108BD9-81ED-4DB2-BD59-A6C34878D82A}">
                    <a16:rowId xmlns:a16="http://schemas.microsoft.com/office/drawing/2014/main" val="274701443"/>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s-MX" sz="2000" dirty="0">
                          <a:solidFill>
                            <a:schemeClr val="dk1"/>
                          </a:solidFill>
                          <a:effectLst/>
                          <a:latin typeface="+mn-lt"/>
                          <a:ea typeface="+mn-ea"/>
                          <a:cs typeface="+mn-cs"/>
                        </a:rPr>
                        <a:t>Ingreso anual</a:t>
                      </a:r>
                    </a:p>
                  </a:txBody>
                  <a:tcP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$25,601</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$34,747</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$43,893</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$53,039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$62,185</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$71,331</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p>
                    <a:p>
                      <a:pPr marL="6985" marR="0" algn="ctr">
                        <a:lnSpc>
                          <a:spcPct val="100000"/>
                        </a:lnSpc>
                        <a:spcBef>
                          <a:spcPts val="0"/>
                        </a:spcBef>
                        <a:spcAft>
                          <a:spcPts val="0"/>
                        </a:spcAft>
                      </a:pPr>
                      <a:r>
                        <a:rPr lang="es-MX" sz="1800" b="1" dirty="0">
                          <a:solidFill>
                            <a:srgbClr val="231F20"/>
                          </a:solidFill>
                          <a:effectLst/>
                          <a:latin typeface="+mn-lt"/>
                          <a:ea typeface="Calibri" panose="020F0502020204030204" pitchFamily="34" charset="0"/>
                          <a:cs typeface="Calibri" panose="020F0502020204030204" pitchFamily="34" charset="0"/>
                        </a:rPr>
                        <a:t>$80,477</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$89,623</a:t>
                      </a:r>
                    </a:p>
                  </a:txBody>
                  <a:tcPr marL="68580" marR="68580" marT="0" marB="0" anchor="ctr"/>
                </a:tc>
                <a:tc>
                  <a:txBody>
                    <a:bodyPr/>
                    <a:lstStyle/>
                    <a:p>
                      <a:pPr marL="0" marR="0" algn="ctr">
                        <a:lnSpc>
                          <a:spcPct val="100000"/>
                        </a:lnSpc>
                        <a:spcBef>
                          <a:spcPts val="0"/>
                        </a:spcBef>
                        <a:spcAft>
                          <a:spcPts val="0"/>
                        </a:spcAft>
                      </a:pPr>
                      <a:r>
                        <a:rPr lang="es-MX" sz="2400" dirty="0">
                          <a:effectLst/>
                          <a:latin typeface="+mn-lt"/>
                          <a:ea typeface="Times New Roman" panose="02020603050405020304" pitchFamily="18" charset="0"/>
                          <a:cs typeface="Calibri" panose="020F0502020204030204" pitchFamily="34" charset="0"/>
                        </a:rPr>
                        <a:t>$4*</a:t>
                      </a:r>
                    </a:p>
                  </a:txBody>
                  <a:tcPr marL="68580" marR="68580" marT="0" marB="0" anchor="ctr"/>
                </a:tc>
                <a:extLst>
                  <a:ext uri="{0D108BD9-81ED-4DB2-BD59-A6C34878D82A}">
                    <a16:rowId xmlns:a16="http://schemas.microsoft.com/office/drawing/2014/main" val="1238840118"/>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s-MX" sz="2000" dirty="0">
                          <a:solidFill>
                            <a:schemeClr val="dk1"/>
                          </a:solidFill>
                          <a:effectLst/>
                          <a:latin typeface="+mn-lt"/>
                          <a:ea typeface="+mn-ea"/>
                          <a:cs typeface="+mn-cs"/>
                        </a:rPr>
                        <a:t>Ingreso anual</a:t>
                      </a:r>
                    </a:p>
                  </a:txBody>
                  <a:tcP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$27,107</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$36,791</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$46,475</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$56,159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$65,843</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$75,527</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$85,211</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$94,895</a:t>
                      </a:r>
                    </a:p>
                  </a:txBody>
                  <a:tcPr marL="68580" marR="68580" marT="0" marB="0" anchor="ctr"/>
                </a:tc>
                <a:tc>
                  <a:txBody>
                    <a:bodyPr/>
                    <a:lstStyle/>
                    <a:p>
                      <a:pPr marL="0" marR="0" algn="ctr">
                        <a:lnSpc>
                          <a:spcPct val="100000"/>
                        </a:lnSpc>
                        <a:spcBef>
                          <a:spcPts val="0"/>
                        </a:spcBef>
                        <a:spcAft>
                          <a:spcPts val="0"/>
                        </a:spcAft>
                      </a:pPr>
                      <a:r>
                        <a:rPr lang="es-MX" sz="2400" dirty="0">
                          <a:effectLst/>
                          <a:latin typeface="+mn-lt"/>
                          <a:ea typeface="Times New Roman" panose="02020603050405020304" pitchFamily="18" charset="0"/>
                          <a:cs typeface="Calibri" panose="020F0502020204030204" pitchFamily="34" charset="0"/>
                        </a:rPr>
                        <a:t>$9*</a:t>
                      </a:r>
                    </a:p>
                  </a:txBody>
                  <a:tcPr marL="68580" marR="68580" marT="0" marB="0" anchor="ctr"/>
                </a:tc>
                <a:extLst>
                  <a:ext uri="{0D108BD9-81ED-4DB2-BD59-A6C34878D82A}">
                    <a16:rowId xmlns:a16="http://schemas.microsoft.com/office/drawing/2014/main" val="1960901864"/>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s-MX" sz="2000" dirty="0">
                          <a:solidFill>
                            <a:schemeClr val="dk1"/>
                          </a:solidFill>
                          <a:effectLst/>
                          <a:latin typeface="+mn-lt"/>
                          <a:ea typeface="+mn-ea"/>
                          <a:cs typeface="+mn-cs"/>
                        </a:rPr>
                        <a:t>Ingreso anual</a:t>
                      </a:r>
                    </a:p>
                  </a:txBody>
                  <a:tcP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$28,613</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$38,835</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$49,057</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$59,279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$69,501</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$79,723</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$89,945</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$100,167</a:t>
                      </a:r>
                    </a:p>
                  </a:txBody>
                  <a:tcPr marL="68580" marR="68580" marT="0" marB="0" anchor="ctr"/>
                </a:tc>
                <a:tc>
                  <a:txBody>
                    <a:bodyPr/>
                    <a:lstStyle/>
                    <a:p>
                      <a:pPr marL="0" marR="0" algn="ctr">
                        <a:lnSpc>
                          <a:spcPct val="100000"/>
                        </a:lnSpc>
                        <a:spcBef>
                          <a:spcPts val="0"/>
                        </a:spcBef>
                        <a:spcAft>
                          <a:spcPts val="0"/>
                        </a:spcAft>
                      </a:pPr>
                      <a:r>
                        <a:rPr lang="es-MX" sz="2400" dirty="0">
                          <a:effectLst/>
                          <a:latin typeface="+mn-lt"/>
                          <a:ea typeface="Times New Roman" panose="02020603050405020304" pitchFamily="18" charset="0"/>
                          <a:cs typeface="Calibri" panose="020F0502020204030204" pitchFamily="34" charset="0"/>
                        </a:rPr>
                        <a:t>$15*</a:t>
                      </a:r>
                    </a:p>
                  </a:txBody>
                  <a:tcPr marL="68580" marR="68580" marT="0" marB="0" anchor="ctr"/>
                </a:tc>
                <a:extLst>
                  <a:ext uri="{0D108BD9-81ED-4DB2-BD59-A6C34878D82A}">
                    <a16:rowId xmlns:a16="http://schemas.microsoft.com/office/drawing/2014/main" val="714361153"/>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s-MX" sz="2000" dirty="0">
                          <a:solidFill>
                            <a:schemeClr val="dk1"/>
                          </a:solidFill>
                          <a:effectLst/>
                          <a:latin typeface="+mn-lt"/>
                          <a:ea typeface="+mn-ea"/>
                          <a:cs typeface="+mn-cs"/>
                        </a:rPr>
                        <a:t>Ingreso anual</a:t>
                      </a:r>
                    </a:p>
                  </a:txBody>
                  <a:tcP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$30,119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$40,879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$51,639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$62,399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$73,159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$83,919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$94,679</a:t>
                      </a:r>
                    </a:p>
                  </a:txBody>
                  <a:tcPr marL="68580" marR="68580" marT="0" marB="0" anchor="ctr"/>
                </a:tc>
                <a:tc>
                  <a:txBody>
                    <a:bodyPr/>
                    <a:lstStyle/>
                    <a:p>
                      <a:pPr marL="6985" marR="0" algn="ctr">
                        <a:lnSpc>
                          <a:spcPct val="100000"/>
                        </a:lnSpc>
                        <a:spcBef>
                          <a:spcPts val="0"/>
                        </a:spcBef>
                        <a:spcAft>
                          <a:spcPts val="0"/>
                        </a:spcAft>
                      </a:pPr>
                      <a:r>
                        <a:rPr lang="es-MX" sz="1800" dirty="0">
                          <a:solidFill>
                            <a:srgbClr val="231F20"/>
                          </a:solidFill>
                          <a:effectLst/>
                          <a:latin typeface="+mn-lt"/>
                          <a:ea typeface="Calibri" panose="020F0502020204030204" pitchFamily="34" charset="0"/>
                          <a:cs typeface="Calibri" panose="020F0502020204030204" pitchFamily="34" charset="0"/>
                        </a:rPr>
                        <a:t>Hasta </a:t>
                      </a:r>
                      <a:r>
                        <a:rPr lang="es-MX" sz="1800" b="1" dirty="0">
                          <a:solidFill>
                            <a:srgbClr val="231F20"/>
                          </a:solidFill>
                          <a:effectLst/>
                          <a:latin typeface="+mn-lt"/>
                          <a:ea typeface="Calibri" panose="020F0502020204030204" pitchFamily="34" charset="0"/>
                          <a:cs typeface="Calibri" panose="020F0502020204030204" pitchFamily="34" charset="0"/>
                        </a:rPr>
                        <a:t>$105,439</a:t>
                      </a:r>
                    </a:p>
                  </a:txBody>
                  <a:tcPr marL="68580" marR="68580" marT="0" marB="0" anchor="ctr"/>
                </a:tc>
                <a:tc>
                  <a:txBody>
                    <a:bodyPr/>
                    <a:lstStyle/>
                    <a:p>
                      <a:pPr marL="0" marR="0" algn="ctr">
                        <a:lnSpc>
                          <a:spcPct val="100000"/>
                        </a:lnSpc>
                        <a:spcBef>
                          <a:spcPts val="0"/>
                        </a:spcBef>
                        <a:spcAft>
                          <a:spcPts val="0"/>
                        </a:spcAft>
                      </a:pPr>
                      <a:r>
                        <a:rPr lang="es-MX" sz="2400" dirty="0">
                          <a:effectLst/>
                          <a:latin typeface="+mn-lt"/>
                          <a:ea typeface="Times New Roman" panose="02020603050405020304" pitchFamily="18" charset="0"/>
                          <a:cs typeface="Calibri" panose="020F0502020204030204" pitchFamily="34" charset="0"/>
                        </a:rPr>
                        <a:t>$21*</a:t>
                      </a:r>
                    </a:p>
                  </a:txBody>
                  <a:tcPr marL="68580" marR="68580" marT="0" marB="0" anchor="ctr"/>
                </a:tc>
                <a:extLst>
                  <a:ext uri="{0D108BD9-81ED-4DB2-BD59-A6C34878D82A}">
                    <a16:rowId xmlns:a16="http://schemas.microsoft.com/office/drawing/2014/main" val="2967199019"/>
                  </a:ext>
                </a:extLst>
              </a:tr>
            </a:tbl>
          </a:graphicData>
        </a:graphic>
      </p:graphicFrame>
      <p:sp>
        <p:nvSpPr>
          <p:cNvPr id="8" name="TextBox 7">
            <a:extLst>
              <a:ext uri="{FF2B5EF4-FFF2-40B4-BE49-F238E27FC236}">
                <a16:creationId xmlns:a16="http://schemas.microsoft.com/office/drawing/2014/main" id="{A8429626-CA06-AD35-9C50-12C19BFAF5A5}"/>
              </a:ext>
            </a:extLst>
          </p:cNvPr>
          <p:cNvSpPr txBox="1"/>
          <p:nvPr/>
        </p:nvSpPr>
        <p:spPr>
          <a:xfrm>
            <a:off x="156115" y="6381234"/>
            <a:ext cx="11679569" cy="353943"/>
          </a:xfrm>
          <a:prstGeom prst="rect">
            <a:avLst/>
          </a:prstGeom>
          <a:noFill/>
        </p:spPr>
        <p:txBody>
          <a:bodyPr wrap="square" rtlCol="0">
            <a:spAutoFit/>
          </a:bodyPr>
          <a:lstStyle/>
          <a:p>
            <a:pPr algn="ctr"/>
            <a:r>
              <a:rPr lang="es-MX" sz="1700" dirty="0"/>
              <a:t>*Multiplique por el número de personas del grupo familiar inscritas en MinnesotaCare para obtener el monto total de la factura.</a:t>
            </a:r>
          </a:p>
        </p:txBody>
      </p:sp>
    </p:spTree>
    <p:extLst>
      <p:ext uri="{BB962C8B-B14F-4D97-AF65-F5344CB8AC3E}">
        <p14:creationId xmlns:p14="http://schemas.microsoft.com/office/powerpoint/2010/main" val="173521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1902-3BB7-B021-929B-B723BC9A4BA3}"/>
              </a:ext>
            </a:extLst>
          </p:cNvPr>
          <p:cNvSpPr>
            <a:spLocks noGrp="1"/>
          </p:cNvSpPr>
          <p:nvPr>
            <p:ph type="title"/>
          </p:nvPr>
        </p:nvSpPr>
        <p:spPr/>
        <p:txBody>
          <a:bodyPr/>
          <a:lstStyle/>
          <a:p>
            <a:r>
              <a:rPr lang="es-MX" dirty="0"/>
              <a:t>Cuánto cuesta: copagos</a:t>
            </a:r>
          </a:p>
        </p:txBody>
      </p:sp>
      <p:sp>
        <p:nvSpPr>
          <p:cNvPr id="7" name="Content Placeholder 6">
            <a:extLst>
              <a:ext uri="{FF2B5EF4-FFF2-40B4-BE49-F238E27FC236}">
                <a16:creationId xmlns:a16="http://schemas.microsoft.com/office/drawing/2014/main" id="{A0CD0340-CC65-5825-3550-D6EEA4B1B665}"/>
              </a:ext>
            </a:extLst>
          </p:cNvPr>
          <p:cNvSpPr>
            <a:spLocks noGrp="1"/>
          </p:cNvSpPr>
          <p:nvPr>
            <p:ph idx="1"/>
          </p:nvPr>
        </p:nvSpPr>
        <p:spPr>
          <a:xfrm>
            <a:off x="6508376" y="1932778"/>
            <a:ext cx="5683624" cy="4234542"/>
          </a:xfrm>
        </p:spPr>
        <p:txBody>
          <a:bodyPr>
            <a:normAutofit fontScale="40000" lnSpcReduction="20000"/>
          </a:bodyPr>
          <a:lstStyle/>
          <a:p>
            <a:pPr marL="0" marR="0" indent="0">
              <a:lnSpc>
                <a:spcPct val="112000"/>
              </a:lnSpc>
              <a:spcBef>
                <a:spcPts val="1000"/>
              </a:spcBef>
              <a:spcAft>
                <a:spcPts val="1000"/>
              </a:spcAft>
              <a:buNone/>
            </a:pPr>
            <a:r>
              <a:rPr lang="es-MX" sz="7200" dirty="0">
                <a:effectLst/>
                <a:latin typeface="Calibri" panose="020F0502020204030204" pitchFamily="34" charset="0"/>
                <a:ea typeface="Times New Roman" panose="02020603050405020304" pitchFamily="18" charset="0"/>
                <a:cs typeface="Times New Roman" panose="02020603050405020304" pitchFamily="18" charset="0"/>
              </a:rPr>
              <a:t>Algunas personas nunca tienen copagos:</a:t>
            </a:r>
          </a:p>
          <a:p>
            <a:pPr marL="800100" lvl="1" indent="-342900">
              <a:lnSpc>
                <a:spcPct val="112000"/>
              </a:lnSpc>
              <a:spcBef>
                <a:spcPts val="1000"/>
              </a:spcBef>
              <a:spcAft>
                <a:spcPts val="0"/>
              </a:spcAft>
              <a:buFont typeface="Symbol" panose="05050102010706020507" pitchFamily="18" charset="2"/>
              <a:buChar char=""/>
            </a:pPr>
            <a:r>
              <a:rPr lang="es-MX" sz="4600" dirty="0">
                <a:effectLst/>
                <a:latin typeface="Calibri" panose="020F0502020204030204" pitchFamily="34" charset="0"/>
                <a:ea typeface="Times New Roman" panose="02020603050405020304" pitchFamily="18" charset="0"/>
                <a:cs typeface="Times New Roman" panose="02020603050405020304" pitchFamily="18" charset="0"/>
              </a:rPr>
              <a:t>Menores de 21 años </a:t>
            </a:r>
          </a:p>
          <a:p>
            <a:pPr marL="800100" lvl="1" indent="-342900">
              <a:lnSpc>
                <a:spcPct val="112000"/>
              </a:lnSpc>
              <a:spcBef>
                <a:spcPts val="0"/>
              </a:spcBef>
              <a:spcAft>
                <a:spcPts val="0"/>
              </a:spcAft>
              <a:buFont typeface="Symbol" panose="05050102010706020507" pitchFamily="18" charset="2"/>
              <a:buChar char=""/>
            </a:pPr>
            <a:r>
              <a:rPr lang="es-MX" sz="4600" dirty="0">
                <a:effectLst/>
              </a:rPr>
              <a:t>Embarazadas</a:t>
            </a:r>
          </a:p>
          <a:p>
            <a:pPr marL="800100" lvl="1" indent="-342900">
              <a:lnSpc>
                <a:spcPct val="112000"/>
              </a:lnSpc>
              <a:spcBef>
                <a:spcPts val="0"/>
              </a:spcBef>
              <a:spcAft>
                <a:spcPts val="0"/>
              </a:spcAft>
              <a:buFont typeface="Symbol" panose="05050102010706020507" pitchFamily="18" charset="2"/>
              <a:buChar char=""/>
            </a:pPr>
            <a:r>
              <a:rPr lang="es-MX" sz="4600" dirty="0">
                <a:effectLst/>
                <a:latin typeface="Calibri" panose="020F0502020204030204" pitchFamily="34" charset="0"/>
                <a:ea typeface="Times New Roman" panose="02020603050405020304" pitchFamily="18" charset="0"/>
                <a:cs typeface="Times New Roman" panose="02020603050405020304" pitchFamily="18" charset="0"/>
              </a:rPr>
              <a:t>Los indios americanos inscritos en una tribu reconocida por el gobierno federal</a:t>
            </a:r>
          </a:p>
          <a:p>
            <a:pPr marL="800100" lvl="1" indent="-342900">
              <a:lnSpc>
                <a:spcPct val="112000"/>
              </a:lnSpc>
              <a:spcBef>
                <a:spcPts val="0"/>
              </a:spcBef>
              <a:buFont typeface="Symbol" panose="05050102010706020507" pitchFamily="18" charset="2"/>
              <a:buChar char=""/>
            </a:pPr>
            <a:r>
              <a:rPr lang="es-MX" sz="4600" dirty="0">
                <a:effectLst/>
                <a:latin typeface="Calibri" panose="020F0502020204030204" pitchFamily="34" charset="0"/>
                <a:ea typeface="Times New Roman" panose="02020603050405020304" pitchFamily="18" charset="0"/>
                <a:cs typeface="Times New Roman" panose="02020603050405020304" pitchFamily="18" charset="0"/>
              </a:rPr>
              <a:t>Indios americanos que obtienen servicios de un proveedor de atención médica indígena o mediante una referencia de los Servicios de Salud por Contrato de los Servicios de Salud Indígena (IHS)    </a:t>
            </a:r>
          </a:p>
        </p:txBody>
      </p:sp>
      <p:sp>
        <p:nvSpPr>
          <p:cNvPr id="6" name="Slide Number Placeholder 5">
            <a:extLst>
              <a:ext uri="{FF2B5EF4-FFF2-40B4-BE49-F238E27FC236}">
                <a16:creationId xmlns:a16="http://schemas.microsoft.com/office/drawing/2014/main" id="{BD34751B-1BD2-7308-399A-DE1063199CF3}"/>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7</a:t>
            </a:fld>
            <a:endParaRPr lang="en-US" dirty="0"/>
          </a:p>
        </p:txBody>
      </p:sp>
      <p:sp>
        <p:nvSpPr>
          <p:cNvPr id="8" name="Content Placeholder 7">
            <a:extLst>
              <a:ext uri="{FF2B5EF4-FFF2-40B4-BE49-F238E27FC236}">
                <a16:creationId xmlns:a16="http://schemas.microsoft.com/office/drawing/2014/main" id="{C04ECC6C-438F-9295-BEBB-22ACAEFDF36A}"/>
              </a:ext>
            </a:extLst>
          </p:cNvPr>
          <p:cNvSpPr>
            <a:spLocks noGrp="1"/>
          </p:cNvSpPr>
          <p:nvPr>
            <p:ph sz="half" idx="4294967295"/>
          </p:nvPr>
        </p:nvSpPr>
        <p:spPr>
          <a:xfrm>
            <a:off x="408878" y="1405054"/>
            <a:ext cx="5181600" cy="5452946"/>
          </a:xfrm>
        </p:spPr>
        <p:txBody>
          <a:bodyPr>
            <a:normAutofit fontScale="55000" lnSpcReduction="20000"/>
          </a:bodyPr>
          <a:lstStyle/>
          <a:p>
            <a:pPr marL="0" marR="0" indent="0">
              <a:lnSpc>
                <a:spcPct val="112000"/>
              </a:lnSpc>
              <a:spcBef>
                <a:spcPts val="1000"/>
              </a:spcBef>
              <a:spcAft>
                <a:spcPts val="1000"/>
              </a:spcAft>
              <a:buNone/>
            </a:pPr>
            <a:r>
              <a:rPr lang="es-MX" sz="5100" dirty="0">
                <a:effectLst/>
                <a:latin typeface="Calibri" panose="020F0502020204030204" pitchFamily="34" charset="0"/>
                <a:ea typeface="Times New Roman" panose="02020603050405020304" pitchFamily="18" charset="0"/>
                <a:cs typeface="Times New Roman" panose="02020603050405020304" pitchFamily="18" charset="0"/>
              </a:rPr>
              <a:t>Copagos de MinnesotaCare:</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$0 por atención preventiva, como exámenes anuales, pruebas de detección de cáncer y vacunas</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$0 por cirugía ambulatoria</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$0 por equipos médicos duraderos, como sillas de ruedas, caminadores, equipos de oxígeno o tiras reactivas para diabetes</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$0 por visitas al dentista</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$0 por medicamentos de salud mental  </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$25 por medicamentos de marca o $10 por medicamentos genéricos, con un máximo de $70 al mes</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$28 por visitas al consultorio médico</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$100 por visitas a sala de emergencias ($0 de copago si la visita a sala de emergencias da lugar a hospitalización)</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$250 por admisión hospitalaria como paciente interno </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$45 por visita para servicios de radiología, como radiografías</a:t>
            </a:r>
          </a:p>
          <a:p>
            <a:pPr marR="0" lvl="0">
              <a:lnSpc>
                <a:spcPct val="112000"/>
              </a:lnSpc>
              <a:spcBef>
                <a:spcPts val="1000"/>
              </a:spcBef>
              <a:spcAft>
                <a:spcPts val="0"/>
              </a:spcAft>
              <a:buFont typeface="Wingdings" panose="05000000000000000000" pitchFamily="2" charset="2"/>
              <a:buChar char="q"/>
            </a:pPr>
            <a:r>
              <a:rPr lang="es-MX" sz="2800" dirty="0">
                <a:effectLst/>
                <a:latin typeface="Calibri" panose="020F0502020204030204" pitchFamily="34" charset="0"/>
                <a:ea typeface="Times New Roman" panose="02020603050405020304" pitchFamily="18" charset="0"/>
                <a:cs typeface="Times New Roman" panose="02020603050405020304" pitchFamily="18" charset="0"/>
              </a:rPr>
              <a:t>$10 por par de gafas   </a:t>
            </a:r>
          </a:p>
          <a:p>
            <a:pPr marL="342900" marR="0" lvl="0" indent="-342900">
              <a:lnSpc>
                <a:spcPct val="112000"/>
              </a:lnSpc>
              <a:spcBef>
                <a:spcPts val="0"/>
              </a:spcBef>
              <a:spcAft>
                <a:spcPts val="1000"/>
              </a:spcAft>
              <a:buFont typeface="Symbol" panose="05050102010706020507" pitchFamily="18" charset="2"/>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2196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6E53-8350-9CF8-2FB2-AF25299EE841}"/>
              </a:ext>
            </a:extLst>
          </p:cNvPr>
          <p:cNvSpPr>
            <a:spLocks noGrp="1"/>
          </p:cNvSpPr>
          <p:nvPr>
            <p:ph type="title"/>
          </p:nvPr>
        </p:nvSpPr>
        <p:spPr/>
        <p:txBody>
          <a:bodyPr/>
          <a:lstStyle/>
          <a:p>
            <a:r>
              <a:rPr lang="es-MX" dirty="0"/>
              <a:t>Cómo solicitar la cobertura</a:t>
            </a:r>
          </a:p>
        </p:txBody>
      </p:sp>
      <p:pic>
        <p:nvPicPr>
          <p:cNvPr id="14" name="Picture Placeholder 13">
            <a:extLst>
              <a:ext uri="{FF2B5EF4-FFF2-40B4-BE49-F238E27FC236}">
                <a16:creationId xmlns:a16="http://schemas.microsoft.com/office/drawing/2014/main" id="{7FFECA19-46A5-2B65-E46C-2DD2A3ECDAB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517" r="15517"/>
          <a:stretch/>
        </p:blipFill>
        <p:spPr>
          <a:xfrm>
            <a:off x="1573213" y="2622550"/>
            <a:ext cx="2332037" cy="2332038"/>
          </a:xfrm>
        </p:spPr>
      </p:pic>
      <p:sp>
        <p:nvSpPr>
          <p:cNvPr id="3" name="Content Placeholder 2">
            <a:extLst>
              <a:ext uri="{FF2B5EF4-FFF2-40B4-BE49-F238E27FC236}">
                <a16:creationId xmlns:a16="http://schemas.microsoft.com/office/drawing/2014/main" id="{95CD6D48-83B0-8DEC-8875-98FCB8B44F11}"/>
              </a:ext>
            </a:extLst>
          </p:cNvPr>
          <p:cNvSpPr>
            <a:spLocks noGrp="1"/>
          </p:cNvSpPr>
          <p:nvPr>
            <p:ph type="body" sz="quarter" idx="15"/>
          </p:nvPr>
        </p:nvSpPr>
        <p:spPr>
          <a:xfrm>
            <a:off x="1469225" y="5222908"/>
            <a:ext cx="2542477" cy="723900"/>
          </a:xfrm>
        </p:spPr>
        <p:txBody>
          <a:bodyPr>
            <a:normAutofit fontScale="92500" lnSpcReduction="20000"/>
          </a:bodyPr>
          <a:lstStyle/>
          <a:p>
            <a:r>
              <a:rPr lang="es-MX" sz="1800" dirty="0">
                <a:effectLst/>
                <a:latin typeface="Calibri" panose="020F0502020204030204" pitchFamily="34" charset="0"/>
                <a:ea typeface="Times New Roman" panose="02020603050405020304" pitchFamily="18" charset="0"/>
                <a:cs typeface="Times New Roman" panose="02020603050405020304" pitchFamily="18" charset="0"/>
              </a:rPr>
              <a:t>Apoyo individual</a:t>
            </a:r>
            <a:br>
              <a:rPr lang="es-MX" sz="1800" dirty="0">
                <a:effectLst/>
                <a:latin typeface="Calibri" panose="020F0502020204030204" pitchFamily="34" charset="0"/>
                <a:ea typeface="Times New Roman" panose="02020603050405020304" pitchFamily="18" charset="0"/>
                <a:cs typeface="Times New Roman" panose="02020603050405020304" pitchFamily="18" charset="0"/>
              </a:rPr>
            </a:br>
            <a:r>
              <a:rPr lang="es-MX" sz="1800" dirty="0">
                <a:effectLst/>
                <a:latin typeface="Calibri" panose="020F0502020204030204" pitchFamily="34" charset="0"/>
                <a:ea typeface="Times New Roman" panose="02020603050405020304" pitchFamily="18" charset="0"/>
                <a:cs typeface="Times New Roman" panose="02020603050405020304" pitchFamily="18" charset="0"/>
              </a:rPr>
              <a:t>de un navegador en su comunidad</a:t>
            </a:r>
          </a:p>
        </p:txBody>
      </p:sp>
      <p:pic>
        <p:nvPicPr>
          <p:cNvPr id="18" name="Picture Placeholder 17">
            <a:extLst>
              <a:ext uri="{FF2B5EF4-FFF2-40B4-BE49-F238E27FC236}">
                <a16:creationId xmlns:a16="http://schemas.microsoft.com/office/drawing/2014/main" id="{675A4DE3-159F-A891-0AAC-DC351D2C524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6527" r="16527"/>
          <a:stretch/>
        </p:blipFill>
        <p:spPr>
          <a:xfrm>
            <a:off x="4824413" y="2622550"/>
            <a:ext cx="2317750" cy="2317750"/>
          </a:xfrm>
        </p:spPr>
      </p:pic>
      <p:sp>
        <p:nvSpPr>
          <p:cNvPr id="9" name="Text Placeholder 8">
            <a:extLst>
              <a:ext uri="{FF2B5EF4-FFF2-40B4-BE49-F238E27FC236}">
                <a16:creationId xmlns:a16="http://schemas.microsoft.com/office/drawing/2014/main" id="{A7C29BE3-88E9-B84D-B58B-C8EB1438A33A}"/>
              </a:ext>
            </a:extLst>
          </p:cNvPr>
          <p:cNvSpPr>
            <a:spLocks noGrp="1"/>
          </p:cNvSpPr>
          <p:nvPr>
            <p:ph type="body" sz="quarter" idx="17"/>
          </p:nvPr>
        </p:nvSpPr>
        <p:spPr>
          <a:xfrm>
            <a:off x="4712235" y="5222908"/>
            <a:ext cx="2542477" cy="723900"/>
          </a:xfrm>
        </p:spPr>
        <p:txBody>
          <a:bodyPr/>
          <a:lstStyle/>
          <a:p>
            <a:r>
              <a:rPr lang="es-MX" dirty="0"/>
              <a:t>En línea</a:t>
            </a:r>
          </a:p>
        </p:txBody>
      </p:sp>
      <p:pic>
        <p:nvPicPr>
          <p:cNvPr id="20" name="Picture Placeholder 19">
            <a:extLst>
              <a:ext uri="{FF2B5EF4-FFF2-40B4-BE49-F238E27FC236}">
                <a16:creationId xmlns:a16="http://schemas.microsoft.com/office/drawing/2014/main" id="{6959B09E-6D5F-565F-724A-859F2FB54BBF}"/>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16792" r="16792"/>
          <a:stretch/>
        </p:blipFill>
        <p:spPr>
          <a:xfrm>
            <a:off x="8067675" y="2622550"/>
            <a:ext cx="2317750" cy="2317750"/>
          </a:xfrm>
        </p:spPr>
      </p:pic>
      <p:sp>
        <p:nvSpPr>
          <p:cNvPr id="11" name="Text Placeholder 10">
            <a:extLst>
              <a:ext uri="{FF2B5EF4-FFF2-40B4-BE49-F238E27FC236}">
                <a16:creationId xmlns:a16="http://schemas.microsoft.com/office/drawing/2014/main" id="{A8A47ABE-137F-D9FE-B91F-A1451427EF54}"/>
              </a:ext>
            </a:extLst>
          </p:cNvPr>
          <p:cNvSpPr>
            <a:spLocks noGrp="1"/>
          </p:cNvSpPr>
          <p:nvPr>
            <p:ph type="body" sz="quarter" idx="19"/>
          </p:nvPr>
        </p:nvSpPr>
        <p:spPr>
          <a:xfrm>
            <a:off x="7955245" y="5222908"/>
            <a:ext cx="2542477" cy="723900"/>
          </a:xfrm>
        </p:spPr>
        <p:txBody>
          <a:bodyPr/>
          <a:lstStyle/>
          <a:p>
            <a:r>
              <a:rPr lang="es-MX" dirty="0"/>
              <a:t>Formulario impreso</a:t>
            </a:r>
          </a:p>
        </p:txBody>
      </p:sp>
      <p:sp>
        <p:nvSpPr>
          <p:cNvPr id="4" name="Date Placeholder 3">
            <a:extLst>
              <a:ext uri="{FF2B5EF4-FFF2-40B4-BE49-F238E27FC236}">
                <a16:creationId xmlns:a16="http://schemas.microsoft.com/office/drawing/2014/main" id="{F86A27D6-B3EF-FAA6-4459-48B669CCA6A0}"/>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8C9F39DE-7396-78D0-AE34-01E55DCD0F70}"/>
              </a:ext>
            </a:extLst>
          </p:cNvPr>
          <p:cNvSpPr>
            <a:spLocks noGrp="1"/>
          </p:cNvSpPr>
          <p:nvPr>
            <p:ph type="ftr" sz="quarter" idx="3"/>
          </p:nvPr>
        </p:nvSpPr>
        <p:spPr/>
        <p:txBody>
          <a:bodyPr/>
          <a:lstStyle/>
          <a:p>
            <a:r>
              <a:rPr lang="es-MX" dirty="0"/>
              <a:t>Departamento de Servicios Humanos de Minnesota | mn.gov/dhs</a:t>
            </a:r>
          </a:p>
        </p:txBody>
      </p:sp>
      <p:sp>
        <p:nvSpPr>
          <p:cNvPr id="6" name="Slide Number Placeholder 5">
            <a:extLst>
              <a:ext uri="{FF2B5EF4-FFF2-40B4-BE49-F238E27FC236}">
                <a16:creationId xmlns:a16="http://schemas.microsoft.com/office/drawing/2014/main" id="{9B9D4CA1-0391-C015-4ECA-4B008ACBECCE}"/>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12" name="Rectangle 11">
            <a:extLst>
              <a:ext uri="{FF2B5EF4-FFF2-40B4-BE49-F238E27FC236}">
                <a16:creationId xmlns:a16="http://schemas.microsoft.com/office/drawing/2014/main" id="{7466322D-C75E-3503-C253-BAF1122E5061}"/>
              </a:ext>
            </a:extLst>
          </p:cNvPr>
          <p:cNvSpPr/>
          <p:nvPr/>
        </p:nvSpPr>
        <p:spPr>
          <a:xfrm>
            <a:off x="515154" y="1494212"/>
            <a:ext cx="11191741"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MX" sz="4000" dirty="0">
                <a:ln w="0"/>
                <a:effectLst>
                  <a:outerShdw blurRad="38100" dist="19050" dir="2700000" algn="tl" rotWithShape="0">
                    <a:schemeClr val="dk1">
                      <a:alpha val="40000"/>
                    </a:schemeClr>
                  </a:outerShdw>
                </a:effectLst>
              </a:rPr>
              <a:t>Puede solicitarla las 24 horas, los 7 días, todo el año</a:t>
            </a:r>
          </a:p>
        </p:txBody>
      </p:sp>
    </p:spTree>
    <p:extLst>
      <p:ext uri="{BB962C8B-B14F-4D97-AF65-F5344CB8AC3E}">
        <p14:creationId xmlns:p14="http://schemas.microsoft.com/office/powerpoint/2010/main" val="138212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0213-C3D6-3F71-65FE-5EC1E77FDB4B}"/>
              </a:ext>
            </a:extLst>
          </p:cNvPr>
          <p:cNvSpPr>
            <a:spLocks noGrp="1"/>
          </p:cNvSpPr>
          <p:nvPr>
            <p:ph type="title"/>
          </p:nvPr>
        </p:nvSpPr>
        <p:spPr/>
        <p:txBody>
          <a:bodyPr/>
          <a:lstStyle/>
          <a:p>
            <a:r>
              <a:rPr lang="es-MX" dirty="0"/>
              <a:t>Su recurso en línea: </a:t>
            </a:r>
            <a:r>
              <a:rPr lang="es-MX" u="sng" dirty="0"/>
              <a:t>mn.gov/dhs/MinnesotaCare</a:t>
            </a:r>
          </a:p>
        </p:txBody>
      </p:sp>
      <p:sp>
        <p:nvSpPr>
          <p:cNvPr id="4" name="Date Placeholder 3">
            <a:extLst>
              <a:ext uri="{FF2B5EF4-FFF2-40B4-BE49-F238E27FC236}">
                <a16:creationId xmlns:a16="http://schemas.microsoft.com/office/drawing/2014/main" id="{B07E6156-606E-C341-D65C-B0947A82A768}"/>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60FBBEA9-B60B-34A1-0429-8C9D98E04E4C}"/>
              </a:ext>
            </a:extLst>
          </p:cNvPr>
          <p:cNvSpPr>
            <a:spLocks noGrp="1"/>
          </p:cNvSpPr>
          <p:nvPr>
            <p:ph type="ftr" sz="quarter" idx="3"/>
          </p:nvPr>
        </p:nvSpPr>
        <p:spPr>
          <a:xfrm>
            <a:off x="3302177" y="6434727"/>
            <a:ext cx="5587647" cy="365125"/>
          </a:xfrm>
        </p:spPr>
        <p:txBody>
          <a:bodyPr/>
          <a:lstStyle/>
          <a:p>
            <a:r>
              <a:rPr lang="es-MX" dirty="0"/>
              <a:t>Departamento de Servicios Humanos de Minnesota | mn.gov/dhs</a:t>
            </a:r>
          </a:p>
        </p:txBody>
      </p:sp>
      <p:sp>
        <p:nvSpPr>
          <p:cNvPr id="6" name="Slide Number Placeholder 5">
            <a:extLst>
              <a:ext uri="{FF2B5EF4-FFF2-40B4-BE49-F238E27FC236}">
                <a16:creationId xmlns:a16="http://schemas.microsoft.com/office/drawing/2014/main" id="{6965CEC9-CE3E-B1C4-D3FF-624C32DB584A}"/>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10" name="Picture 9">
            <a:extLst>
              <a:ext uri="{FF2B5EF4-FFF2-40B4-BE49-F238E27FC236}">
                <a16:creationId xmlns:a16="http://schemas.microsoft.com/office/drawing/2014/main" id="{4D374837-3F1A-2A30-69FA-D00493661B7C}"/>
              </a:ext>
            </a:extLst>
          </p:cNvPr>
          <p:cNvPicPr>
            <a:picLocks noChangeAspect="1"/>
          </p:cNvPicPr>
          <p:nvPr/>
        </p:nvPicPr>
        <p:blipFill>
          <a:blip r:embed="rId3"/>
          <a:stretch>
            <a:fillRect/>
          </a:stretch>
        </p:blipFill>
        <p:spPr>
          <a:xfrm>
            <a:off x="0" y="1418746"/>
            <a:ext cx="12192000" cy="4813259"/>
          </a:xfrm>
          <a:prstGeom prst="rect">
            <a:avLst/>
          </a:prstGeom>
        </p:spPr>
      </p:pic>
    </p:spTree>
    <p:extLst>
      <p:ext uri="{BB962C8B-B14F-4D97-AF65-F5344CB8AC3E}">
        <p14:creationId xmlns:p14="http://schemas.microsoft.com/office/powerpoint/2010/main" val="2357674761"/>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of Human Services" id="{3387AC48-8C79-4158-B118-5C97D5C98396}" vid="{0430F891-41F5-42DC-A8EA-FF841EADF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B17580C1DD95449BC9BBA9C055686A" ma:contentTypeVersion="15" ma:contentTypeDescription="Create a new document." ma:contentTypeScope="" ma:versionID="3e986096b3bff72e98b203fe32fa0d8c">
  <xsd:schema xmlns:xsd="http://www.w3.org/2001/XMLSchema" xmlns:xs="http://www.w3.org/2001/XMLSchema" xmlns:p="http://schemas.microsoft.com/office/2006/metadata/properties" xmlns:ns2="d305ffba-6a25-479d-94b4-3010dc54ec48" xmlns:ns3="4940cf05-5b11-4ab8-89e5-4d4ea4552980" targetNamespace="http://schemas.microsoft.com/office/2006/metadata/properties" ma:root="true" ma:fieldsID="97d958ad31d29e9a828b81dac08d1836" ns2:_="" ns3:_="">
    <xsd:import namespace="d305ffba-6a25-479d-94b4-3010dc54ec48"/>
    <xsd:import namespace="4940cf05-5b11-4ab8-89e5-4d4ea45529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When" minOccurs="0"/>
                <xsd:element ref="ns2:Where"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Presente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5ffba-6a25-479d-94b4-3010dc54e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When" ma:index="12" nillable="true" ma:displayName="When" ma:format="DateOnly" ma:internalName="When">
      <xsd:simpleType>
        <xsd:restriction base="dms:DateTime"/>
      </xsd:simpleType>
    </xsd:element>
    <xsd:element name="Where" ma:index="13" nillable="true" ma:displayName="Where" ma:format="Dropdown" ma:internalName="Where">
      <xsd:simpleType>
        <xsd:restriction base="dms:Text">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resenter" ma:index="21" nillable="true" ma:displayName="Presenter" ma:format="Dropdown" ma:internalName="Presenter">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40cf05-5b11-4ab8-89e5-4d4ea455298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cead161-96ad-4682-aa33-ba9bb618cc5d}" ma:internalName="TaxCatchAll" ma:showField="CatchAllData" ma:web="4940cf05-5b11-4ab8-89e5-4d4ea45529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940cf05-5b11-4ab8-89e5-4d4ea4552980" xsi:nil="true"/>
    <When xmlns="d305ffba-6a25-479d-94b4-3010dc54ec48">2024-10-04T05:00:00+00:00</When>
    <Presenter xmlns="d305ffba-6a25-479d-94b4-3010dc54ec48">Kasey Hayes</Presenter>
    <Where xmlns="d305ffba-6a25-479d-94b4-3010dc54ec48">MinnesotaCare Expansion Roundtable</Where>
    <lcf76f155ced4ddcb4097134ff3c332f xmlns="d305ffba-6a25-479d-94b4-3010dc54ec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16CE73-5C77-4E7A-AF2D-0C37EE03876B}">
  <ds:schemaRefs>
    <ds:schemaRef ds:uri="http://schemas.microsoft.com/sharepoint/v3/contenttype/forms"/>
  </ds:schemaRefs>
</ds:datastoreItem>
</file>

<file path=customXml/itemProps2.xml><?xml version="1.0" encoding="utf-8"?>
<ds:datastoreItem xmlns:ds="http://schemas.openxmlformats.org/officeDocument/2006/customXml" ds:itemID="{37789534-D089-47ED-8F8F-3A998E91E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5ffba-6a25-479d-94b4-3010dc54ec48"/>
    <ds:schemaRef ds:uri="4940cf05-5b11-4ab8-89e5-4d4ea4552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7473BC-5849-4504-984E-19AB668FF9B8}">
  <ds:schemaRefs>
    <ds:schemaRef ds:uri="d305ffba-6a25-479d-94b4-3010dc54ec48"/>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4940cf05-5b11-4ab8-89e5-4d4ea455298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10127</TotalTime>
  <Words>4719</Words>
  <Application>Microsoft Office PowerPoint</Application>
  <PresentationFormat>Widescreen</PresentationFormat>
  <Paragraphs>452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Segoe UI</vt:lpstr>
      <vt:lpstr>Symbol</vt:lpstr>
      <vt:lpstr>Wingdings</vt:lpstr>
      <vt:lpstr>Minnesota</vt:lpstr>
      <vt:lpstr>MinnesotaCare:  Un estado más saludable para más personas</vt:lpstr>
      <vt:lpstr>¿Por qué es importante el seguro médico?</vt:lpstr>
      <vt:lpstr>MinnesotaCare cubre</vt:lpstr>
      <vt:lpstr>¿Quién es elegible?</vt:lpstr>
      <vt:lpstr>Límites de ingreso</vt:lpstr>
      <vt:lpstr>Cuánto cuesta: facturas de las primas</vt:lpstr>
      <vt:lpstr>Cuánto cuesta: copagos</vt:lpstr>
      <vt:lpstr>Cómo solicitar la cobertura</vt:lpstr>
      <vt:lpstr>Su recurso en línea: mn.gov/dhs/MinnesotaCare</vt:lpstr>
      <vt:lpstr>Ejemplos de personas que pueden calificar</vt:lpstr>
      <vt:lpstr>Ejemplos de personas que pueden calificar</vt:lpstr>
      <vt:lpstr>Ejemplos de personas que pueden calificar</vt:lpstr>
      <vt:lpstr>Ejemplos de personas que pueden calificar</vt:lpstr>
      <vt:lpstr>Ejemplos de personas que pueden calificar</vt:lpstr>
      <vt:lpstr>Ejemplos de personas que pueden calificar</vt:lpstr>
      <vt:lpstr>¿Qué sigue después?</vt:lpstr>
      <vt:lpstr>¿Qué sigue después?</vt:lpstr>
      <vt:lpstr>¿Qué sigue después?</vt:lpstr>
      <vt:lpstr>¿Qué sigue después?</vt:lpstr>
    </vt:vector>
  </TitlesOfParts>
  <Manager>BridgeWLC</Manager>
  <Company>MN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for recording - MinnesotaCare Applications</dc:title>
  <dc:subject>PPT for recording - MinnesotaCare Applications</dc:subject>
  <dc:creator>BridgeWLC</dc:creator>
  <cp:lastModifiedBy>Riopelle, Brittany A (DHS)</cp:lastModifiedBy>
  <cp:revision>331</cp:revision>
  <dcterms:created xsi:type="dcterms:W3CDTF">2024-07-23T12:59:00Z</dcterms:created>
  <dcterms:modified xsi:type="dcterms:W3CDTF">2024-11-08T20:03:49Z</dcterms:modified>
  <cp:category>MN DHS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0x010100A1B17580C1DD95449BC9BBA9C055686A</vt:lpwstr>
  </property>
  <property fmtid="{D5CDD505-2E9C-101B-9397-08002B2CF9AE}" pid="3" name="MediaServiceImageTags">
    <vt:lpwstr/>
  </property>
</Properties>
</file>