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7.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5"/>
  </p:sldMasterIdLst>
  <p:notesMasterIdLst>
    <p:notesMasterId r:id="rId62"/>
  </p:notesMasterIdLst>
  <p:handoutMasterIdLst>
    <p:handoutMasterId r:id="rId63"/>
  </p:handoutMasterIdLst>
  <p:sldIdLst>
    <p:sldId id="273" r:id="rId6"/>
    <p:sldId id="311" r:id="rId7"/>
    <p:sldId id="366" r:id="rId8"/>
    <p:sldId id="370" r:id="rId9"/>
    <p:sldId id="315" r:id="rId10"/>
    <p:sldId id="316" r:id="rId11"/>
    <p:sldId id="367" r:id="rId12"/>
    <p:sldId id="368" r:id="rId13"/>
    <p:sldId id="318" r:id="rId14"/>
    <p:sldId id="319" r:id="rId15"/>
    <p:sldId id="321" r:id="rId16"/>
    <p:sldId id="320" r:id="rId17"/>
    <p:sldId id="322" r:id="rId18"/>
    <p:sldId id="323" r:id="rId19"/>
    <p:sldId id="324" r:id="rId20"/>
    <p:sldId id="369" r:id="rId21"/>
    <p:sldId id="326" r:id="rId22"/>
    <p:sldId id="327" r:id="rId23"/>
    <p:sldId id="328" r:id="rId24"/>
    <p:sldId id="329" r:id="rId25"/>
    <p:sldId id="312"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7" r:id="rId43"/>
    <p:sldId id="348" r:id="rId44"/>
    <p:sldId id="365" r:id="rId45"/>
    <p:sldId id="364" r:id="rId46"/>
    <p:sldId id="349" r:id="rId47"/>
    <p:sldId id="350" r:id="rId48"/>
    <p:sldId id="351" r:id="rId49"/>
    <p:sldId id="352" r:id="rId50"/>
    <p:sldId id="353" r:id="rId51"/>
    <p:sldId id="354" r:id="rId52"/>
    <p:sldId id="355" r:id="rId53"/>
    <p:sldId id="356" r:id="rId54"/>
    <p:sldId id="357" r:id="rId55"/>
    <p:sldId id="358" r:id="rId56"/>
    <p:sldId id="359" r:id="rId57"/>
    <p:sldId id="360" r:id="rId58"/>
    <p:sldId id="361" r:id="rId59"/>
    <p:sldId id="362" r:id="rId60"/>
    <p:sldId id="363"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D39"/>
    <a:srgbClr val="9ABC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61" autoAdjust="0"/>
    <p:restoredTop sz="90126" autoAdjust="0"/>
  </p:normalViewPr>
  <p:slideViewPr>
    <p:cSldViewPr>
      <p:cViewPr varScale="1">
        <p:scale>
          <a:sx n="63" d="100"/>
          <a:sy n="63" d="100"/>
        </p:scale>
        <p:origin x="797" y="48"/>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varScale="1">
      <p:scale>
        <a:sx n="100" d="100"/>
        <a:sy n="100" d="100"/>
      </p:scale>
      <p:origin x="0" y="300"/>
    </p:cViewPr>
  </p:sorterViewPr>
  <p:notesViewPr>
    <p:cSldViewPr>
      <p:cViewPr varScale="1">
        <p:scale>
          <a:sx n="83" d="100"/>
          <a:sy n="83" d="100"/>
        </p:scale>
        <p:origin x="189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handoutMaster" Target="handoutMasters/handout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tableStyles" Target="tableStyle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blewe001\Downloads\charts%20for%20lynn%209_17%20(1).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8075111017626023"/>
          <c:y val="5.0724652152417025E-2"/>
          <c:w val="0.59356296343147796"/>
          <c:h val="0.92028983233191608"/>
        </c:manualLayout>
      </c:layout>
      <c:barChart>
        <c:barDir val="bar"/>
        <c:grouping val="stacked"/>
        <c:varyColors val="0"/>
        <c:ser>
          <c:idx val="0"/>
          <c:order val="0"/>
          <c:invertIfNegative val="0"/>
          <c:dLbls>
            <c:dLbl>
              <c:idx val="0"/>
              <c:layout>
                <c:manualLayout>
                  <c:x val="0.14387478504842066"/>
                  <c:y val="0"/>
                </c:manualLayout>
              </c:layout>
              <c:tx>
                <c:rich>
                  <a:bodyPr/>
                  <a:lstStyle/>
                  <a:p>
                    <a:r>
                      <a:rPr lang="en-US" sz="2400" dirty="0" smtClean="0"/>
                      <a:t>17.8</a:t>
                    </a:r>
                    <a:r>
                      <a:rPr lang="en-US" sz="2400" dirty="0"/>
                      <a:t>%</a:t>
                    </a:r>
                    <a:endParaRPr lang="en-US" dirty="0"/>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0.30313422029142911"/>
                  <c:y val="-8.9664688653048802E-2"/>
                </c:manualLayout>
              </c:layout>
              <c:tx>
                <c:rich>
                  <a:bodyPr/>
                  <a:lstStyle/>
                  <a:p>
                    <a:r>
                      <a:rPr lang="en-US" sz="2400" dirty="0" smtClean="0"/>
                      <a:t>63.2</a:t>
                    </a:r>
                    <a:r>
                      <a:rPr lang="en-US" sz="2400" dirty="0"/>
                      <a:t>%</a:t>
                    </a:r>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0.13721615078287627"/>
                  <c:y val="4.5382098976758344E-3"/>
                </c:manualLayout>
              </c:layout>
              <c:tx>
                <c:rich>
                  <a:bodyPr/>
                  <a:lstStyle/>
                  <a:p>
                    <a:r>
                      <a:rPr lang="en-US" sz="2400" dirty="0" smtClean="0"/>
                      <a:t>16.6</a:t>
                    </a:r>
                    <a:r>
                      <a:rPr lang="en-US" sz="2400" dirty="0"/>
                      <a:t>%</a:t>
                    </a:r>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4217791202823785"/>
                  <c:y val="0"/>
                </c:manualLayout>
              </c:layout>
              <c:tx>
                <c:rich>
                  <a:bodyPr/>
                  <a:lstStyle/>
                  <a:p>
                    <a:r>
                      <a:rPr lang="en-US" sz="2400" dirty="0" smtClean="0"/>
                      <a:t>16.6</a:t>
                    </a:r>
                    <a:r>
                      <a:rPr lang="en-US" sz="2400" dirty="0"/>
                      <a:t>%</a:t>
                    </a:r>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4"/>
              <c:layout>
                <c:manualLayout>
                  <c:x val="0.10716671191963073"/>
                  <c:y val="0"/>
                </c:manualLayout>
              </c:layout>
              <c:tx>
                <c:rich>
                  <a:bodyPr/>
                  <a:lstStyle/>
                  <a:p>
                    <a:r>
                      <a:rPr lang="en-US" sz="2400" dirty="0" smtClean="0"/>
                      <a:t>5.9</a:t>
                    </a:r>
                    <a:r>
                      <a:rPr lang="en-US" sz="2400" dirty="0"/>
                      <a:t>%</a:t>
                    </a:r>
                  </a:p>
                </c:rich>
              </c:tx>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spPr>
              <a:ln>
                <a:noFill/>
              </a:ln>
            </c:spPr>
            <c:txPr>
              <a:bodyPr/>
              <a:lstStyle/>
              <a:p>
                <a:pPr>
                  <a:defRPr sz="2400"/>
                </a:pPr>
                <a:endParaRPr lang="en-US"/>
              </a:p>
            </c:txPr>
            <c:dLblPos val="inBase"/>
            <c:showLegendKey val="0"/>
            <c:showVal val="1"/>
            <c:showCatName val="1"/>
            <c:showSerName val="0"/>
            <c:showPercent val="0"/>
            <c:showBubbleSize val="0"/>
            <c:separator> </c:separator>
            <c:showLeaderLines val="0"/>
            <c:extLst>
              <c:ext xmlns:c15="http://schemas.microsoft.com/office/drawing/2012/chart" uri="{CE6537A1-D6FC-4f65-9D91-7224C49458BB}">
                <c15:showLeaderLines val="0"/>
              </c:ext>
            </c:extLst>
          </c:dLbls>
          <c:cat>
            <c:strRef>
              <c:f>'[charts for lynn 9_17.xlsx]Sheet1'!$A$2:$A$6</c:f>
              <c:strCache>
                <c:ptCount val="5"/>
                <c:pt idx="0">
                  <c:v>Medicare</c:v>
                </c:pt>
                <c:pt idx="1">
                  <c:v>Employer-Sponsored Insurance (ESI)</c:v>
                </c:pt>
                <c:pt idx="2">
                  <c:v>Direct Purchase</c:v>
                </c:pt>
                <c:pt idx="3">
                  <c:v>Medicaid</c:v>
                </c:pt>
                <c:pt idx="4">
                  <c:v>Uninsured</c:v>
                </c:pt>
              </c:strCache>
            </c:strRef>
          </c:cat>
          <c:val>
            <c:numRef>
              <c:f>'[charts for lynn 9_17.xlsx]Sheet1'!$B$2:$B$6</c:f>
              <c:numCache>
                <c:formatCode>0.0%</c:formatCode>
                <c:ptCount val="5"/>
                <c:pt idx="0">
                  <c:v>0.17799999999999999</c:v>
                </c:pt>
                <c:pt idx="1">
                  <c:v>0.63200000000000001</c:v>
                </c:pt>
                <c:pt idx="2">
                  <c:v>0.16600000000000001</c:v>
                </c:pt>
                <c:pt idx="3">
                  <c:v>0.16600000000000001</c:v>
                </c:pt>
                <c:pt idx="4">
                  <c:v>5.8999999999999997E-2</c:v>
                </c:pt>
              </c:numCache>
            </c:numRef>
          </c:val>
        </c:ser>
        <c:dLbls>
          <c:showLegendKey val="0"/>
          <c:showVal val="0"/>
          <c:showCatName val="0"/>
          <c:showSerName val="0"/>
          <c:showPercent val="0"/>
          <c:showBubbleSize val="0"/>
        </c:dLbls>
        <c:gapWidth val="150"/>
        <c:overlap val="100"/>
        <c:axId val="189902360"/>
        <c:axId val="169266368"/>
      </c:barChart>
      <c:catAx>
        <c:axId val="189902360"/>
        <c:scaling>
          <c:orientation val="minMax"/>
        </c:scaling>
        <c:delete val="0"/>
        <c:axPos val="l"/>
        <c:numFmt formatCode="General" sourceLinked="0"/>
        <c:majorTickMark val="out"/>
        <c:minorTickMark val="none"/>
        <c:tickLblPos val="nextTo"/>
        <c:txPr>
          <a:bodyPr/>
          <a:lstStyle/>
          <a:p>
            <a:pPr>
              <a:defRPr sz="2400"/>
            </a:pPr>
            <a:endParaRPr lang="en-US"/>
          </a:p>
        </c:txPr>
        <c:crossAx val="169266368"/>
        <c:crosses val="autoZero"/>
        <c:auto val="1"/>
        <c:lblAlgn val="ctr"/>
        <c:lblOffset val="100"/>
        <c:noMultiLvlLbl val="0"/>
      </c:catAx>
      <c:valAx>
        <c:axId val="169266368"/>
        <c:scaling>
          <c:orientation val="minMax"/>
        </c:scaling>
        <c:delete val="1"/>
        <c:axPos val="b"/>
        <c:numFmt formatCode="0.0%" sourceLinked="1"/>
        <c:majorTickMark val="out"/>
        <c:minorTickMark val="none"/>
        <c:tickLblPos val="nextTo"/>
        <c:crossAx val="189902360"/>
        <c:crosses val="autoZero"/>
        <c:crossBetween val="between"/>
      </c:valAx>
    </c:plotArea>
    <c:plotVisOnly val="1"/>
    <c:dispBlanksAs val="gap"/>
    <c:showDLblsOverMax val="0"/>
  </c:chart>
  <c:txPr>
    <a:bodyPr/>
    <a:lstStyle/>
    <a:p>
      <a:pPr>
        <a:defRPr sz="1370" baseline="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w="95250" cap="rnd">
              <a:solidFill>
                <a:srgbClr val="2A83A2"/>
              </a:solidFill>
              <a:round/>
            </a:ln>
            <a:effectLst/>
          </c:spPr>
          <c:marker>
            <c:symbol val="none"/>
          </c:marker>
          <c:dLbls>
            <c:dLbl>
              <c:idx val="0"/>
              <c:layout>
                <c:manualLayout>
                  <c:x val="-9.4444461236971103E-2"/>
                  <c:y val="-6.326657720839555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2076060070226348E-2"/>
                  <c:y val="-6.223932619355056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0473448496481125E-2"/>
                  <c:y val="-6.67054881805369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7777777777777779E-3"/>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892438829023531E-2"/>
                  <c:y val="-5.915791072739701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2.2222155052115607E-2"/>
                  <c:y val="-3.429796355841371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5.5555555555556572E-3"/>
                  <c:y val="3.7037037037036952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ln cmpd="sng"/>
            </c:spPr>
            <c:txPr>
              <a:bodyPr/>
              <a:lstStyle/>
              <a:p>
                <a:pPr>
                  <a:defRPr sz="2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'C:\Users\lani0058\Downloads\[hic04_acs_MN.xlsx]trend'!$A$1:$A$7</c:f>
              <c:numCache>
                <c:formatCode>General</c:formatCode>
                <c:ptCount val="7"/>
                <c:pt idx="0">
                  <c:v>2008</c:v>
                </c:pt>
                <c:pt idx="1">
                  <c:v>2009</c:v>
                </c:pt>
                <c:pt idx="2">
                  <c:v>2010</c:v>
                </c:pt>
                <c:pt idx="3">
                  <c:v>2011</c:v>
                </c:pt>
                <c:pt idx="4">
                  <c:v>2012</c:v>
                </c:pt>
                <c:pt idx="5">
                  <c:v>2013</c:v>
                </c:pt>
                <c:pt idx="6">
                  <c:v>2014</c:v>
                </c:pt>
              </c:numCache>
            </c:numRef>
          </c:cat>
          <c:val>
            <c:numRef>
              <c:f>'C:\Users\lani0058\Downloads\[hic04_acs_MN.xlsx]trend'!$B$1:$B$7</c:f>
              <c:numCache>
                <c:formatCode>General</c:formatCode>
                <c:ptCount val="7"/>
                <c:pt idx="0">
                  <c:v>8.4000000000000005E-2</c:v>
                </c:pt>
                <c:pt idx="1">
                  <c:v>9.0999999999999998E-2</c:v>
                </c:pt>
                <c:pt idx="2">
                  <c:v>9.0999999999999998E-2</c:v>
                </c:pt>
                <c:pt idx="3">
                  <c:v>8.7999999999999995E-2</c:v>
                </c:pt>
                <c:pt idx="4">
                  <c:v>0.08</c:v>
                </c:pt>
                <c:pt idx="5">
                  <c:v>8.2000000000000003E-2</c:v>
                </c:pt>
                <c:pt idx="6">
                  <c:v>5.8999999999999997E-2</c:v>
                </c:pt>
              </c:numCache>
            </c:numRef>
          </c:val>
          <c:smooth val="0"/>
        </c:ser>
        <c:dLbls>
          <c:showLegendKey val="0"/>
          <c:showVal val="0"/>
          <c:showCatName val="0"/>
          <c:showSerName val="0"/>
          <c:showPercent val="0"/>
          <c:showBubbleSize val="0"/>
        </c:dLbls>
        <c:smooth val="0"/>
        <c:axId val="191025496"/>
        <c:axId val="191033024"/>
      </c:lineChart>
      <c:catAx>
        <c:axId val="191025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91033024"/>
        <c:crosses val="autoZero"/>
        <c:auto val="1"/>
        <c:lblAlgn val="ctr"/>
        <c:lblOffset val="100"/>
        <c:noMultiLvlLbl val="0"/>
      </c:catAx>
      <c:valAx>
        <c:axId val="191033024"/>
        <c:scaling>
          <c:orientation val="minMax"/>
          <c:min val="4.0000000000000008E-2"/>
        </c:scaling>
        <c:delete val="1"/>
        <c:axPos val="l"/>
        <c:numFmt formatCode="General" sourceLinked="1"/>
        <c:majorTickMark val="none"/>
        <c:minorTickMark val="none"/>
        <c:tickLblPos val="nextTo"/>
        <c:crossAx val="19102549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400" dirty="0"/>
              <a:t>Estimates based on available </a:t>
            </a:r>
            <a:r>
              <a:rPr lang="en-US" sz="1400" dirty="0" smtClean="0"/>
              <a:t>data from DHS Reports and Forecasts </a:t>
            </a:r>
            <a:r>
              <a:rPr lang="en-US" sz="1400" dirty="0"/>
              <a:t>as of Sept. 2, 2015</a:t>
            </a:r>
          </a:p>
        </c:rich>
      </c:tx>
      <c:layout>
        <c:manualLayout>
          <c:xMode val="edge"/>
          <c:yMode val="edge"/>
          <c:x val="6.4594726795514201E-2"/>
          <c:y val="3.2786885245901641E-2"/>
        </c:manualLayout>
      </c:layout>
      <c:overlay val="0"/>
    </c:title>
    <c:autoTitleDeleted val="0"/>
    <c:plotArea>
      <c:layout/>
      <c:barChart>
        <c:barDir val="bar"/>
        <c:grouping val="clustered"/>
        <c:varyColors val="0"/>
        <c:ser>
          <c:idx val="0"/>
          <c:order val="0"/>
          <c:tx>
            <c:strRef>
              <c:f>Sheet1!$B$1</c:f>
              <c:strCache>
                <c:ptCount val="1"/>
                <c:pt idx="0">
                  <c:v>Estimates based on available data as of Sept. 2, 2015</c:v>
                </c:pt>
              </c:strCache>
            </c:strRef>
          </c:tx>
          <c:invertIfNegative val="0"/>
          <c:dLbls>
            <c:dLbl>
              <c:idx val="0"/>
              <c:layout>
                <c:manualLayout>
                  <c:x val="2.7272727272727271E-2"/>
                  <c:y val="5.464480874316939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1"/>
              <c:layout>
                <c:manualLayout>
                  <c:x val="4.3939393939393938E-2"/>
                  <c:y val="5.464480874316939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2"/>
              <c:layout>
                <c:manualLayout>
                  <c:x val="4.6969696969696967E-2"/>
                  <c:y val="5.4644808743169399E-3"/>
                </c:manualLayout>
              </c:layout>
              <c:dLblPos val="outEnd"/>
              <c:showLegendKey val="0"/>
              <c:showVal val="1"/>
              <c:showCatName val="0"/>
              <c:showSerName val="0"/>
              <c:showPercent val="0"/>
              <c:showBubbleSize val="0"/>
              <c:extLst>
                <c:ext xmlns:c15="http://schemas.microsoft.com/office/drawing/2012/chart" uri="{CE6537A1-D6FC-4f65-9D91-7224C49458BB}"/>
              </c:extLst>
            </c:dLbl>
            <c:dLbl>
              <c:idx val="3"/>
              <c:layout>
                <c:manualLayout>
                  <c:x val="3.6363636363636417E-2"/>
                  <c:y val="5.4644808743169399E-3"/>
                </c:manualLayout>
              </c:layout>
              <c:dLblPos val="outEnd"/>
              <c:showLegendKey val="0"/>
              <c:showVal val="1"/>
              <c:showCatName val="0"/>
              <c:showSerName val="0"/>
              <c:showPercent val="0"/>
              <c:showBubbleSize val="0"/>
              <c:extLst>
                <c:ext xmlns:c15="http://schemas.microsoft.com/office/drawing/2012/chart" uri="{CE6537A1-D6FC-4f65-9D91-7224C49458BB}"/>
              </c:extLst>
            </c:dLbl>
            <c:spPr>
              <a:solidFill>
                <a:schemeClr val="tx2"/>
              </a:solidFill>
            </c:spPr>
            <c:txPr>
              <a:bodyPr/>
              <a:lstStyle/>
              <a:p>
                <a:pPr>
                  <a:defRPr sz="2400" b="1">
                    <a:solidFill>
                      <a:schemeClr val="bg1"/>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Families &amp; Children</c:v>
                </c:pt>
                <c:pt idx="1">
                  <c:v>Indiv. with Disabilities</c:v>
                </c:pt>
                <c:pt idx="2">
                  <c:v>Elderly (over 64 y/o)</c:v>
                </c:pt>
                <c:pt idx="3">
                  <c:v>Adults without children</c:v>
                </c:pt>
              </c:strCache>
            </c:strRef>
          </c:cat>
          <c:val>
            <c:numRef>
              <c:f>Sheet1!$B$2:$B$5</c:f>
              <c:numCache>
                <c:formatCode>0%</c:formatCode>
                <c:ptCount val="4"/>
                <c:pt idx="0">
                  <c:v>0.64</c:v>
                </c:pt>
                <c:pt idx="1">
                  <c:v>0.11</c:v>
                </c:pt>
                <c:pt idx="2">
                  <c:v>0.06</c:v>
                </c:pt>
                <c:pt idx="3">
                  <c:v>0.19</c:v>
                </c:pt>
              </c:numCache>
            </c:numRef>
          </c:val>
        </c:ser>
        <c:dLbls>
          <c:showLegendKey val="0"/>
          <c:showVal val="0"/>
          <c:showCatName val="0"/>
          <c:showSerName val="0"/>
          <c:showPercent val="0"/>
          <c:showBubbleSize val="0"/>
        </c:dLbls>
        <c:gapWidth val="100"/>
        <c:axId val="169268720"/>
        <c:axId val="169268328"/>
      </c:barChart>
      <c:valAx>
        <c:axId val="169268328"/>
        <c:scaling>
          <c:orientation val="minMax"/>
        </c:scaling>
        <c:delete val="0"/>
        <c:axPos val="b"/>
        <c:majorGridlines/>
        <c:numFmt formatCode="0%" sourceLinked="1"/>
        <c:majorTickMark val="out"/>
        <c:minorTickMark val="none"/>
        <c:tickLblPos val="nextTo"/>
        <c:crossAx val="169268720"/>
        <c:crosses val="autoZero"/>
        <c:crossBetween val="between"/>
      </c:valAx>
      <c:catAx>
        <c:axId val="169268720"/>
        <c:scaling>
          <c:orientation val="minMax"/>
        </c:scaling>
        <c:delete val="0"/>
        <c:axPos val="l"/>
        <c:numFmt formatCode="General" sourceLinked="0"/>
        <c:majorTickMark val="out"/>
        <c:minorTickMark val="none"/>
        <c:tickLblPos val="nextTo"/>
        <c:crossAx val="169268328"/>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none" baseline="0">
                <a:solidFill>
                  <a:schemeClr val="tx1"/>
                </a:solidFill>
                <a:latin typeface="+mn-lt"/>
                <a:ea typeface="+mn-ea"/>
                <a:cs typeface="+mn-cs"/>
              </a:defRPr>
            </a:pPr>
            <a:r>
              <a:rPr lang="en-US" sz="1600" cap="none" baseline="0">
                <a:solidFill>
                  <a:schemeClr val="tx1"/>
                </a:solidFill>
              </a:rPr>
              <a:t>Medical Assistance Funding Sources FY2017</a:t>
            </a:r>
          </a:p>
        </c:rich>
      </c:tx>
      <c:overlay val="0"/>
      <c:spPr>
        <a:noFill/>
        <a:ln>
          <a:noFill/>
        </a:ln>
        <a:effectLst/>
      </c:spPr>
      <c:txPr>
        <a:bodyPr rot="0" spcFirstLastPara="1" vertOverflow="ellipsis" vert="horz" wrap="square" anchor="ctr" anchorCtr="1"/>
        <a:lstStyle/>
        <a:p>
          <a:pPr>
            <a:defRPr sz="1600" b="1" i="0" u="none" strike="noStrike" kern="1200" cap="none" baseline="0">
              <a:solidFill>
                <a:schemeClr val="tx1"/>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9.6016637033274066E-2"/>
          <c:y val="0.29699160104986877"/>
          <c:w val="0.75832126830920332"/>
          <c:h val="0.6548776902887139"/>
        </c:manualLayout>
      </c:layout>
      <c:pie3DChart>
        <c:varyColors val="1"/>
        <c:ser>
          <c:idx val="0"/>
          <c:order val="0"/>
          <c:dPt>
            <c:idx val="0"/>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
                  <c:y val="8.4099880196299145E-2"/>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tx1"/>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1"/>
              <c:layout>
                <c:manualLayout>
                  <c:x val="-1.4663525692179448E-2"/>
                  <c:y val="-0.11563733526991153"/>
                </c:manualLayout>
              </c:layout>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1">
                          <a:lumMod val="7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2"/>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rgbClr val="002060"/>
                      </a:solidFill>
                      <a:latin typeface="+mn-lt"/>
                      <a:ea typeface="+mn-ea"/>
                      <a:cs typeface="+mn-cs"/>
                    </a:defRPr>
                  </a:pPr>
                  <a:endParaRPr lang="en-US"/>
                </a:p>
              </c:txPr>
              <c:dLblPos val="outEnd"/>
              <c:showLegendKey val="0"/>
              <c:showVal val="0"/>
              <c:showCatName val="1"/>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3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(Sheet1!$E$7,Sheet1!$G$7:$H$7)</c:f>
              <c:strCache>
                <c:ptCount val="3"/>
                <c:pt idx="0">
                  <c:v>Federal Medicaid Funds (FMAP)</c:v>
                </c:pt>
                <c:pt idx="1">
                  <c:v>State Funds</c:v>
                </c:pt>
                <c:pt idx="2">
                  <c:v>County Funds</c:v>
                </c:pt>
              </c:strCache>
            </c:strRef>
          </c:cat>
          <c:val>
            <c:numRef>
              <c:f>(Sheet1!$E$16,Sheet1!$G$16:$H$16)</c:f>
              <c:numCache>
                <c:formatCode>#,##0</c:formatCode>
                <c:ptCount val="3"/>
                <c:pt idx="0">
                  <c:v>7184095961.5406723</c:v>
                </c:pt>
                <c:pt idx="1">
                  <c:v>5119266758.1684055</c:v>
                </c:pt>
                <c:pt idx="2">
                  <c:v>161834927.95279342</c:v>
                </c:pt>
              </c:numCache>
            </c:numRef>
          </c:val>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r>
              <a:rPr lang="en-US">
                <a:solidFill>
                  <a:schemeClr val="tx1"/>
                </a:solidFill>
              </a:rPr>
              <a:t>Projected MA Spending</a:t>
            </a:r>
            <a:r>
              <a:rPr lang="en-US" baseline="0">
                <a:solidFill>
                  <a:schemeClr val="tx1"/>
                </a:solidFill>
              </a:rPr>
              <a:t> by Eligibility Group </a:t>
            </a:r>
            <a:r>
              <a:rPr lang="en-US">
                <a:solidFill>
                  <a:schemeClr val="tx1"/>
                </a:solidFill>
              </a:rPr>
              <a:t>FY2017</a:t>
            </a:r>
          </a:p>
        </c:rich>
      </c:tx>
      <c:layout>
        <c:manualLayout>
          <c:xMode val="edge"/>
          <c:yMode val="edge"/>
          <c:x val="0.23392694866154495"/>
          <c:y val="1.984126984126984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9403333078510815"/>
          <c:y val="0.18018602362204725"/>
          <c:w val="0.76332033738501148"/>
          <c:h val="0.62833989501312337"/>
        </c:manualLayout>
      </c:layout>
      <c:barChart>
        <c:barDir val="col"/>
        <c:grouping val="stacked"/>
        <c:varyColors val="0"/>
        <c:ser>
          <c:idx val="0"/>
          <c:order val="0"/>
          <c:tx>
            <c:strRef>
              <c:f>Sheet1!$E$7</c:f>
              <c:strCache>
                <c:ptCount val="1"/>
                <c:pt idx="0">
                  <c:v>Federal Medicaid Funds (FMAP)</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w="38100"/>
            </a:sp3d>
          </c:spPr>
          <c:invertIfNegative val="0"/>
          <c:dLbls>
            <c:dLbl>
              <c:idx val="0"/>
              <c:tx>
                <c:rich>
                  <a:bodyPr/>
                  <a:lstStyle/>
                  <a:p>
                    <a:r>
                      <a:rPr lang="en-US"/>
                      <a:t>97%</a:t>
                    </a:r>
                  </a:p>
                </c:rich>
              </c:tx>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7.6808056808665773E-17"/>
                  <c:y val="-1.0512485024537409E-2"/>
                </c:manualLayout>
              </c:layout>
              <c:tx>
                <c:rich>
                  <a:bodyPr/>
                  <a:lstStyle/>
                  <a:p>
                    <a:r>
                      <a:rPr lang="en-US"/>
                      <a:t>51%</a:t>
                    </a:r>
                  </a:p>
                </c:rich>
              </c:tx>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1.5361611361733155E-16"/>
                  <c:y val="-2.1024970049074818E-2"/>
                </c:manualLayout>
              </c:layout>
              <c:tx>
                <c:rich>
                  <a:bodyPr/>
                  <a:lstStyle/>
                  <a:p>
                    <a:r>
                      <a:rPr lang="en-US"/>
                      <a:t>51%</a:t>
                    </a:r>
                  </a:p>
                </c:rich>
              </c:tx>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Sheet1!$A$10:$A$12</c:f>
              <c:strCache>
                <c:ptCount val="3"/>
                <c:pt idx="0">
                  <c:v>Adults without Children</c:v>
                </c:pt>
                <c:pt idx="1">
                  <c:v>Parents and Children</c:v>
                </c:pt>
                <c:pt idx="2">
                  <c:v>Aged, Blind, and Disabled</c:v>
                </c:pt>
              </c:strCache>
            </c:strRef>
          </c:cat>
          <c:val>
            <c:numRef>
              <c:f>Sheet1!$E$10:$E$12</c:f>
              <c:numCache>
                <c:formatCode>#,##0</c:formatCode>
                <c:ptCount val="3"/>
                <c:pt idx="0" formatCode="&quot;$&quot;#,##0">
                  <c:v>2047972780.2259095</c:v>
                </c:pt>
                <c:pt idx="1">
                  <c:v>1627973950.8514664</c:v>
                </c:pt>
                <c:pt idx="2" formatCode="&quot;$&quot;#,##0">
                  <c:v>3663167522.4771271</c:v>
                </c:pt>
              </c:numCache>
            </c:numRef>
          </c:val>
        </c:ser>
        <c:ser>
          <c:idx val="1"/>
          <c:order val="1"/>
          <c:tx>
            <c:strRef>
              <c:f>Sheet1!$G$7</c:f>
              <c:strCache>
                <c:ptCount val="1"/>
                <c:pt idx="0">
                  <c:v>State Funds</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lightRig rig="threePt" dir="t"/>
            </a:scene3d>
            <a:sp3d>
              <a:bevelT w="12700"/>
              <a:bevelB w="12700" h="38100"/>
            </a:sp3d>
          </c:spPr>
          <c:invertIfNegative val="0"/>
          <c:dLbls>
            <c:dLbl>
              <c:idx val="0"/>
              <c:layout>
                <c:manualLayout>
                  <c:x val="-3.2362459546925568E-3"/>
                  <c:y val="-3.2679738562091623E-2"/>
                </c:manualLayout>
              </c:layout>
              <c:tx>
                <c:rich>
                  <a:bodyPr/>
                  <a:lstStyle/>
                  <a:p>
                    <a:r>
                      <a:rPr lang="en-US" sz="1200" baseline="0"/>
                      <a:t>3%</a:t>
                    </a:r>
                  </a:p>
                </c:rich>
              </c:tx>
              <c:dLblPos val="ctr"/>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a:t>49%</a:t>
                    </a:r>
                  </a:p>
                </c:rich>
              </c:tx>
              <c:dLblPos val="ctr"/>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a:t>49%</a:t>
                    </a:r>
                  </a:p>
                </c:rich>
              </c:tx>
              <c:dLblPos val="ctr"/>
              <c:showLegendKey val="0"/>
              <c:showVal val="1"/>
              <c:showCatName val="0"/>
              <c:showSerName val="0"/>
              <c:showPercent val="0"/>
              <c:showBubbleSize val="0"/>
              <c:extLst>
                <c:ext xmlns:c15="http://schemas.microsoft.com/office/drawing/2012/chart" uri="{CE6537A1-D6FC-4f65-9D91-7224C49458BB}"/>
              </c:extLst>
            </c:dLbl>
            <c:numFmt formatCode="&quot;$&quot;#,##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Sheet1!$A$10:$A$12</c:f>
              <c:strCache>
                <c:ptCount val="3"/>
                <c:pt idx="0">
                  <c:v>Adults without Children</c:v>
                </c:pt>
                <c:pt idx="1">
                  <c:v>Parents and Children</c:v>
                </c:pt>
                <c:pt idx="2">
                  <c:v>Aged, Blind, and Disabled</c:v>
                </c:pt>
              </c:strCache>
            </c:strRef>
          </c:cat>
          <c:val>
            <c:numRef>
              <c:f>Sheet1!$G$10:$G$12</c:f>
              <c:numCache>
                <c:formatCode>"$"#,##0</c:formatCode>
                <c:ptCount val="3"/>
                <c:pt idx="0">
                  <c:v>56809927.767904811</c:v>
                </c:pt>
                <c:pt idx="1">
                  <c:v>1587972283.0226216</c:v>
                </c:pt>
                <c:pt idx="2">
                  <c:v>3556676201.0907006</c:v>
                </c:pt>
              </c:numCache>
            </c:numRef>
          </c:val>
        </c:ser>
        <c:dLbls>
          <c:dLblPos val="ctr"/>
          <c:showLegendKey val="0"/>
          <c:showVal val="1"/>
          <c:showCatName val="0"/>
          <c:showSerName val="0"/>
          <c:showPercent val="0"/>
          <c:showBubbleSize val="0"/>
        </c:dLbls>
        <c:gapWidth val="150"/>
        <c:overlap val="100"/>
        <c:axId val="357394640"/>
        <c:axId val="357395032"/>
      </c:barChart>
      <c:catAx>
        <c:axId val="35739464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57395032"/>
        <c:crosses val="autoZero"/>
        <c:auto val="1"/>
        <c:lblAlgn val="ctr"/>
        <c:lblOffset val="100"/>
        <c:noMultiLvlLbl val="0"/>
      </c:catAx>
      <c:valAx>
        <c:axId val="357395032"/>
        <c:scaling>
          <c:orientation val="minMax"/>
          <c:max val="80000000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r>
                  <a:rPr lang="en-US" sz="1100" b="1" dirty="0">
                    <a:solidFill>
                      <a:schemeClr val="tx1"/>
                    </a:solidFill>
                  </a:rPr>
                  <a:t>Projected</a:t>
                </a:r>
                <a:r>
                  <a:rPr lang="en-US" sz="1100" b="1" baseline="0" dirty="0">
                    <a:solidFill>
                      <a:schemeClr val="tx1"/>
                    </a:solidFill>
                  </a:rPr>
                  <a:t> </a:t>
                </a:r>
                <a:r>
                  <a:rPr lang="en-US" sz="1100" b="1" baseline="0" dirty="0" smtClean="0">
                    <a:solidFill>
                      <a:schemeClr val="tx1"/>
                    </a:solidFill>
                  </a:rPr>
                  <a:t> Expenditures (Millions)</a:t>
                </a:r>
                <a:endParaRPr lang="en-US" sz="1100" b="1" dirty="0">
                  <a:solidFill>
                    <a:schemeClr val="tx1"/>
                  </a:solidFill>
                </a:endParaRPr>
              </a:p>
            </c:rich>
          </c:tx>
          <c:layout>
            <c:manualLayout>
              <c:xMode val="edge"/>
              <c:yMode val="edge"/>
              <c:x val="6.2931350814157933E-2"/>
              <c:y val="0.22761823889660851"/>
            </c:manualLayout>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357394640"/>
        <c:crosses val="autoZero"/>
        <c:crossBetween val="between"/>
        <c:dispUnits>
          <c:builtInUnit val="million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r>
              <a:rPr lang="en-US" sz="1400" dirty="0"/>
              <a:t>Estimates based on available </a:t>
            </a:r>
            <a:r>
              <a:rPr lang="en-US" sz="1400" dirty="0" smtClean="0"/>
              <a:t>data from DHS </a:t>
            </a:r>
            <a:r>
              <a:rPr lang="en-US" sz="1400" dirty="0"/>
              <a:t>Reports and </a:t>
            </a:r>
            <a:r>
              <a:rPr lang="en-US" sz="1400" dirty="0" smtClean="0"/>
              <a:t>Forecasts,</a:t>
            </a:r>
            <a:r>
              <a:rPr lang="en-US" sz="1400" baseline="0" dirty="0" smtClean="0"/>
              <a:t> </a:t>
            </a:r>
            <a:r>
              <a:rPr lang="en-US" sz="1400" dirty="0" smtClean="0"/>
              <a:t>as </a:t>
            </a:r>
            <a:r>
              <a:rPr lang="en-US" sz="1400" dirty="0"/>
              <a:t>of May 2, 2015</a:t>
            </a:r>
          </a:p>
        </c:rich>
      </c:tx>
      <c:layout>
        <c:manualLayout>
          <c:xMode val="edge"/>
          <c:yMode val="edge"/>
          <c:x val="0.10067800047721308"/>
          <c:y val="1.5873015873015872E-2"/>
        </c:manualLayout>
      </c:layout>
      <c:overlay val="0"/>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plotArea>
      <c:layout/>
      <c:pieChart>
        <c:varyColors val="1"/>
        <c:ser>
          <c:idx val="0"/>
          <c:order val="0"/>
          <c:tx>
            <c:strRef>
              <c:f>Sheet1!$B$1</c:f>
              <c:strCache>
                <c:ptCount val="1"/>
                <c:pt idx="0">
                  <c:v>Estimates based on available DHS Reports and Forecasts data as of May 2, 2015</c:v>
                </c:pt>
              </c:strCache>
            </c:strRef>
          </c:tx>
          <c:dPt>
            <c:idx val="0"/>
            <c:bubble3D val="0"/>
            <c:spPr>
              <a:solidFill>
                <a:schemeClr val="accent1"/>
              </a:solidFill>
              <a:ln>
                <a:noFill/>
              </a:ln>
              <a:effectLst/>
            </c:spPr>
          </c:dPt>
          <c:dPt>
            <c:idx val="1"/>
            <c:bubble3D val="0"/>
            <c:spPr>
              <a:solidFill>
                <a:schemeClr val="accent3"/>
              </a:solidFill>
              <a:ln>
                <a:noFill/>
              </a:ln>
              <a:effectLst/>
            </c:spPr>
          </c:dPt>
          <c:dLbls>
            <c:dLbl>
              <c:idx val="0"/>
              <c:layout>
                <c:manualLayout>
                  <c:x val="-0.14260749224528751"/>
                  <c:y val="-2.0690538682664666E-2"/>
                </c:manualLayout>
              </c:layout>
              <c:spPr>
                <a:noFill/>
                <a:ln>
                  <a:noFill/>
                </a:ln>
                <a:effectLst/>
              </c:spPr>
              <c:txPr>
                <a:bodyPr rot="0" spcFirstLastPara="1" vertOverflow="ellipsis" vert="horz" wrap="square" anchor="ctr" anchorCtr="1"/>
                <a:lstStyle/>
                <a:p>
                  <a:pPr>
                    <a:defRPr sz="2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dLbl>
              <c:idx val="1"/>
              <c:layout>
                <c:manualLayout>
                  <c:x val="0.14467167740396086"/>
                  <c:y val="-4.2443652876723741E-2"/>
                </c:manualLayout>
              </c:layout>
              <c:spPr>
                <a:noFill/>
                <a:ln>
                  <a:noFill/>
                </a:ln>
                <a:effectLst/>
              </c:spPr>
              <c:txPr>
                <a:bodyPr rot="0" spcFirstLastPara="1" vertOverflow="ellipsis" vert="horz" wrap="square" anchor="ctr" anchorCtr="1"/>
                <a:lstStyle/>
                <a:p>
                  <a:pPr>
                    <a:defRPr sz="2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solidFill>
                  <a:prstDash val="solid"/>
                  <a:round/>
                </a:ln>
                <a:effectLst/>
              </c:spPr>
            </c:leaderLines>
            <c:extLst>
              <c:ext xmlns:c15="http://schemas.microsoft.com/office/drawing/2012/chart" uri="{CE6537A1-D6FC-4f65-9D91-7224C49458BB}"/>
            </c:extLst>
          </c:dLbls>
          <c:cat>
            <c:strRef>
              <c:f>Sheet1!$A$2:$A$3</c:f>
              <c:strCache>
                <c:ptCount val="2"/>
                <c:pt idx="0">
                  <c:v>Adults with children </c:v>
                </c:pt>
                <c:pt idx="1">
                  <c:v>Adults without children</c:v>
                </c:pt>
              </c:strCache>
            </c:strRef>
          </c:cat>
          <c:val>
            <c:numRef>
              <c:f>Sheet1!$B$2:$B$3</c:f>
              <c:numCache>
                <c:formatCode>0%</c:formatCode>
                <c:ptCount val="2"/>
                <c:pt idx="0">
                  <c:v>0.45</c:v>
                </c:pt>
                <c:pt idx="1">
                  <c:v>0.55000000000000004</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sz="2000" cap="none" baseline="0" dirty="0" err="1" smtClean="0">
                <a:latin typeface="+mn-lt"/>
              </a:rPr>
              <a:t>MinnesotaCare</a:t>
            </a:r>
            <a:r>
              <a:rPr lang="en-US" sz="2000" cap="none" baseline="0" dirty="0" smtClean="0">
                <a:latin typeface="+mn-lt"/>
              </a:rPr>
              <a:t> </a:t>
            </a:r>
            <a:r>
              <a:rPr lang="en-US" sz="2000" cap="none" baseline="0" dirty="0">
                <a:latin typeface="+mn-lt"/>
              </a:rPr>
              <a:t>Funding </a:t>
            </a:r>
            <a:r>
              <a:rPr lang="en-US" sz="2000" cap="none" baseline="0" dirty="0" smtClean="0">
                <a:latin typeface="+mn-lt"/>
              </a:rPr>
              <a:t>in </a:t>
            </a:r>
            <a:r>
              <a:rPr lang="en-US" sz="2000" cap="none" baseline="0" dirty="0">
                <a:latin typeface="+mn-lt"/>
              </a:rPr>
              <a:t>FY2017</a:t>
            </a:r>
            <a:r>
              <a:rPr lang="en-US" sz="2000" baseline="0" dirty="0">
                <a:latin typeface="+mn-lt"/>
              </a:rPr>
              <a:t> </a:t>
            </a:r>
            <a:endParaRPr lang="en-US" sz="2000" baseline="0" dirty="0"/>
          </a:p>
        </c:rich>
      </c:tx>
      <c:layout>
        <c:manualLayout>
          <c:xMode val="edge"/>
          <c:yMode val="edge"/>
          <c:x val="0.15601327478295982"/>
          <c:y val="2.9796933278077083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7736899266901994E-2"/>
          <c:y val="0.21663214652516261"/>
          <c:w val="0.77666475781436406"/>
          <c:h val="0.66649400113633961"/>
        </c:manualLayout>
      </c:layout>
      <c:pie3DChart>
        <c:varyColors val="1"/>
        <c:ser>
          <c:idx val="0"/>
          <c:order val="0"/>
          <c:explosion val="2"/>
          <c:dPt>
            <c:idx val="0"/>
            <c:bubble3D val="0"/>
            <c:explosion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explosion val="5"/>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explosion val="16"/>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layout>
                <c:manualLayout>
                  <c:x val="0.29955488199738001"/>
                  <c:y val="0.213753862165594"/>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4.4071462658076828E-2"/>
                  <c:y val="0.18571762927929555"/>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5950765521812035"/>
                      <c:h val="0.28478321931471839"/>
                    </c:manualLayout>
                  </c15:layout>
                </c:ext>
              </c:extLst>
            </c:dLbl>
            <c:dLbl>
              <c:idx val="2"/>
              <c:layout>
                <c:manualLayout>
                  <c:x val="4.1229778095919829E-2"/>
                  <c:y val="0.3590342161697088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1789382009067049"/>
                      <c:h val="0.18888405229367178"/>
                    </c:manualLayout>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(Sheet1!$D$7,Sheet1!$F$7:$G$7)</c:f>
              <c:strCache>
                <c:ptCount val="3"/>
                <c:pt idx="0">
                  <c:v>Enrollee Premiums</c:v>
                </c:pt>
                <c:pt idx="1">
                  <c:v>Federal BHP Funding</c:v>
                </c:pt>
                <c:pt idx="2">
                  <c:v>State Funding</c:v>
                </c:pt>
              </c:strCache>
            </c:strRef>
          </c:cat>
          <c:val>
            <c:numRef>
              <c:f>(Sheet1!$D$14,Sheet1!$F$14:$G$14)</c:f>
              <c:numCache>
                <c:formatCode>"$"#,##0</c:formatCode>
                <c:ptCount val="3"/>
                <c:pt idx="0">
                  <c:v>48648646.010739811</c:v>
                </c:pt>
                <c:pt idx="1">
                  <c:v>346332070.23386073</c:v>
                </c:pt>
                <c:pt idx="2">
                  <c:v>387081443.36831039</c:v>
                </c:pt>
              </c:numCache>
            </c:numRef>
          </c:val>
        </c:ser>
        <c:dLbls>
          <c:dLblPos val="out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267564-96CE-4A9E-B43B-C46E4F9A5BEB}" type="datetimeFigureOut">
              <a:rPr lang="en-US" smtClean="0"/>
              <a:t>9/23/2015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DD1237A-85AB-49E5-A5BA-8793CF1D1C2D}" type="slidenum">
              <a:rPr lang="en-US" smtClean="0"/>
              <a:t>‹#›</a:t>
            </a:fld>
            <a:endParaRPr lang="en-US"/>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DF44E2-DAD8-4FF2-B93A-C2F2B461ECE9}" type="datetimeFigureOut">
              <a:rPr lang="en-US" smtClean="0"/>
              <a:t>9/23/2015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hcopub.dhs.state.mn.us/hcpmstd/21_50_30.htm" TargetMode="External"/><Relationship Id="rId3" Type="http://schemas.openxmlformats.org/officeDocument/2006/relationships/hyperlink" Target="http://hcopub.dhs.state.mn.us/hcpmstd/21_50_05.htm" TargetMode="External"/><Relationship Id="rId7" Type="http://schemas.openxmlformats.org/officeDocument/2006/relationships/hyperlink" Target="http://hcopub.dhs.state.mn.us/hcpmstd/21_50_25.htm"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hcopub.dhs.state.mn.us/hcpmstd/21_50_20.htm" TargetMode="External"/><Relationship Id="rId11" Type="http://schemas.openxmlformats.org/officeDocument/2006/relationships/hyperlink" Target="http://hcopub.dhs.state.mn.us/hcpmstd/21_50_45.htm#conditions_methodB" TargetMode="External"/><Relationship Id="rId5" Type="http://schemas.openxmlformats.org/officeDocument/2006/relationships/hyperlink" Target="http://hcopub.dhs.state.mn.us/hcpmstd/21_50_15.htm" TargetMode="External"/><Relationship Id="rId10" Type="http://schemas.openxmlformats.org/officeDocument/2006/relationships/hyperlink" Target="http://hcopub.dhs.state.mn.us/hcpmstd/21_50_55.htm" TargetMode="External"/><Relationship Id="rId4" Type="http://schemas.openxmlformats.org/officeDocument/2006/relationships/hyperlink" Target="http://hcopub.dhs.state.mn.us/hcpmstd/21_50_10.htm" TargetMode="External"/><Relationship Id="rId9" Type="http://schemas.openxmlformats.org/officeDocument/2006/relationships/hyperlink" Target="http://hcopub.dhs.state.mn.us/hcpmstd/21_50_40.htm"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the discussion for streamlining our</a:t>
            </a:r>
            <a:r>
              <a:rPr lang="en-US" baseline="0" dirty="0" smtClean="0"/>
              <a:t> coverage </a:t>
            </a:r>
            <a:r>
              <a:rPr lang="en-US" dirty="0" smtClean="0"/>
              <a:t>continuum for this workgroup centers around</a:t>
            </a:r>
            <a:r>
              <a:rPr lang="en-US" baseline="0" dirty="0" smtClean="0"/>
              <a:t> this group of parents, children, and adults without children, including a discussion of how parents in </a:t>
            </a:r>
            <a:r>
              <a:rPr lang="en-US" baseline="0" dirty="0" err="1" smtClean="0"/>
              <a:t>MNCare</a:t>
            </a:r>
            <a:r>
              <a:rPr lang="en-US" baseline="0" dirty="0" smtClean="0"/>
              <a:t> or those parents from 201-275%FPL who have APTCs can have more seamless coverage options with their children who are separately covered under MA. Once we determine what issues we want to address, the waiver presentation in two weeks by our facilitator will help us decide which tools are most appropriate to addressing these issues within the coverage continuum.</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10</a:t>
            </a:fld>
            <a:endParaRPr lang="en-US" dirty="0"/>
          </a:p>
        </p:txBody>
      </p:sp>
    </p:spTree>
    <p:extLst>
      <p:ext uri="{BB962C8B-B14F-4D97-AF65-F5344CB8AC3E}">
        <p14:creationId xmlns:p14="http://schemas.microsoft.com/office/powerpoint/2010/main" val="3069986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11</a:t>
            </a:fld>
            <a:endParaRPr lang="en-US" dirty="0"/>
          </a:p>
        </p:txBody>
      </p:sp>
    </p:spTree>
    <p:extLst>
      <p:ext uri="{BB962C8B-B14F-4D97-AF65-F5344CB8AC3E}">
        <p14:creationId xmlns:p14="http://schemas.microsoft.com/office/powerpoint/2010/main" val="393182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Citizen or qualifying noncitizen –  immigration status eligibility very complex, separates noncitizens into those who qualify for Medicaid, those who do not, and those who qualify after they have been in country for 5 years.</a:t>
            </a:r>
          </a:p>
          <a:p>
            <a:endParaRPr lang="en-US" dirty="0" smtClean="0"/>
          </a:p>
          <a:p>
            <a:r>
              <a:rPr lang="en-US" dirty="0" smtClean="0"/>
              <a:t>Income – People must meet certain income limits to qualify for MA. Can also qualify for MA with a spend down (like a deductible)</a:t>
            </a:r>
          </a:p>
          <a:p>
            <a:endParaRPr lang="en-US" dirty="0" smtClean="0"/>
          </a:p>
          <a:p>
            <a:r>
              <a:rPr lang="en-US" dirty="0" smtClean="0"/>
              <a:t>Basis of eligibility:  People are categorized into different groups or basis. Basis of eligibility  Basis determines which income limit applies to you and  how your financial eligibility is determined. Special populations: children in foster care or adoption assistance, MA-BC, </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12</a:t>
            </a:fld>
            <a:endParaRPr lang="en-US" dirty="0"/>
          </a:p>
        </p:txBody>
      </p:sp>
    </p:spTree>
    <p:extLst>
      <p:ext uri="{BB962C8B-B14F-4D97-AF65-F5344CB8AC3E}">
        <p14:creationId xmlns:p14="http://schemas.microsoft.com/office/powerpoint/2010/main" val="2286484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MAGI – defined in section 36B(d)(2)(B) of the IR Code. Medicaid </a:t>
            </a:r>
            <a:r>
              <a:rPr lang="en-US" dirty="0" err="1" smtClean="0"/>
              <a:t>regs</a:t>
            </a:r>
            <a:r>
              <a:rPr lang="en-US" dirty="0" smtClean="0"/>
              <a:t> set out exceptions for Medicaid.  </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13</a:t>
            </a:fld>
            <a:endParaRPr lang="en-US" dirty="0"/>
          </a:p>
        </p:txBody>
      </p:sp>
    </p:spTree>
    <p:extLst>
      <p:ext uri="{BB962C8B-B14F-4D97-AF65-F5344CB8AC3E}">
        <p14:creationId xmlns:p14="http://schemas.microsoft.com/office/powerpoint/2010/main" val="16284968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Deduct disregards and deductions, if applicable, in the listed order to arrive at net income:</a:t>
            </a:r>
          </a:p>
          <a:p>
            <a:r>
              <a:rPr lang="en-US" dirty="0" smtClean="0"/>
              <a:t>Unearned Income.</a:t>
            </a:r>
          </a:p>
          <a:p>
            <a:r>
              <a:rPr lang="en-US" dirty="0" smtClean="0"/>
              <a:t>a. </a:t>
            </a:r>
            <a:r>
              <a:rPr lang="en-US" dirty="0" smtClean="0">
                <a:hlinkClick r:id="rId3" action="ppaction://hlinkfile" tooltip="Links to HCPM 21.50, Disabled Widow or Widower Disregard."/>
              </a:rPr>
              <a:t>Disabled Widow/Widower Disregard</a:t>
            </a:r>
            <a:r>
              <a:rPr lang="en-US" dirty="0" smtClean="0"/>
              <a:t>.</a:t>
            </a:r>
          </a:p>
          <a:p>
            <a:r>
              <a:rPr lang="en-US" dirty="0" smtClean="0"/>
              <a:t>b. </a:t>
            </a:r>
            <a:r>
              <a:rPr lang="en-US" dirty="0" smtClean="0">
                <a:hlinkClick r:id="rId4" action="ppaction://hlinkfile" tooltip="Links to HCPM 21.50.10, Widow or Widower Disregard."/>
              </a:rPr>
              <a:t>Widow/Widower Disregard</a:t>
            </a:r>
            <a:r>
              <a:rPr lang="en-US" dirty="0" smtClean="0"/>
              <a:t>.</a:t>
            </a:r>
          </a:p>
          <a:p>
            <a:r>
              <a:rPr lang="en-US" dirty="0" smtClean="0"/>
              <a:t>c. </a:t>
            </a:r>
            <a:r>
              <a:rPr lang="en-US" dirty="0" smtClean="0">
                <a:hlinkClick r:id="rId5" action="ppaction://hlinkfile" tooltip="Links to HCPM 21.50.15, Pickle Disregard."/>
              </a:rPr>
              <a:t>Pickle Disregard</a:t>
            </a:r>
            <a:r>
              <a:rPr lang="en-US" dirty="0" smtClean="0"/>
              <a:t>.</a:t>
            </a:r>
          </a:p>
          <a:p>
            <a:r>
              <a:rPr lang="en-US" dirty="0" smtClean="0"/>
              <a:t>d. </a:t>
            </a:r>
            <a:r>
              <a:rPr lang="en-US" dirty="0" smtClean="0">
                <a:hlinkClick r:id="rId6" action="ppaction://hlinkfile" tooltip="Links to HCPM 21.50.20, Disabled Adult Child Disregard."/>
              </a:rPr>
              <a:t>Disabled Adult Child Disregard</a:t>
            </a:r>
            <a:r>
              <a:rPr lang="en-US" dirty="0" smtClean="0"/>
              <a:t>.</a:t>
            </a:r>
          </a:p>
          <a:p>
            <a:r>
              <a:rPr lang="en-US" dirty="0" smtClean="0"/>
              <a:t>e. </a:t>
            </a:r>
            <a:r>
              <a:rPr lang="en-US" dirty="0" smtClean="0">
                <a:hlinkClick r:id="rId7" action="ppaction://hlinkfile" tooltip="Links to HCPM 21.50.25, RSDI COLA Disregard."/>
              </a:rPr>
              <a:t>RSDI COLA Disregard.</a:t>
            </a:r>
            <a:endParaRPr lang="en-US" dirty="0" smtClean="0"/>
          </a:p>
          <a:p>
            <a:r>
              <a:rPr lang="en-US" dirty="0" smtClean="0"/>
              <a:t>f. </a:t>
            </a:r>
            <a:r>
              <a:rPr lang="en-US" dirty="0" smtClean="0">
                <a:hlinkClick r:id="rId8" action="ppaction://hlinkfile" tooltip="Links to HCPM 21.50.30, PASS Deduction."/>
              </a:rPr>
              <a:t>PASS Deduction</a:t>
            </a:r>
            <a:r>
              <a:rPr lang="en-US" dirty="0" smtClean="0"/>
              <a:t>.</a:t>
            </a:r>
          </a:p>
          <a:p>
            <a:r>
              <a:rPr lang="en-US" b="1" dirty="0" smtClean="0"/>
              <a:t>n</a:t>
            </a:r>
            <a:r>
              <a:rPr lang="en-US" dirty="0" smtClean="0"/>
              <a:t> Earned Income.</a:t>
            </a:r>
          </a:p>
          <a:p>
            <a:r>
              <a:rPr lang="en-US" dirty="0" smtClean="0"/>
              <a:t>a. </a:t>
            </a:r>
            <a:r>
              <a:rPr lang="en-US" dirty="0" smtClean="0">
                <a:hlinkClick r:id="rId8" action="ppaction://hlinkfile" tooltip="Links to HCPM 21.50.30, PASS Deduction."/>
              </a:rPr>
              <a:t>PASS Deduction</a:t>
            </a:r>
            <a:r>
              <a:rPr lang="en-US" dirty="0" smtClean="0"/>
              <a:t>.</a:t>
            </a:r>
          </a:p>
          <a:p>
            <a:r>
              <a:rPr lang="en-US" dirty="0" smtClean="0"/>
              <a:t>b. </a:t>
            </a:r>
            <a:r>
              <a:rPr lang="en-US" dirty="0" smtClean="0">
                <a:hlinkClick r:id="rId9" action="ppaction://hlinkfile" tooltip="Links to HCPM 21.50.40, Blind or Disabled Student Child Disregard."/>
              </a:rPr>
              <a:t>Blind Disabled Student Child Disregard</a:t>
            </a:r>
            <a:r>
              <a:rPr lang="en-US" dirty="0" smtClean="0"/>
              <a:t>.</a:t>
            </a:r>
          </a:p>
          <a:p>
            <a:r>
              <a:rPr lang="en-US" dirty="0" smtClean="0"/>
              <a:t>c. </a:t>
            </a:r>
            <a:r>
              <a:rPr lang="en-US" dirty="0" smtClean="0">
                <a:hlinkClick r:id="rId10" action="ppaction://hlinkfile" tooltip="Links to HCPM 21.50.55, Earned Income Disregard MA Method B."/>
              </a:rPr>
              <a:t>$65 Earned Income Disregard</a:t>
            </a:r>
            <a:r>
              <a:rPr lang="en-US" dirty="0" smtClean="0"/>
              <a:t>.</a:t>
            </a:r>
          </a:p>
          <a:p>
            <a:r>
              <a:rPr lang="en-US" dirty="0" smtClean="0"/>
              <a:t>d. </a:t>
            </a:r>
            <a:r>
              <a:rPr lang="en-US" dirty="0" smtClean="0">
                <a:hlinkClick r:id="rId11" action="ppaction://hlinkfile" tooltip="Links to HCPM 21.50.45, Work Expense Deduction for MA Method B."/>
              </a:rPr>
              <a:t>Work Expense for disabled basis of eligibility</a:t>
            </a:r>
            <a:r>
              <a:rPr lang="en-US" dirty="0" smtClean="0"/>
              <a:t> (Impairment-Related Work Expense Deduction).</a:t>
            </a:r>
          </a:p>
          <a:p>
            <a:r>
              <a:rPr lang="en-US" dirty="0" smtClean="0"/>
              <a:t>e. </a:t>
            </a:r>
            <a:r>
              <a:rPr lang="en-US" dirty="0" smtClean="0">
                <a:hlinkClick r:id="rId10" action="ppaction://hlinkfile" tooltip="Links to HCPM 21.50.55, Earned Income Disregard MA Method B."/>
              </a:rPr>
              <a:t>One-half of remaining earned Income.</a:t>
            </a:r>
            <a:endParaRPr lang="en-US" dirty="0" smtClean="0"/>
          </a:p>
          <a:p>
            <a:r>
              <a:rPr lang="en-US" dirty="0" smtClean="0"/>
              <a:t>f. </a:t>
            </a:r>
            <a:r>
              <a:rPr lang="en-US" dirty="0" smtClean="0">
                <a:hlinkClick r:id="rId11" action="ppaction://hlinkfile" tooltip="Links to HCPM 21.50.45, Work Expense Deduction MA Method B."/>
              </a:rPr>
              <a:t>Work Expense for blind basis of eligibility</a:t>
            </a:r>
            <a:r>
              <a:rPr lang="en-US" dirty="0" smtClean="0"/>
              <a:t> (Blind Work Expense Deduction).</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14</a:t>
            </a:fld>
            <a:endParaRPr lang="en-US" dirty="0"/>
          </a:p>
        </p:txBody>
      </p:sp>
    </p:spTree>
    <p:extLst>
      <p:ext uri="{BB962C8B-B14F-4D97-AF65-F5344CB8AC3E}">
        <p14:creationId xmlns:p14="http://schemas.microsoft.com/office/powerpoint/2010/main" val="3699431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Generally MA requires no premiums (MA-EPD)</a:t>
            </a:r>
          </a:p>
          <a:p>
            <a:r>
              <a:rPr lang="en-US" dirty="0" smtClean="0"/>
              <a:t>Other cost sharing exceptions:</a:t>
            </a:r>
          </a:p>
          <a:p>
            <a:r>
              <a:rPr lang="en-US" dirty="0" smtClean="0"/>
              <a:t> - MA-BC</a:t>
            </a:r>
          </a:p>
          <a:p>
            <a:r>
              <a:rPr lang="en-US" dirty="0" smtClean="0"/>
              <a:t> - people receiving hospice care</a:t>
            </a:r>
          </a:p>
          <a:p>
            <a:r>
              <a:rPr lang="en-US" dirty="0" smtClean="0"/>
              <a:t> - family planning</a:t>
            </a:r>
          </a:p>
          <a:p>
            <a:r>
              <a:rPr lang="en-US" dirty="0" smtClean="0"/>
              <a:t> - emergency services</a:t>
            </a:r>
          </a:p>
          <a:p>
            <a:r>
              <a:rPr lang="en-US" dirty="0" smtClean="0"/>
              <a:t> - people expected to reside in hospital, NF or ICF-DD for 30 days or more</a:t>
            </a:r>
          </a:p>
          <a:p>
            <a:r>
              <a:rPr lang="en-US" dirty="0" smtClean="0"/>
              <a:t>Etc…</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15</a:t>
            </a:fld>
            <a:endParaRPr lang="en-US" dirty="0"/>
          </a:p>
        </p:txBody>
      </p:sp>
    </p:spTree>
    <p:extLst>
      <p:ext uri="{BB962C8B-B14F-4D97-AF65-F5344CB8AC3E}">
        <p14:creationId xmlns:p14="http://schemas.microsoft.com/office/powerpoint/2010/main" val="32619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16</a:t>
            </a:fld>
            <a:endParaRPr lang="en-US" dirty="0"/>
          </a:p>
        </p:txBody>
      </p:sp>
    </p:spTree>
    <p:extLst>
      <p:ext uri="{BB962C8B-B14F-4D97-AF65-F5344CB8AC3E}">
        <p14:creationId xmlns:p14="http://schemas.microsoft.com/office/powerpoint/2010/main" val="4982860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Managed care: </a:t>
            </a:r>
          </a:p>
          <a:p>
            <a:endParaRPr lang="en-US" baseline="0" dirty="0" smtClean="0"/>
          </a:p>
          <a:p>
            <a:r>
              <a:rPr lang="en-US" baseline="0" dirty="0" smtClean="0"/>
              <a:t>Other specialized groups not mandated into managed care include:  people with cost-effective insurance; adoption assistance children; American Indians living on a reservation.  </a:t>
            </a:r>
          </a:p>
          <a:p>
            <a:endParaRPr lang="en-US" baseline="0" dirty="0" smtClean="0"/>
          </a:p>
          <a:p>
            <a:r>
              <a:rPr lang="en-US" baseline="0" dirty="0" smtClean="0"/>
              <a:t>Some excluded populations may voluntarily enroll in managed care.</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17</a:t>
            </a:fld>
            <a:endParaRPr lang="en-US" dirty="0"/>
          </a:p>
        </p:txBody>
      </p:sp>
    </p:spTree>
    <p:extLst>
      <p:ext uri="{BB962C8B-B14F-4D97-AF65-F5344CB8AC3E}">
        <p14:creationId xmlns:p14="http://schemas.microsoft.com/office/powerpoint/2010/main" val="3188173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18</a:t>
            </a:fld>
            <a:endParaRPr lang="en-US" dirty="0"/>
          </a:p>
        </p:txBody>
      </p:sp>
    </p:spTree>
    <p:extLst>
      <p:ext uri="{BB962C8B-B14F-4D97-AF65-F5344CB8AC3E}">
        <p14:creationId xmlns:p14="http://schemas.microsoft.com/office/powerpoint/2010/main" val="331029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19</a:t>
            </a:fld>
            <a:endParaRPr lang="en-US" dirty="0"/>
          </a:p>
        </p:txBody>
      </p:sp>
    </p:spTree>
    <p:extLst>
      <p:ext uri="{BB962C8B-B14F-4D97-AF65-F5344CB8AC3E}">
        <p14:creationId xmlns:p14="http://schemas.microsoft.com/office/powerpoint/2010/main" val="1561364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2</a:t>
            </a:fld>
            <a:endParaRPr lang="en-US" dirty="0"/>
          </a:p>
        </p:txBody>
      </p:sp>
    </p:spTree>
    <p:extLst>
      <p:ext uri="{BB962C8B-B14F-4D97-AF65-F5344CB8AC3E}">
        <p14:creationId xmlns:p14="http://schemas.microsoft.com/office/powerpoint/2010/main" val="42380123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Minnesota also qualifies for an enhanced match for individuals in the adult expansion group that are not considered ‘newly eligible.’  This enhanced match  begins at 75% match in 2015, increases to 80% in 2015, 86% in 2017, 90% in 2019, 93% in 2019 before leveling off at 90% in 2020.</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AD63827-A40A-43D9-AF2D-3000A42DE088}" type="slidenum">
              <a:rPr lang="en-US" smtClean="0"/>
              <a:t>20</a:t>
            </a:fld>
            <a:endParaRPr lang="en-US" dirty="0"/>
          </a:p>
        </p:txBody>
      </p:sp>
    </p:spTree>
    <p:extLst>
      <p:ext uri="{BB962C8B-B14F-4D97-AF65-F5344CB8AC3E}">
        <p14:creationId xmlns:p14="http://schemas.microsoft.com/office/powerpoint/2010/main" val="2650009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21</a:t>
            </a:fld>
            <a:endParaRPr lang="en-US" dirty="0"/>
          </a:p>
        </p:txBody>
      </p:sp>
    </p:spTree>
    <p:extLst>
      <p:ext uri="{BB962C8B-B14F-4D97-AF65-F5344CB8AC3E}">
        <p14:creationId xmlns:p14="http://schemas.microsoft.com/office/powerpoint/2010/main" val="2525034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22</a:t>
            </a:fld>
            <a:endParaRPr lang="en-US" dirty="0"/>
          </a:p>
        </p:txBody>
      </p:sp>
    </p:spTree>
    <p:extLst>
      <p:ext uri="{BB962C8B-B14F-4D97-AF65-F5344CB8AC3E}">
        <p14:creationId xmlns:p14="http://schemas.microsoft.com/office/powerpoint/2010/main" val="34203747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23</a:t>
            </a:fld>
            <a:endParaRPr lang="en-US" dirty="0"/>
          </a:p>
        </p:txBody>
      </p:sp>
    </p:spTree>
    <p:extLst>
      <p:ext uri="{BB962C8B-B14F-4D97-AF65-F5344CB8AC3E}">
        <p14:creationId xmlns:p14="http://schemas.microsoft.com/office/powerpoint/2010/main" val="1702582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Children’s Health Plan enacted in 1987 to provide coverage for children under 6  and pregnant women ineligible for MA with income up to 185% FPG.</a:t>
            </a:r>
          </a:p>
          <a:p>
            <a:r>
              <a:rPr lang="en-US" dirty="0" smtClean="0"/>
              <a:t>October 1, 1992 - The </a:t>
            </a:r>
            <a:r>
              <a:rPr lang="en-US" dirty="0" err="1" smtClean="0"/>
              <a:t>HealthRight</a:t>
            </a:r>
            <a:r>
              <a:rPr lang="en-US" dirty="0" smtClean="0"/>
              <a:t> Act (now known as the </a:t>
            </a:r>
            <a:r>
              <a:rPr lang="en-US" dirty="0" err="1" smtClean="0"/>
              <a:t>MinnesotaCare</a:t>
            </a:r>
            <a:r>
              <a:rPr lang="en-US" dirty="0" smtClean="0"/>
              <a:t> Act) which was drafted by a bipartisan group of seven legislators was passed by the Legislature and signed by Governor Carlson,.</a:t>
            </a:r>
          </a:p>
          <a:p>
            <a:endParaRPr lang="en-US" dirty="0" smtClean="0"/>
          </a:p>
          <a:p>
            <a:r>
              <a:rPr lang="en-US" dirty="0" smtClean="0"/>
              <a:t>Section 115 waiver has been in place for 20 years, primarily as the federal authority for the </a:t>
            </a:r>
            <a:r>
              <a:rPr lang="en-US" dirty="0" err="1" smtClean="0"/>
              <a:t>MinnesotaCare</a:t>
            </a:r>
            <a:r>
              <a:rPr lang="en-US" dirty="0" smtClean="0"/>
              <a:t> program, federal funding for </a:t>
            </a:r>
            <a:r>
              <a:rPr lang="en-US" dirty="0" err="1" smtClean="0"/>
              <a:t>MinnesotaCare</a:t>
            </a:r>
            <a:r>
              <a:rPr lang="en-US" dirty="0" smtClean="0"/>
              <a:t> evolved over time to result in 50% FMAP for most populations. </a:t>
            </a:r>
          </a:p>
          <a:p>
            <a:endParaRPr lang="en-US" dirty="0" smtClean="0"/>
          </a:p>
          <a:p>
            <a:r>
              <a:rPr lang="en-US" dirty="0" smtClean="0"/>
              <a:t>Different eligibility rules than MA:</a:t>
            </a:r>
          </a:p>
          <a:p>
            <a:r>
              <a:rPr lang="en-US" dirty="0" smtClean="0"/>
              <a:t> - Household composition – family rather than individual determination</a:t>
            </a:r>
          </a:p>
          <a:p>
            <a:r>
              <a:rPr lang="en-US" dirty="0" smtClean="0"/>
              <a:t> - Income calculation gross annual income</a:t>
            </a:r>
          </a:p>
          <a:p>
            <a:r>
              <a:rPr lang="en-US" dirty="0" smtClean="0"/>
              <a:t> - insurance barriers, 4 month rule, ESI barrier</a:t>
            </a:r>
          </a:p>
          <a:p>
            <a:r>
              <a:rPr lang="en-US" dirty="0" smtClean="0"/>
              <a:t> </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24</a:t>
            </a:fld>
            <a:endParaRPr lang="en-US" dirty="0"/>
          </a:p>
        </p:txBody>
      </p:sp>
    </p:spTree>
    <p:extLst>
      <p:ext uri="{BB962C8B-B14F-4D97-AF65-F5344CB8AC3E}">
        <p14:creationId xmlns:p14="http://schemas.microsoft.com/office/powerpoint/2010/main" val="41820224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Blue print : document that illustrates the design choices of the state and ensures CMS has the full understanding of the operations and management of the program and compliance with the fed rules.  In the event the state wishes to make a change to alter program operations described in the blue print, the state must submit a revised blue print for review &amp; certification.</a:t>
            </a:r>
          </a:p>
          <a:p>
            <a:endParaRPr lang="en-US" dirty="0" smtClean="0"/>
          </a:p>
          <a:p>
            <a:r>
              <a:rPr lang="en-US" dirty="0" smtClean="0"/>
              <a:t>MN blue print was approved on </a:t>
            </a:r>
            <a:r>
              <a:rPr lang="en-US" sz="1200" kern="1200" dirty="0" smtClean="0">
                <a:solidFill>
                  <a:schemeClr val="tx1"/>
                </a:solidFill>
                <a:effectLst/>
                <a:latin typeface="+mn-lt"/>
                <a:ea typeface="+mn-ea"/>
                <a:cs typeface="+mn-cs"/>
              </a:rPr>
              <a:t>December 2014</a:t>
            </a:r>
            <a:endParaRPr lang="en-US" dirty="0" smtClean="0"/>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25</a:t>
            </a:fld>
            <a:endParaRPr lang="en-US" dirty="0"/>
          </a:p>
        </p:txBody>
      </p:sp>
    </p:spTree>
    <p:extLst>
      <p:ext uri="{BB962C8B-B14F-4D97-AF65-F5344CB8AC3E}">
        <p14:creationId xmlns:p14="http://schemas.microsoft.com/office/powerpoint/2010/main" val="893449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Residency – Follows Medicaid. Individuals must live in MN and intend to reside here.  Provisions for people who are looking for a job in MN, temporary absence. Cannot be visiting MN to get medical care or for other reasons.</a:t>
            </a:r>
          </a:p>
          <a:p>
            <a:pPr marL="171450" indent="-171450">
              <a:buFont typeface="Arial" panose="020B0604020202020204" pitchFamily="34" charset="0"/>
              <a:buChar char="•"/>
            </a:pPr>
            <a:r>
              <a:rPr lang="en-US" dirty="0" smtClean="0"/>
              <a:t>Ineligible for Medicaid with minimum essential benefits (people who qualify for MA w/</a:t>
            </a:r>
            <a:r>
              <a:rPr lang="en-US" dirty="0" err="1" smtClean="0"/>
              <a:t>spenddown</a:t>
            </a:r>
            <a:r>
              <a:rPr lang="en-US" dirty="0" smtClean="0"/>
              <a:t>, not MEC)</a:t>
            </a:r>
          </a:p>
          <a:p>
            <a:pPr marL="171450" indent="-171450">
              <a:buFont typeface="Arial" panose="020B0604020202020204" pitchFamily="34" charset="0"/>
              <a:buChar char="•"/>
            </a:pPr>
            <a:r>
              <a:rPr lang="en-US" dirty="0" smtClean="0"/>
              <a:t>Income limits – Also includes noncitizens who are ineligible for Medicaid due to immigration status (5 </a:t>
            </a:r>
            <a:r>
              <a:rPr lang="en-US" dirty="0" err="1" smtClean="0"/>
              <a:t>yr</a:t>
            </a:r>
            <a:r>
              <a:rPr lang="en-US" dirty="0" smtClean="0"/>
              <a:t> bar) with incomes less than 133% FPG.</a:t>
            </a:r>
          </a:p>
          <a:p>
            <a:pPr marL="171450" indent="-171450">
              <a:buFont typeface="Arial" panose="020B0604020202020204" pitchFamily="34" charset="0"/>
              <a:buChar char="•"/>
            </a:pPr>
            <a:r>
              <a:rPr lang="en-US" dirty="0" smtClean="0"/>
              <a:t>MEC – Cannot have or be eligible to enroll in MEC. Medicare. Employer-sponsored coverage is affordable if employee premium is within 9.5% of household income.</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26</a:t>
            </a:fld>
            <a:endParaRPr lang="en-US" dirty="0"/>
          </a:p>
        </p:txBody>
      </p:sp>
    </p:spTree>
    <p:extLst>
      <p:ext uri="{BB962C8B-B14F-4D97-AF65-F5344CB8AC3E}">
        <p14:creationId xmlns:p14="http://schemas.microsoft.com/office/powerpoint/2010/main" val="1658935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HH Comp – based on IR code (tax filers, spouses, tax dependents), nontax fling households generally follow MA rules.</a:t>
            </a:r>
          </a:p>
          <a:p>
            <a:endParaRPr lang="en-US" dirty="0" smtClean="0"/>
          </a:p>
          <a:p>
            <a:r>
              <a:rPr lang="en-US" dirty="0" smtClean="0"/>
              <a:t>MAGI not MAGI “based” methodology</a:t>
            </a:r>
          </a:p>
          <a:p>
            <a:endParaRPr lang="en-US" dirty="0" smtClean="0"/>
          </a:p>
          <a:p>
            <a:r>
              <a:rPr lang="en-US" dirty="0" smtClean="0"/>
              <a:t>PAI – income for the coverage year as an annual figure</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27</a:t>
            </a:fld>
            <a:endParaRPr lang="en-US" dirty="0"/>
          </a:p>
        </p:txBody>
      </p:sp>
    </p:spTree>
    <p:extLst>
      <p:ext uri="{BB962C8B-B14F-4D97-AF65-F5344CB8AC3E}">
        <p14:creationId xmlns:p14="http://schemas.microsoft.com/office/powerpoint/2010/main" val="18518832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Cost sharing exclusions: children, American Indians</a:t>
            </a:r>
          </a:p>
          <a:p>
            <a:r>
              <a:rPr lang="en-US" dirty="0" smtClean="0"/>
              <a:t>No 5% or OOP max for prescriptions</a:t>
            </a:r>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28</a:t>
            </a:fld>
            <a:endParaRPr lang="en-US" dirty="0"/>
          </a:p>
        </p:txBody>
      </p:sp>
    </p:spTree>
    <p:extLst>
      <p:ext uri="{BB962C8B-B14F-4D97-AF65-F5344CB8AC3E}">
        <p14:creationId xmlns:p14="http://schemas.microsoft.com/office/powerpoint/2010/main" val="35304017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29</a:t>
            </a:fld>
            <a:endParaRPr lang="en-US" dirty="0"/>
          </a:p>
        </p:txBody>
      </p:sp>
    </p:spTree>
    <p:extLst>
      <p:ext uri="{BB962C8B-B14F-4D97-AF65-F5344CB8AC3E}">
        <p14:creationId xmlns:p14="http://schemas.microsoft.com/office/powerpoint/2010/main" val="4243469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American Community Survey estimates. Smith, J.C., &amp; </a:t>
            </a:r>
            <a:r>
              <a:rPr lang="en-US" dirty="0" err="1" smtClean="0"/>
              <a:t>Medalia</a:t>
            </a:r>
            <a:r>
              <a:rPr lang="en-US" dirty="0" smtClean="0"/>
              <a:t> C. September 16, 2015. "Health Insurance Coverage in the United States: 2014." Current Population Reports. Washington, DC: U.S. Census Bureau. Available at http://www.census.gov/- content/dam/Census/library/publications/2015/demo/p60-253.pdf</a:t>
            </a:r>
            <a:endParaRPr lang="en-US" dirty="0"/>
          </a:p>
        </p:txBody>
      </p:sp>
    </p:spTree>
    <p:extLst>
      <p:ext uri="{BB962C8B-B14F-4D97-AF65-F5344CB8AC3E}">
        <p14:creationId xmlns:p14="http://schemas.microsoft.com/office/powerpoint/2010/main" val="5588272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legislature increased premiums for a portion of the </a:t>
            </a:r>
            <a:r>
              <a:rPr lang="en-US" dirty="0" err="1" smtClean="0"/>
              <a:t>MNCare</a:t>
            </a:r>
            <a:r>
              <a:rPr lang="en-US" dirty="0" smtClean="0"/>
              <a:t> population between 150-200%FPL. This chart reflects</a:t>
            </a:r>
            <a:r>
              <a:rPr lang="en-US" baseline="0" dirty="0" smtClean="0"/>
              <a:t> those increases which were effective last month.</a:t>
            </a: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30</a:t>
            </a:fld>
            <a:endParaRPr lang="en-US" dirty="0"/>
          </a:p>
        </p:txBody>
      </p:sp>
    </p:spTree>
    <p:extLst>
      <p:ext uri="{BB962C8B-B14F-4D97-AF65-F5344CB8AC3E}">
        <p14:creationId xmlns:p14="http://schemas.microsoft.com/office/powerpoint/2010/main" val="2089637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a:t>
            </a:r>
            <a:r>
              <a:rPr lang="en-US" baseline="0" dirty="0" smtClean="0"/>
              <a:t> terms, a 94% AV means the consumer is stuck with 6% of their annual health care costs and the health plan has to pay the rest (94%).</a:t>
            </a:r>
          </a:p>
          <a:p>
            <a:endParaRPr lang="en-US" baseline="0" dirty="0" smtClean="0"/>
          </a:p>
          <a:p>
            <a:r>
              <a:rPr lang="en-US" baseline="0" dirty="0" smtClean="0"/>
              <a:t>Federal law limits the state’s ability to lower the actuarial values below what individuals from 133%-200% FPG would have received if they had purchased coverage with cost-sharing subsidies through the exchange. </a:t>
            </a:r>
          </a:p>
          <a:p>
            <a:endParaRPr lang="en-US" baseline="0" dirty="0" smtClean="0"/>
          </a:p>
          <a:p>
            <a:r>
              <a:rPr lang="en-US" baseline="0" dirty="0" smtClean="0"/>
              <a:t>Meaning:</a:t>
            </a:r>
          </a:p>
          <a:p>
            <a:endParaRPr lang="en-US" baseline="0" dirty="0" smtClean="0"/>
          </a:p>
          <a:p>
            <a:r>
              <a:rPr lang="en-US" baseline="0" dirty="0" smtClean="0"/>
              <a:t>Coverage for </a:t>
            </a:r>
            <a:r>
              <a:rPr lang="en-US" baseline="0" dirty="0" err="1" smtClean="0"/>
              <a:t>MNCare</a:t>
            </a:r>
            <a:r>
              <a:rPr lang="en-US" baseline="0" dirty="0" smtClean="0"/>
              <a:t> enrollee from 133-150% FPG cannot have an AV lower than 94% AV.</a:t>
            </a:r>
          </a:p>
          <a:p>
            <a:r>
              <a:rPr lang="en-US" baseline="0" dirty="0" smtClean="0"/>
              <a:t>Coverage for </a:t>
            </a:r>
            <a:r>
              <a:rPr lang="en-US" baseline="0" dirty="0" err="1" smtClean="0"/>
              <a:t>MNCare</a:t>
            </a:r>
            <a:r>
              <a:rPr lang="en-US" baseline="0" dirty="0" smtClean="0"/>
              <a:t> enrollee from 150-200% FPG cannot have an AV lower than 87% AV.</a:t>
            </a:r>
          </a:p>
        </p:txBody>
      </p:sp>
      <p:sp>
        <p:nvSpPr>
          <p:cNvPr id="4" name="Slide Number Placeholder 3"/>
          <p:cNvSpPr>
            <a:spLocks noGrp="1"/>
          </p:cNvSpPr>
          <p:nvPr>
            <p:ph type="sldNum" sz="quarter" idx="10"/>
          </p:nvPr>
        </p:nvSpPr>
        <p:spPr/>
        <p:txBody>
          <a:bodyPr/>
          <a:lstStyle/>
          <a:p>
            <a:fld id="{7AD63827-A40A-43D9-AF2D-3000A42DE088}" type="slidenum">
              <a:rPr lang="en-US" smtClean="0"/>
              <a:t>31</a:t>
            </a:fld>
            <a:endParaRPr lang="en-US" dirty="0"/>
          </a:p>
        </p:txBody>
      </p:sp>
    </p:spTree>
    <p:extLst>
      <p:ext uri="{BB962C8B-B14F-4D97-AF65-F5344CB8AC3E}">
        <p14:creationId xmlns:p14="http://schemas.microsoft.com/office/powerpoint/2010/main" val="5983185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19-20 year olds are</a:t>
            </a:r>
            <a:r>
              <a:rPr lang="en-US" sz="1200" kern="1200" baseline="0" dirty="0" smtClean="0">
                <a:solidFill>
                  <a:schemeClr val="tx1"/>
                </a:solidFill>
                <a:effectLst/>
                <a:latin typeface="+mn-lt"/>
                <a:ea typeface="+mn-ea"/>
                <a:cs typeface="+mn-cs"/>
              </a:rPr>
              <a:t> included in the adults with children category; they are considered children in </a:t>
            </a:r>
            <a:r>
              <a:rPr lang="en-US" sz="1200" kern="1200" baseline="0" dirty="0" err="1" smtClean="0">
                <a:solidFill>
                  <a:schemeClr val="tx1"/>
                </a:solidFill>
                <a:effectLst/>
                <a:latin typeface="+mn-lt"/>
                <a:ea typeface="+mn-ea"/>
                <a:cs typeface="+mn-cs"/>
              </a:rPr>
              <a:t>MinnesotaCare</a:t>
            </a:r>
            <a:r>
              <a:rPr lang="en-US" sz="1200" kern="1200" baseline="0" dirty="0" smtClean="0">
                <a:solidFill>
                  <a:schemeClr val="tx1"/>
                </a:solidFill>
                <a:effectLst/>
                <a:latin typeface="+mn-lt"/>
                <a:ea typeface="+mn-ea"/>
                <a:cs typeface="+mn-cs"/>
              </a:rPr>
              <a:t>.</a:t>
            </a:r>
            <a:endParaRPr lang="en-US" dirty="0" smtClean="0"/>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32</a:t>
            </a:fld>
            <a:endParaRPr lang="en-US" dirty="0"/>
          </a:p>
        </p:txBody>
      </p:sp>
    </p:spTree>
    <p:extLst>
      <p:ext uri="{BB962C8B-B14F-4D97-AF65-F5344CB8AC3E}">
        <p14:creationId xmlns:p14="http://schemas.microsoft.com/office/powerpoint/2010/main" val="39363226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33</a:t>
            </a:fld>
            <a:endParaRPr lang="en-US" dirty="0"/>
          </a:p>
        </p:txBody>
      </p:sp>
    </p:spTree>
    <p:extLst>
      <p:ext uri="{BB962C8B-B14F-4D97-AF65-F5344CB8AC3E}">
        <p14:creationId xmlns:p14="http://schemas.microsoft.com/office/powerpoint/2010/main" val="945184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34</a:t>
            </a:fld>
            <a:endParaRPr lang="en-US" dirty="0"/>
          </a:p>
        </p:txBody>
      </p:sp>
    </p:spTree>
    <p:extLst>
      <p:ext uri="{BB962C8B-B14F-4D97-AF65-F5344CB8AC3E}">
        <p14:creationId xmlns:p14="http://schemas.microsoft.com/office/powerpoint/2010/main" val="23057915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DHS</a:t>
            </a:r>
            <a:r>
              <a:rPr lang="en-US" baseline="0" dirty="0" smtClean="0"/>
              <a:t> </a:t>
            </a:r>
            <a:r>
              <a:rPr lang="en-US" dirty="0" smtClean="0"/>
              <a:t>is piloting a</a:t>
            </a:r>
            <a:r>
              <a:rPr lang="en-US" baseline="0" dirty="0" smtClean="0"/>
              <a:t> phone in application pilot is underway at this process.</a:t>
            </a:r>
            <a:endParaRPr lang="en-US" dirty="0" smtClean="0"/>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35</a:t>
            </a:fld>
            <a:endParaRPr lang="en-US" dirty="0"/>
          </a:p>
        </p:txBody>
      </p:sp>
    </p:spTree>
    <p:extLst>
      <p:ext uri="{BB962C8B-B14F-4D97-AF65-F5344CB8AC3E}">
        <p14:creationId xmlns:p14="http://schemas.microsoft.com/office/powerpoint/2010/main" val="4084337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36</a:t>
            </a:fld>
            <a:endParaRPr lang="en-US" dirty="0"/>
          </a:p>
        </p:txBody>
      </p:sp>
    </p:spTree>
    <p:extLst>
      <p:ext uri="{BB962C8B-B14F-4D97-AF65-F5344CB8AC3E}">
        <p14:creationId xmlns:p14="http://schemas.microsoft.com/office/powerpoint/2010/main" val="1523885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37</a:t>
            </a:fld>
            <a:endParaRPr lang="en-US" dirty="0"/>
          </a:p>
        </p:txBody>
      </p:sp>
    </p:spTree>
    <p:extLst>
      <p:ext uri="{BB962C8B-B14F-4D97-AF65-F5344CB8AC3E}">
        <p14:creationId xmlns:p14="http://schemas.microsoft.com/office/powerpoint/2010/main" val="29326391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BHP</a:t>
            </a:r>
            <a:r>
              <a:rPr lang="en-US" baseline="0" dirty="0" smtClean="0"/>
              <a:t> Funding Per Person is based on the formula in the blue box.</a:t>
            </a:r>
          </a:p>
          <a:p>
            <a:endParaRPr lang="en-US" baseline="0" dirty="0" smtClean="0"/>
          </a:p>
          <a:p>
            <a:r>
              <a:rPr lang="en-US" baseline="0" dirty="0" smtClean="0"/>
              <a:t>Benchmark premium is set annually based on approved premium rates by Commerce for the second lowest silver product offered through </a:t>
            </a:r>
            <a:r>
              <a:rPr lang="en-US" baseline="0" dirty="0" err="1" smtClean="0"/>
              <a:t>Mnsure</a:t>
            </a:r>
            <a:r>
              <a:rPr lang="en-US" baseline="0" dirty="0" smtClean="0"/>
              <a:t>.</a:t>
            </a:r>
          </a:p>
          <a:p>
            <a:endParaRPr lang="en-US" baseline="0" dirty="0" smtClean="0"/>
          </a:p>
          <a:p>
            <a:r>
              <a:rPr lang="en-US" baseline="0" dirty="0" smtClean="0"/>
              <a:t>The maximum contribution is based on the standard set out under the ACA for the maximum amount an individual at a certain income level should have to spend on premium costs for the year.</a:t>
            </a:r>
            <a:endParaRPr lang="en-US" dirty="0" smtClean="0"/>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38</a:t>
            </a:fld>
            <a:endParaRPr lang="en-US" dirty="0"/>
          </a:p>
        </p:txBody>
      </p:sp>
    </p:spTree>
    <p:extLst>
      <p:ext uri="{BB962C8B-B14F-4D97-AF65-F5344CB8AC3E}">
        <p14:creationId xmlns:p14="http://schemas.microsoft.com/office/powerpoint/2010/main" val="38154109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39</a:t>
            </a:fld>
            <a:endParaRPr lang="en-US" dirty="0"/>
          </a:p>
        </p:txBody>
      </p:sp>
    </p:spTree>
    <p:extLst>
      <p:ext uri="{BB962C8B-B14F-4D97-AF65-F5344CB8AC3E}">
        <p14:creationId xmlns:p14="http://schemas.microsoft.com/office/powerpoint/2010/main" val="1382663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a:t>
            </a:fld>
            <a:endParaRPr lang="en-US" dirty="0"/>
          </a:p>
        </p:txBody>
      </p:sp>
    </p:spTree>
    <p:extLst>
      <p:ext uri="{BB962C8B-B14F-4D97-AF65-F5344CB8AC3E}">
        <p14:creationId xmlns:p14="http://schemas.microsoft.com/office/powerpoint/2010/main" val="17368302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40</a:t>
            </a:fld>
            <a:endParaRPr lang="en-US" dirty="0"/>
          </a:p>
        </p:txBody>
      </p:sp>
    </p:spTree>
    <p:extLst>
      <p:ext uri="{BB962C8B-B14F-4D97-AF65-F5344CB8AC3E}">
        <p14:creationId xmlns:p14="http://schemas.microsoft.com/office/powerpoint/2010/main" val="20584562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41</a:t>
            </a:fld>
            <a:endParaRPr lang="en-US" dirty="0"/>
          </a:p>
        </p:txBody>
      </p:sp>
    </p:spTree>
    <p:extLst>
      <p:ext uri="{BB962C8B-B14F-4D97-AF65-F5344CB8AC3E}">
        <p14:creationId xmlns:p14="http://schemas.microsoft.com/office/powerpoint/2010/main" val="28862979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42</a:t>
            </a:fld>
            <a:endParaRPr lang="en-US" dirty="0"/>
          </a:p>
        </p:txBody>
      </p:sp>
    </p:spTree>
    <p:extLst>
      <p:ext uri="{BB962C8B-B14F-4D97-AF65-F5344CB8AC3E}">
        <p14:creationId xmlns:p14="http://schemas.microsoft.com/office/powerpoint/2010/main" val="23576682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43</a:t>
            </a:fld>
            <a:endParaRPr lang="en-US" dirty="0"/>
          </a:p>
        </p:txBody>
      </p:sp>
    </p:spTree>
    <p:extLst>
      <p:ext uri="{BB962C8B-B14F-4D97-AF65-F5344CB8AC3E}">
        <p14:creationId xmlns:p14="http://schemas.microsoft.com/office/powerpoint/2010/main" val="282941289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44</a:t>
            </a:fld>
            <a:endParaRPr lang="en-US" dirty="0"/>
          </a:p>
        </p:txBody>
      </p:sp>
    </p:spTree>
    <p:extLst>
      <p:ext uri="{BB962C8B-B14F-4D97-AF65-F5344CB8AC3E}">
        <p14:creationId xmlns:p14="http://schemas.microsoft.com/office/powerpoint/2010/main" val="192657560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45</a:t>
            </a:fld>
            <a:endParaRPr lang="en-US" dirty="0"/>
          </a:p>
        </p:txBody>
      </p:sp>
    </p:spTree>
    <p:extLst>
      <p:ext uri="{BB962C8B-B14F-4D97-AF65-F5344CB8AC3E}">
        <p14:creationId xmlns:p14="http://schemas.microsoft.com/office/powerpoint/2010/main" val="9637371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46</a:t>
            </a:fld>
            <a:endParaRPr lang="en-US" dirty="0"/>
          </a:p>
        </p:txBody>
      </p:sp>
    </p:spTree>
    <p:extLst>
      <p:ext uri="{BB962C8B-B14F-4D97-AF65-F5344CB8AC3E}">
        <p14:creationId xmlns:p14="http://schemas.microsoft.com/office/powerpoint/2010/main" val="24880725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AFA0A9D-7F5B-42FB-BE46-A6E1FEA50E0E}" type="slidenum">
              <a:rPr lang="en-US" smtClean="0"/>
              <a:pPr/>
              <a:t>47</a:t>
            </a:fld>
            <a:endParaRPr lang="en-US"/>
          </a:p>
        </p:txBody>
      </p:sp>
    </p:spTree>
    <p:extLst>
      <p:ext uri="{BB962C8B-B14F-4D97-AF65-F5344CB8AC3E}">
        <p14:creationId xmlns:p14="http://schemas.microsoft.com/office/powerpoint/2010/main" val="385087914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48</a:t>
            </a:fld>
            <a:endParaRPr lang="en-US" dirty="0"/>
          </a:p>
        </p:txBody>
      </p:sp>
    </p:spTree>
    <p:extLst>
      <p:ext uri="{BB962C8B-B14F-4D97-AF65-F5344CB8AC3E}">
        <p14:creationId xmlns:p14="http://schemas.microsoft.com/office/powerpoint/2010/main" val="241340493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49</a:t>
            </a:fld>
            <a:endParaRPr lang="en-US" dirty="0"/>
          </a:p>
        </p:txBody>
      </p:sp>
    </p:spTree>
    <p:extLst>
      <p:ext uri="{BB962C8B-B14F-4D97-AF65-F5344CB8AC3E}">
        <p14:creationId xmlns:p14="http://schemas.microsoft.com/office/powerpoint/2010/main" val="27288429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a:t>
            </a:fld>
            <a:endParaRPr lang="en-US" dirty="0"/>
          </a:p>
        </p:txBody>
      </p:sp>
    </p:spTree>
    <p:extLst>
      <p:ext uri="{BB962C8B-B14F-4D97-AF65-F5344CB8AC3E}">
        <p14:creationId xmlns:p14="http://schemas.microsoft.com/office/powerpoint/2010/main" val="29007608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50</a:t>
            </a:fld>
            <a:endParaRPr lang="en-US" dirty="0"/>
          </a:p>
        </p:txBody>
      </p:sp>
    </p:spTree>
    <p:extLst>
      <p:ext uri="{BB962C8B-B14F-4D97-AF65-F5344CB8AC3E}">
        <p14:creationId xmlns:p14="http://schemas.microsoft.com/office/powerpoint/2010/main" val="374170952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51</a:t>
            </a:fld>
            <a:endParaRPr lang="en-US" dirty="0"/>
          </a:p>
        </p:txBody>
      </p:sp>
    </p:spTree>
    <p:extLst>
      <p:ext uri="{BB962C8B-B14F-4D97-AF65-F5344CB8AC3E}">
        <p14:creationId xmlns:p14="http://schemas.microsoft.com/office/powerpoint/2010/main" val="222191251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52</a:t>
            </a:fld>
            <a:endParaRPr lang="en-US" dirty="0"/>
          </a:p>
        </p:txBody>
      </p:sp>
    </p:spTree>
    <p:extLst>
      <p:ext uri="{BB962C8B-B14F-4D97-AF65-F5344CB8AC3E}">
        <p14:creationId xmlns:p14="http://schemas.microsoft.com/office/powerpoint/2010/main" val="235408112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53</a:t>
            </a:fld>
            <a:endParaRPr lang="en-US" dirty="0"/>
          </a:p>
        </p:txBody>
      </p:sp>
    </p:spTree>
    <p:extLst>
      <p:ext uri="{BB962C8B-B14F-4D97-AF65-F5344CB8AC3E}">
        <p14:creationId xmlns:p14="http://schemas.microsoft.com/office/powerpoint/2010/main" val="329824393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54</a:t>
            </a:fld>
            <a:endParaRPr lang="en-US" dirty="0"/>
          </a:p>
        </p:txBody>
      </p:sp>
    </p:spTree>
    <p:extLst>
      <p:ext uri="{BB962C8B-B14F-4D97-AF65-F5344CB8AC3E}">
        <p14:creationId xmlns:p14="http://schemas.microsoft.com/office/powerpoint/2010/main" val="346922136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55</a:t>
            </a:fld>
            <a:endParaRPr lang="en-US" dirty="0"/>
          </a:p>
        </p:txBody>
      </p:sp>
    </p:spTree>
    <p:extLst>
      <p:ext uri="{BB962C8B-B14F-4D97-AF65-F5344CB8AC3E}">
        <p14:creationId xmlns:p14="http://schemas.microsoft.com/office/powerpoint/2010/main" val="84816907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994FEF2-D8E4-4264-98C9-D19715C4B564}" type="slidenum">
              <a:rPr lang="en-US" smtClean="0">
                <a:solidFill>
                  <a:prstClr val="black"/>
                </a:solidFill>
              </a:rPr>
              <a:pPr/>
              <a:t>56</a:t>
            </a:fld>
            <a:endParaRPr lang="en-US" dirty="0">
              <a:solidFill>
                <a:prstClr val="black"/>
              </a:solidFill>
            </a:endParaRPr>
          </a:p>
        </p:txBody>
      </p:sp>
    </p:spTree>
    <p:extLst>
      <p:ext uri="{BB962C8B-B14F-4D97-AF65-F5344CB8AC3E}">
        <p14:creationId xmlns:p14="http://schemas.microsoft.com/office/powerpoint/2010/main" val="545895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6</a:t>
            </a:fld>
            <a:endParaRPr lang="en-US" dirty="0"/>
          </a:p>
        </p:txBody>
      </p:sp>
    </p:spTree>
    <p:extLst>
      <p:ext uri="{BB962C8B-B14F-4D97-AF65-F5344CB8AC3E}">
        <p14:creationId xmlns:p14="http://schemas.microsoft.com/office/powerpoint/2010/main" val="2019123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7</a:t>
            </a:fld>
            <a:endParaRPr lang="en-US" dirty="0"/>
          </a:p>
        </p:txBody>
      </p:sp>
    </p:spTree>
    <p:extLst>
      <p:ext uri="{BB962C8B-B14F-4D97-AF65-F5344CB8AC3E}">
        <p14:creationId xmlns:p14="http://schemas.microsoft.com/office/powerpoint/2010/main" val="1602108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D63827-A40A-43D9-AF2D-3000A42DE088}" type="slidenum">
              <a:rPr lang="en-US" smtClean="0"/>
              <a:t>8</a:t>
            </a:fld>
            <a:endParaRPr lang="en-US" dirty="0"/>
          </a:p>
        </p:txBody>
      </p:sp>
    </p:spTree>
    <p:extLst>
      <p:ext uri="{BB962C8B-B14F-4D97-AF65-F5344CB8AC3E}">
        <p14:creationId xmlns:p14="http://schemas.microsoft.com/office/powerpoint/2010/main" val="3312450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represents MHCP in January 2010.</a:t>
            </a:r>
          </a:p>
          <a:p>
            <a:endParaRPr lang="en-US" dirty="0" smtClean="0"/>
          </a:p>
          <a:p>
            <a:r>
              <a:rPr lang="en-US" dirty="0" smtClean="0"/>
              <a:t>GAMC – State funded program for adults without children.  In the years prior to Medicaid funding for this population legislature grappled with how best to cover them..</a:t>
            </a:r>
          </a:p>
          <a:p>
            <a:r>
              <a:rPr lang="en-US" dirty="0" smtClean="0"/>
              <a:t>GHO – Hospital only coverage, Transitional </a:t>
            </a:r>
            <a:r>
              <a:rPr lang="en-US" dirty="0" err="1" smtClean="0"/>
              <a:t>MinnesotaCare</a:t>
            </a:r>
            <a:r>
              <a:rPr lang="en-US" dirty="0" smtClean="0"/>
              <a:t> (sought to move people from  GAMC to MCRE), in 2012,Healthy MN Contribution Program for adults w/o children &gt;200% FPG to subsidize private coverage. GAMC expired in March 2011 with implementation of the early expansion, MA for adults without children.</a:t>
            </a:r>
          </a:p>
          <a:p>
            <a:endParaRPr lang="en-US" dirty="0" smtClean="0"/>
          </a:p>
          <a:p>
            <a:r>
              <a:rPr lang="en-US" dirty="0" smtClean="0"/>
              <a:t>First</a:t>
            </a:r>
            <a:r>
              <a:rPr lang="en-US" baseline="0" dirty="0" smtClean="0"/>
              <a:t> three population buckets: </a:t>
            </a:r>
            <a:r>
              <a:rPr lang="en-US" dirty="0" smtClean="0"/>
              <a:t>Infants</a:t>
            </a:r>
            <a:r>
              <a:rPr lang="en-US" baseline="0" dirty="0" smtClean="0"/>
              <a:t>, pregnant women and children had maintenance of effort requirements under the law so Minnesota was limited in its ability to reduce eligibility levels for these populations. These populations were moved over into Medical Assistance in an effort to meet these requirements. (MOE for Medicaid and CHIP populations goes until 2019)</a:t>
            </a:r>
          </a:p>
          <a:p>
            <a:endParaRPr lang="en-US" dirty="0" smtClean="0"/>
          </a:p>
          <a:p>
            <a:r>
              <a:rPr lang="en-US" dirty="0" smtClean="0"/>
              <a:t>Medical Assistance Changes:</a:t>
            </a:r>
          </a:p>
          <a:p>
            <a:pPr marL="171450" indent="-171450">
              <a:buFont typeface="Arial" panose="020B0604020202020204" pitchFamily="34" charset="0"/>
              <a:buChar char="•"/>
            </a:pPr>
            <a:r>
              <a:rPr lang="en-US" dirty="0" smtClean="0"/>
              <a:t>Parents</a:t>
            </a:r>
            <a:r>
              <a:rPr lang="en-US" baseline="0" dirty="0" smtClean="0"/>
              <a:t>, children ages 19-20, and adults under age 65 without children experienced an increase in income eligibility for MA with the </a:t>
            </a:r>
            <a:r>
              <a:rPr lang="en-US" dirty="0" smtClean="0"/>
              <a:t>Medicaid expansion.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Medicaid coverage for seniors and disabled and/or blind remained virtually unchanged under the ACA.</a:t>
            </a:r>
            <a:endParaRPr lang="en-US" dirty="0" smtClean="0"/>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baseline="0" dirty="0" err="1" smtClean="0"/>
              <a:t>MinnesotaCare</a:t>
            </a:r>
            <a:r>
              <a:rPr lang="en-US" baseline="0" dirty="0" smtClean="0"/>
              <a:t> Changes: </a:t>
            </a:r>
          </a:p>
          <a:p>
            <a:pPr marL="171450" indent="-171450">
              <a:buFont typeface="Arial" panose="020B0604020202020204" pitchFamily="34" charset="0"/>
              <a:buChar char="•"/>
            </a:pPr>
            <a:r>
              <a:rPr lang="en-US" baseline="0" dirty="0" smtClean="0"/>
              <a:t>Moved to basic health plan model capped at 200%FPL</a:t>
            </a:r>
          </a:p>
          <a:p>
            <a:pPr marL="171450" indent="-171450">
              <a:buFont typeface="Arial" panose="020B0604020202020204" pitchFamily="34" charset="0"/>
              <a:buChar char="•"/>
            </a:pPr>
            <a:r>
              <a:rPr lang="en-US" baseline="0" dirty="0" smtClean="0"/>
              <a:t>Reduced income eligibility for parents from 275%FPL to 200%FPL</a:t>
            </a:r>
          </a:p>
          <a:p>
            <a:pPr marL="171450" indent="-171450">
              <a:buFont typeface="Arial" panose="020B0604020202020204" pitchFamily="34" charset="0"/>
              <a:buChar char="•"/>
            </a:pPr>
            <a:r>
              <a:rPr lang="en-US" baseline="0" dirty="0" smtClean="0"/>
              <a:t>Removed the health contribution program for adults without children</a:t>
            </a:r>
          </a:p>
          <a:p>
            <a:pPr marL="171450" indent="-171450">
              <a:buFont typeface="Arial" panose="020B0604020202020204" pitchFamily="34" charset="0"/>
              <a:buChar char="•"/>
            </a:pPr>
            <a:r>
              <a:rPr lang="en-US" baseline="0" dirty="0" smtClean="0"/>
              <a:t>Removed the buy-in option for children in </a:t>
            </a:r>
            <a:r>
              <a:rPr lang="en-US" baseline="0" dirty="0" err="1" smtClean="0"/>
              <a:t>MinnesotaCare</a:t>
            </a:r>
            <a:r>
              <a:rPr lang="en-US" baseline="0" dirty="0" smtClean="0"/>
              <a:t> (Most children under 200%FPL are in MA with a few exceptions of children who are in </a:t>
            </a:r>
            <a:r>
              <a:rPr lang="en-US" baseline="0" dirty="0" err="1" smtClean="0"/>
              <a:t>MinnesotaCare</a:t>
            </a:r>
            <a:r>
              <a:rPr lang="en-US" baseline="0" dirty="0" smtClean="0"/>
              <a:t>)</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New Public Program:</a:t>
            </a:r>
          </a:p>
          <a:p>
            <a:pPr marL="171450" indent="-171450">
              <a:buFont typeface="Arial" panose="020B0604020202020204" pitchFamily="34" charset="0"/>
              <a:buChar char="•"/>
            </a:pPr>
            <a:r>
              <a:rPr lang="en-US" baseline="0" dirty="0" smtClean="0"/>
              <a:t>Addition of a federal subsidy program for ACA-compliant plans purchased through MNsure</a:t>
            </a:r>
          </a:p>
          <a:p>
            <a:pPr marL="171450" indent="-171450">
              <a:buFont typeface="Arial" panose="020B0604020202020204"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9</a:t>
            </a:fld>
            <a:endParaRPr lang="en-US" dirty="0"/>
          </a:p>
        </p:txBody>
      </p:sp>
    </p:spTree>
    <p:extLst>
      <p:ext uri="{BB962C8B-B14F-4D97-AF65-F5344CB8AC3E}">
        <p14:creationId xmlns:p14="http://schemas.microsoft.com/office/powerpoint/2010/main" val="29264799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1903557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4083187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2623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F8FA0FF-B194-4927-BB1D-56AA63D432A4}" type="slidenum">
              <a:rPr lang="en-US" smtClean="0"/>
              <a:pPr/>
              <a:t>‹#›</a:t>
            </a:fld>
            <a:endParaRPr lang="en-US" dirty="0"/>
          </a:p>
        </p:txBody>
      </p:sp>
      <p:sp>
        <p:nvSpPr>
          <p:cNvPr id="7" name="Picture Placeholder 6"/>
          <p:cNvSpPr>
            <a:spLocks noGrp="1"/>
          </p:cNvSpPr>
          <p:nvPr>
            <p:ph type="pic" sz="quarter" idx="12"/>
          </p:nvPr>
        </p:nvSpPr>
        <p:spPr>
          <a:xfrm>
            <a:off x="762000" y="1905000"/>
            <a:ext cx="7467600" cy="3200400"/>
          </a:xfrm>
        </p:spPr>
        <p:txBody>
          <a:bodyPr/>
          <a:lstStyle/>
          <a:p>
            <a:endParaRPr lang="en-US"/>
          </a:p>
        </p:txBody>
      </p:sp>
    </p:spTree>
    <p:extLst>
      <p:ext uri="{BB962C8B-B14F-4D97-AF65-F5344CB8AC3E}">
        <p14:creationId xmlns:p14="http://schemas.microsoft.com/office/powerpoint/2010/main" val="258762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97750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39936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0849" y="274638"/>
            <a:ext cx="7520254" cy="907874"/>
          </a:xfrm>
        </p:spPr>
        <p:txBody>
          <a:bodyPr/>
          <a:lstStyle/>
          <a:p>
            <a:r>
              <a:rPr lang="en-US"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endParaRPr lang="en-US" dirty="0"/>
          </a:p>
        </p:txBody>
      </p:sp>
      <p:sp>
        <p:nvSpPr>
          <p:cNvPr id="4" name="Slide Number Placeholder 5"/>
          <p:cNvSpPr>
            <a:spLocks noGrp="1"/>
          </p:cNvSpPr>
          <p:nvPr>
            <p:ph type="sldNum" sz="quarter" idx="11"/>
          </p:nvPr>
        </p:nvSpPr>
        <p:spPr/>
        <p:txBody>
          <a:bodyPr/>
          <a:lstStyle>
            <a:lvl1pPr>
              <a:defRPr/>
            </a:lvl1pPr>
          </a:lstStyle>
          <a:p>
            <a:fld id="{31DAB2B3-058F-4B2D-8D00-B14F41FE5BDF}" type="slidenum">
              <a:rPr lang="en-US"/>
              <a:pPr/>
              <a:t>‹#›</a:t>
            </a:fld>
            <a:endParaRPr lang="en-US" dirty="0"/>
          </a:p>
        </p:txBody>
      </p:sp>
    </p:spTree>
    <p:extLst>
      <p:ext uri="{BB962C8B-B14F-4D97-AF65-F5344CB8AC3E}">
        <p14:creationId xmlns:p14="http://schemas.microsoft.com/office/powerpoint/2010/main" val="3656030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4.jp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pPr/>
              <a:t>‹#›</a:t>
            </a:fld>
            <a:endParaRPr lang="en-US" dirty="0"/>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Health Care Financing Task Force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Information: www.mn.gov/dhs/hcftf </a:t>
            </a:r>
          </a:p>
          <a:p>
            <a:pPr marL="0" marR="0" algn="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Contact: </a:t>
            </a:r>
            <a:r>
              <a:rPr lang="en-US" sz="1100" dirty="0">
                <a:effectLst/>
                <a:latin typeface="Calibri" panose="020F0502020204030204" pitchFamily="34" charset="0"/>
                <a:ea typeface="Calibri" panose="020F0502020204030204" pitchFamily="34" charset="0"/>
                <a:cs typeface="Times New Roman" panose="02020603050405020304" pitchFamily="18" charset="0"/>
              </a:rPr>
              <a:t>dhs.hcfinancingtaskforce@state.mn.us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14069042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Seamless Coverage and market stability</a:t>
            </a:r>
          </a:p>
          <a:p>
            <a:r>
              <a:rPr lang="en-US" dirty="0" smtClean="0"/>
              <a:t>9/18/2015</a:t>
            </a:r>
          </a:p>
          <a:p>
            <a:r>
              <a:rPr lang="en-US" dirty="0"/>
              <a:t>Minnesota Department of Human </a:t>
            </a:r>
            <a:r>
              <a:rPr lang="en-US" dirty="0" smtClean="0"/>
              <a:t>Services</a:t>
            </a:r>
          </a:p>
          <a:p>
            <a:r>
              <a:rPr lang="en-US" dirty="0" smtClean="0"/>
              <a:t>Ela, Room </a:t>
            </a:r>
            <a:r>
              <a:rPr lang="en-US" dirty="0"/>
              <a:t>2370</a:t>
            </a:r>
            <a:endParaRPr lang="en-US" dirty="0" smtClean="0"/>
          </a:p>
        </p:txBody>
      </p:sp>
      <p:sp>
        <p:nvSpPr>
          <p:cNvPr id="3" name="Title 2"/>
          <p:cNvSpPr>
            <a:spLocks noGrp="1"/>
          </p:cNvSpPr>
          <p:nvPr>
            <p:ph type="ctrTitle"/>
          </p:nvPr>
        </p:nvSpPr>
        <p:spPr/>
        <p:txBody>
          <a:bodyPr>
            <a:normAutofit fontScale="90000"/>
          </a:bodyPr>
          <a:lstStyle/>
          <a:p>
            <a:r>
              <a:rPr lang="en-US" dirty="0" smtClean="0"/>
              <a:t/>
            </a:r>
            <a:br>
              <a:rPr lang="en-US" dirty="0" smtClean="0"/>
            </a:br>
            <a:r>
              <a:rPr lang="en-US" b="1" dirty="0" smtClean="0"/>
              <a:t>Minnesota </a:t>
            </a:r>
            <a:br>
              <a:rPr lang="en-US" b="1" dirty="0" smtClean="0"/>
            </a:br>
            <a:r>
              <a:rPr lang="en-US" dirty="0" smtClean="0"/>
              <a:t>Health Care Financing Task Force</a:t>
            </a:r>
            <a:endParaRPr lang="en-US" dirty="0"/>
          </a:p>
        </p:txBody>
      </p:sp>
    </p:spTree>
    <p:extLst>
      <p:ext uri="{BB962C8B-B14F-4D97-AF65-F5344CB8AC3E}">
        <p14:creationId xmlns:p14="http://schemas.microsoft.com/office/powerpoint/2010/main" val="1222447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6477000"/>
            <a:ext cx="7845552" cy="246221"/>
          </a:xfrm>
          <a:prstGeom prst="rect">
            <a:avLst/>
          </a:prstGeom>
          <a:noFill/>
        </p:spPr>
        <p:txBody>
          <a:bodyPr wrap="square" rtlCol="0">
            <a:spAutoFit/>
          </a:bodyPr>
          <a:lstStyle/>
          <a:p>
            <a:r>
              <a:rPr lang="en-US" sz="1000" dirty="0" smtClean="0"/>
              <a:t>Source: 2014, Minnesota Department of Human Services.</a:t>
            </a:r>
            <a:endParaRPr lang="en-US" sz="1000" dirty="0"/>
          </a:p>
        </p:txBody>
      </p:sp>
      <p:pic>
        <p:nvPicPr>
          <p:cNvPr id="6" name="Content Placeholder 5" descr="Most of the discussion for streamlining our coverage continuum for this workgroup centers around this group of parents, children, and adults without children, including a discussion of how parents in MNCare or those parents from 201-275%FPL who have APTCs can have more seamless coverage options with their children who are separately covered under MA. Once we determine what issues we want to address, the waiver presentation in two weeks by our facilitator will help us decide which tools are most appropriate to addressing these issues within the coverage continuum."/>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066800" y="1371600"/>
            <a:ext cx="6324600" cy="4245872"/>
          </a:xfrm>
        </p:spPr>
      </p:pic>
      <p:sp>
        <p:nvSpPr>
          <p:cNvPr id="2" name="Title 1"/>
          <p:cNvSpPr>
            <a:spLocks noGrp="1"/>
          </p:cNvSpPr>
          <p:nvPr>
            <p:ph type="title"/>
          </p:nvPr>
        </p:nvSpPr>
        <p:spPr/>
        <p:txBody>
          <a:bodyPr/>
          <a:lstStyle/>
          <a:p>
            <a:r>
              <a:rPr lang="en-US" dirty="0"/>
              <a:t>MN’s Current Coverage Continuum</a:t>
            </a:r>
          </a:p>
        </p:txBody>
      </p:sp>
    </p:spTree>
    <p:extLst>
      <p:ext uri="{BB962C8B-B14F-4D97-AF65-F5344CB8AC3E}">
        <p14:creationId xmlns:p14="http://schemas.microsoft.com/office/powerpoint/2010/main" val="1198191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Medical Assistance (MA): Minnesota’s Medicaid Program</a:t>
            </a:r>
          </a:p>
        </p:txBody>
      </p:sp>
      <p:sp>
        <p:nvSpPr>
          <p:cNvPr id="3" name="Content Placeholder 2"/>
          <p:cNvSpPr>
            <a:spLocks noGrp="1"/>
          </p:cNvSpPr>
          <p:nvPr>
            <p:ph idx="1"/>
          </p:nvPr>
        </p:nvSpPr>
        <p:spPr/>
        <p:txBody>
          <a:bodyPr/>
          <a:lstStyle/>
          <a:p>
            <a:r>
              <a:rPr lang="en-US" dirty="0"/>
              <a:t>Eligibility </a:t>
            </a:r>
            <a:r>
              <a:rPr lang="en-US" dirty="0" smtClean="0"/>
              <a:t>Requirements</a:t>
            </a:r>
          </a:p>
          <a:p>
            <a:r>
              <a:rPr lang="en-US" dirty="0"/>
              <a:t>Financial </a:t>
            </a:r>
            <a:r>
              <a:rPr lang="en-US" dirty="0" smtClean="0"/>
              <a:t>Eligibility</a:t>
            </a:r>
          </a:p>
          <a:p>
            <a:r>
              <a:rPr lang="en-US" dirty="0"/>
              <a:t>Cost Structure for </a:t>
            </a:r>
            <a:r>
              <a:rPr lang="en-US" dirty="0" smtClean="0"/>
              <a:t>Enrollees</a:t>
            </a:r>
          </a:p>
          <a:p>
            <a:r>
              <a:rPr lang="en-US" dirty="0"/>
              <a:t>MA Population </a:t>
            </a:r>
            <a:r>
              <a:rPr lang="en-US" dirty="0" smtClean="0"/>
              <a:t>Groups</a:t>
            </a:r>
          </a:p>
          <a:p>
            <a:r>
              <a:rPr lang="en-US" dirty="0"/>
              <a:t>MA Service </a:t>
            </a:r>
            <a:r>
              <a:rPr lang="en-US" dirty="0" smtClean="0"/>
              <a:t>Delivery</a:t>
            </a:r>
          </a:p>
          <a:p>
            <a:r>
              <a:rPr lang="en-US" dirty="0"/>
              <a:t>MA Governance &amp; </a:t>
            </a:r>
            <a:r>
              <a:rPr lang="en-US" dirty="0" smtClean="0"/>
              <a:t>Administration</a:t>
            </a:r>
          </a:p>
          <a:p>
            <a:r>
              <a:rPr lang="en-US" dirty="0"/>
              <a:t>Financing of Medical Assistance</a:t>
            </a:r>
          </a:p>
        </p:txBody>
      </p:sp>
      <p:sp>
        <p:nvSpPr>
          <p:cNvPr id="4" name="Text Placeholder 3"/>
          <p:cNvSpPr>
            <a:spLocks noGrp="1"/>
          </p:cNvSpPr>
          <p:nvPr>
            <p:ph type="body" sz="quarter" idx="10"/>
          </p:nvPr>
        </p:nvSpPr>
        <p:spPr>
          <a:xfrm>
            <a:off x="152400" y="228599"/>
            <a:ext cx="2438400" cy="5105401"/>
          </a:xfrm>
        </p:spPr>
        <p:txBody>
          <a:bodyPr/>
          <a:lstStyle/>
          <a:p>
            <a:r>
              <a:rPr lang="en-US" dirty="0" smtClean="0"/>
              <a:t>Karen Giusto, MN Dept. of Human Services</a:t>
            </a:r>
            <a:endParaRPr lang="en-US" dirty="0"/>
          </a:p>
        </p:txBody>
      </p:sp>
    </p:spTree>
    <p:extLst>
      <p:ext uri="{BB962C8B-B14F-4D97-AF65-F5344CB8AC3E}">
        <p14:creationId xmlns:p14="http://schemas.microsoft.com/office/powerpoint/2010/main" val="1272996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 Eligibility </a:t>
            </a:r>
            <a:r>
              <a:rPr lang="en-US" dirty="0"/>
              <a:t>Requirements</a:t>
            </a:r>
          </a:p>
        </p:txBody>
      </p:sp>
      <p:sp>
        <p:nvSpPr>
          <p:cNvPr id="3" name="Content Placeholder 2"/>
          <p:cNvSpPr>
            <a:spLocks noGrp="1"/>
          </p:cNvSpPr>
          <p:nvPr>
            <p:ph sz="quarter" idx="1"/>
          </p:nvPr>
        </p:nvSpPr>
        <p:spPr/>
        <p:txBody>
          <a:bodyPr>
            <a:normAutofit lnSpcReduction="10000"/>
          </a:bodyPr>
          <a:lstStyle/>
          <a:p>
            <a:r>
              <a:rPr lang="en-US" dirty="0"/>
              <a:t>Social Security Number</a:t>
            </a:r>
          </a:p>
          <a:p>
            <a:r>
              <a:rPr lang="en-US" dirty="0"/>
              <a:t>State Resident</a:t>
            </a:r>
          </a:p>
          <a:p>
            <a:r>
              <a:rPr lang="en-US" dirty="0"/>
              <a:t>Citizen or qualifying noncitizen</a:t>
            </a:r>
          </a:p>
          <a:p>
            <a:r>
              <a:rPr lang="en-US" dirty="0"/>
              <a:t>Income</a:t>
            </a:r>
          </a:p>
          <a:p>
            <a:r>
              <a:rPr lang="en-US" dirty="0"/>
              <a:t>Not incarcerated</a:t>
            </a:r>
          </a:p>
          <a:p>
            <a:r>
              <a:rPr lang="en-US" dirty="0"/>
              <a:t>Basis of Eligibility</a:t>
            </a:r>
          </a:p>
          <a:p>
            <a:pPr lvl="1"/>
            <a:r>
              <a:rPr lang="en-US" dirty="0"/>
              <a:t>Parent, child, pregnant woman, adult without children, person age 65 or older, person who is blind or who has a disability</a:t>
            </a:r>
          </a:p>
          <a:p>
            <a:pPr lvl="1"/>
            <a:r>
              <a:rPr lang="en-US" dirty="0"/>
              <a:t>Special populations </a:t>
            </a:r>
          </a:p>
          <a:p>
            <a:endParaRPr lang="en-US" dirty="0"/>
          </a:p>
        </p:txBody>
      </p:sp>
    </p:spTree>
    <p:extLst>
      <p:ext uri="{BB962C8B-B14F-4D97-AF65-F5344CB8AC3E}">
        <p14:creationId xmlns:p14="http://schemas.microsoft.com/office/powerpoint/2010/main" val="3048564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a:t>
            </a:r>
            <a:r>
              <a:rPr lang="en-US" dirty="0" smtClean="0"/>
              <a:t>Eligibility</a:t>
            </a:r>
            <a:r>
              <a:rPr lang="en-US" dirty="0"/>
              <a:t>: </a:t>
            </a:r>
            <a:br>
              <a:rPr lang="en-US" dirty="0"/>
            </a:br>
            <a:r>
              <a:rPr lang="en-US" dirty="0"/>
              <a:t>Families with Children and Adults</a:t>
            </a:r>
          </a:p>
        </p:txBody>
      </p:sp>
      <p:sp>
        <p:nvSpPr>
          <p:cNvPr id="3" name="Content Placeholder 2"/>
          <p:cNvSpPr>
            <a:spLocks noGrp="1"/>
          </p:cNvSpPr>
          <p:nvPr>
            <p:ph sz="quarter" idx="1"/>
          </p:nvPr>
        </p:nvSpPr>
        <p:spPr/>
        <p:txBody>
          <a:bodyPr/>
          <a:lstStyle/>
          <a:p>
            <a:r>
              <a:rPr lang="en-US" dirty="0"/>
              <a:t>Income limit: 133% to 283% FPL</a:t>
            </a:r>
          </a:p>
          <a:p>
            <a:r>
              <a:rPr lang="en-US" dirty="0"/>
              <a:t>Household Composition</a:t>
            </a:r>
          </a:p>
          <a:p>
            <a:r>
              <a:rPr lang="en-US" dirty="0"/>
              <a:t>Modified Adjusted Gross Income (</a:t>
            </a:r>
            <a:r>
              <a:rPr lang="en-US" dirty="0">
                <a:solidFill>
                  <a:srgbClr val="FF0000"/>
                </a:solidFill>
              </a:rPr>
              <a:t>MAGI</a:t>
            </a:r>
            <a:r>
              <a:rPr lang="en-US" dirty="0"/>
              <a:t>) based</a:t>
            </a:r>
          </a:p>
          <a:p>
            <a:pPr lvl="1"/>
            <a:r>
              <a:rPr lang="en-US" dirty="0"/>
              <a:t>Sources of income that make up Adjusted Gross Income + Foreign Income + Tax Exempt Interest + Non-taxable Social Security Benefits</a:t>
            </a:r>
          </a:p>
          <a:p>
            <a:pPr lvl="1"/>
            <a:r>
              <a:rPr lang="en-US" dirty="0"/>
              <a:t>Lump sums, educational scholarships &amp; American Indian/Alaska Native Exceptions</a:t>
            </a:r>
          </a:p>
          <a:p>
            <a:pPr lvl="1"/>
            <a:r>
              <a:rPr lang="en-US" dirty="0"/>
              <a:t>5% Disregard</a:t>
            </a:r>
          </a:p>
          <a:p>
            <a:pPr lvl="1"/>
            <a:r>
              <a:rPr lang="en-US" dirty="0"/>
              <a:t>No asset test</a:t>
            </a:r>
          </a:p>
          <a:p>
            <a:endParaRPr lang="en-US" dirty="0"/>
          </a:p>
        </p:txBody>
      </p:sp>
    </p:spTree>
    <p:extLst>
      <p:ext uri="{BB962C8B-B14F-4D97-AF65-F5344CB8AC3E}">
        <p14:creationId xmlns:p14="http://schemas.microsoft.com/office/powerpoint/2010/main" val="1309547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Eligibility: elderly, or blind or who have disabilities</a:t>
            </a:r>
          </a:p>
        </p:txBody>
      </p:sp>
      <p:sp>
        <p:nvSpPr>
          <p:cNvPr id="3" name="Content Placeholder 2"/>
          <p:cNvSpPr>
            <a:spLocks noGrp="1"/>
          </p:cNvSpPr>
          <p:nvPr>
            <p:ph sz="quarter" idx="1"/>
          </p:nvPr>
        </p:nvSpPr>
        <p:spPr/>
        <p:txBody>
          <a:bodyPr/>
          <a:lstStyle/>
          <a:p>
            <a:r>
              <a:rPr lang="en-US" dirty="0"/>
              <a:t>Income limit: </a:t>
            </a:r>
            <a:r>
              <a:rPr lang="en-US" dirty="0" smtClean="0"/>
              <a:t>100%FPG</a:t>
            </a:r>
            <a:endParaRPr lang="en-US" dirty="0"/>
          </a:p>
          <a:p>
            <a:r>
              <a:rPr lang="en-US" dirty="0" smtClean="0">
                <a:solidFill>
                  <a:srgbClr val="FF0000"/>
                </a:solidFill>
              </a:rPr>
              <a:t>Non-MAGI (commonly referred to as)</a:t>
            </a:r>
            <a:endParaRPr lang="en-US" dirty="0">
              <a:solidFill>
                <a:srgbClr val="FF0000"/>
              </a:solidFill>
            </a:endParaRPr>
          </a:p>
          <a:p>
            <a:r>
              <a:rPr lang="en-US" dirty="0"/>
              <a:t>Based on the rules for the Supplemental Security Income (SSI) program</a:t>
            </a:r>
          </a:p>
          <a:p>
            <a:r>
              <a:rPr lang="en-US" dirty="0"/>
              <a:t>Excluded and counted gross income sources</a:t>
            </a:r>
          </a:p>
          <a:p>
            <a:r>
              <a:rPr lang="en-US" dirty="0"/>
              <a:t>Net income test with disregards and deductions </a:t>
            </a:r>
          </a:p>
          <a:p>
            <a:r>
              <a:rPr lang="en-US" dirty="0"/>
              <a:t>Asset limits</a:t>
            </a:r>
          </a:p>
          <a:p>
            <a:endParaRPr lang="en-US" dirty="0"/>
          </a:p>
        </p:txBody>
      </p:sp>
    </p:spTree>
    <p:extLst>
      <p:ext uri="{BB962C8B-B14F-4D97-AF65-F5344CB8AC3E}">
        <p14:creationId xmlns:p14="http://schemas.microsoft.com/office/powerpoint/2010/main" val="2999832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Structure for Enrollees</a:t>
            </a:r>
          </a:p>
        </p:txBody>
      </p:sp>
      <p:sp>
        <p:nvSpPr>
          <p:cNvPr id="3" name="Content Placeholder 2"/>
          <p:cNvSpPr>
            <a:spLocks noGrp="1"/>
          </p:cNvSpPr>
          <p:nvPr>
            <p:ph sz="quarter" idx="1"/>
          </p:nvPr>
        </p:nvSpPr>
        <p:spPr/>
        <p:txBody>
          <a:bodyPr>
            <a:normAutofit fontScale="92500" lnSpcReduction="10000"/>
          </a:bodyPr>
          <a:lstStyle/>
          <a:p>
            <a:r>
              <a:rPr lang="en-US" dirty="0"/>
              <a:t>No premiums</a:t>
            </a:r>
          </a:p>
          <a:p>
            <a:r>
              <a:rPr lang="en-US" dirty="0"/>
              <a:t>Limited cost sharing </a:t>
            </a:r>
          </a:p>
          <a:p>
            <a:pPr lvl="1"/>
            <a:r>
              <a:rPr lang="en-US" dirty="0"/>
              <a:t>$2.85 monthly family deductible</a:t>
            </a:r>
          </a:p>
          <a:p>
            <a:pPr lvl="1"/>
            <a:r>
              <a:rPr lang="en-US" dirty="0"/>
              <a:t>Non-preventive office visit $3.00</a:t>
            </a:r>
          </a:p>
          <a:p>
            <a:pPr lvl="1"/>
            <a:r>
              <a:rPr lang="en-US" dirty="0"/>
              <a:t>Non-emergency ER visit $3.50</a:t>
            </a:r>
          </a:p>
          <a:p>
            <a:pPr lvl="1"/>
            <a:r>
              <a:rPr lang="en-US" dirty="0"/>
              <a:t>Prescriptions $1.00 generic/$3.00 brand ($12 limit)</a:t>
            </a:r>
          </a:p>
          <a:p>
            <a:pPr lvl="1"/>
            <a:r>
              <a:rPr lang="en-US" dirty="0"/>
              <a:t>Eyeglasses $25</a:t>
            </a:r>
          </a:p>
          <a:p>
            <a:r>
              <a:rPr lang="en-US" dirty="0"/>
              <a:t>Cost sharing limited to 5% of family income</a:t>
            </a:r>
          </a:p>
          <a:p>
            <a:r>
              <a:rPr lang="en-US" dirty="0"/>
              <a:t>No cost sharing for pregnant women, children, American Indians, other exceptions </a:t>
            </a:r>
            <a:r>
              <a:rPr lang="en-US" dirty="0" smtClean="0"/>
              <a:t>apply</a:t>
            </a:r>
            <a:endParaRPr lang="en-US" dirty="0"/>
          </a:p>
        </p:txBody>
      </p:sp>
    </p:spTree>
    <p:extLst>
      <p:ext uri="{BB962C8B-B14F-4D97-AF65-F5344CB8AC3E}">
        <p14:creationId xmlns:p14="http://schemas.microsoft.com/office/powerpoint/2010/main" val="2304834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 Population Groups</a:t>
            </a:r>
            <a:endParaRPr lang="en-US" dirty="0"/>
          </a:p>
        </p:txBody>
      </p:sp>
      <p:graphicFrame>
        <p:nvGraphicFramePr>
          <p:cNvPr id="5" name="Content Placeholder 4" descr="Population Group Estimates based on available data as of Sept. 2, 2015&#10;Families &amp; Children 64%&#10;Indiv. with Disabilities 11%&#10;Elderly (over 64 y/o) 6%&#10;Adults without children 19%&#10;"/>
          <p:cNvGraphicFramePr>
            <a:graphicFrameLocks noGrp="1"/>
          </p:cNvGraphicFramePr>
          <p:nvPr>
            <p:ph idx="1"/>
            <p:extLst>
              <p:ext uri="{D42A27DB-BD31-4B8C-83A1-F6EECF244321}">
                <p14:modId xmlns:p14="http://schemas.microsoft.com/office/powerpoint/2010/main" val="4036130921"/>
              </p:ext>
            </p:extLst>
          </p:nvPr>
        </p:nvGraphicFramePr>
        <p:xfrm>
          <a:off x="457200" y="1524000"/>
          <a:ext cx="81534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16</a:t>
            </a:fld>
            <a:endParaRPr lang="en-US" dirty="0"/>
          </a:p>
        </p:txBody>
      </p:sp>
    </p:spTree>
    <p:extLst>
      <p:ext uri="{BB962C8B-B14F-4D97-AF65-F5344CB8AC3E}">
        <p14:creationId xmlns:p14="http://schemas.microsoft.com/office/powerpoint/2010/main" val="402829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Service Delivery</a:t>
            </a:r>
          </a:p>
        </p:txBody>
      </p:sp>
      <p:sp>
        <p:nvSpPr>
          <p:cNvPr id="3" name="Content Placeholder 2"/>
          <p:cNvSpPr>
            <a:spLocks noGrp="1"/>
          </p:cNvSpPr>
          <p:nvPr>
            <p:ph sz="quarter" idx="1"/>
          </p:nvPr>
        </p:nvSpPr>
        <p:spPr>
          <a:xfrm>
            <a:off x="301752" y="1527048"/>
            <a:ext cx="8503920" cy="3806952"/>
          </a:xfrm>
        </p:spPr>
        <p:txBody>
          <a:bodyPr>
            <a:normAutofit lnSpcReduction="10000"/>
          </a:bodyPr>
          <a:lstStyle/>
          <a:p>
            <a:pPr marL="114300" indent="0">
              <a:buNone/>
            </a:pPr>
            <a:r>
              <a:rPr lang="en-US" sz="2000" dirty="0"/>
              <a:t>Well over half of MA enrollees receive services through a managed care organization.  Managed care is – </a:t>
            </a:r>
          </a:p>
          <a:p>
            <a:pPr lvl="1"/>
            <a:r>
              <a:rPr lang="en-US" sz="1600" dirty="0"/>
              <a:t>A way of purchasing and delivering health care</a:t>
            </a:r>
          </a:p>
          <a:p>
            <a:pPr lvl="1"/>
            <a:r>
              <a:rPr lang="en-US" sz="1600" dirty="0"/>
              <a:t>DHS contracts with and pays a monthly capitation to deliver all medically necessary covered services</a:t>
            </a:r>
          </a:p>
          <a:p>
            <a:pPr lvl="1">
              <a:spcAft>
                <a:spcPts val="1200"/>
              </a:spcAft>
            </a:pPr>
            <a:r>
              <a:rPr lang="en-US" sz="1600" dirty="0"/>
              <a:t>Covered services are provided through the MCO’s network </a:t>
            </a:r>
          </a:p>
          <a:p>
            <a:pPr marL="114300" indent="0">
              <a:spcAft>
                <a:spcPts val="1200"/>
              </a:spcAft>
              <a:buNone/>
            </a:pPr>
            <a:r>
              <a:rPr lang="en-US" sz="2000" dirty="0"/>
              <a:t>Most individuals are mandated into the managed care delivery system; a small portion are voluntarily enrolled.</a:t>
            </a:r>
          </a:p>
          <a:p>
            <a:pPr marL="114300" indent="0">
              <a:buNone/>
            </a:pPr>
            <a:r>
              <a:rPr lang="en-US" sz="2000" dirty="0"/>
              <a:t>Services may also be delivered on a fee-for-service basis, giving the enrollee the choice of MA provider.  People who receive services on this basis include -</a:t>
            </a:r>
          </a:p>
          <a:p>
            <a:pPr lvl="1"/>
            <a:r>
              <a:rPr lang="en-US" sz="1600" dirty="0"/>
              <a:t>Individuals with disabilities</a:t>
            </a:r>
          </a:p>
          <a:p>
            <a:pPr lvl="1"/>
            <a:r>
              <a:rPr lang="en-US" sz="1600" dirty="0"/>
              <a:t>Medically needy (income </a:t>
            </a:r>
            <a:r>
              <a:rPr lang="en-US" sz="1600" dirty="0" err="1"/>
              <a:t>spenddown</a:t>
            </a:r>
            <a:r>
              <a:rPr lang="en-US" sz="1600" dirty="0" smtClean="0"/>
              <a:t>)</a:t>
            </a:r>
            <a:endParaRPr lang="en-US" sz="1600" dirty="0"/>
          </a:p>
        </p:txBody>
      </p:sp>
    </p:spTree>
    <p:extLst>
      <p:ext uri="{BB962C8B-B14F-4D97-AF65-F5344CB8AC3E}">
        <p14:creationId xmlns:p14="http://schemas.microsoft.com/office/powerpoint/2010/main" val="2654180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Governance &amp; Administration</a:t>
            </a:r>
          </a:p>
        </p:txBody>
      </p:sp>
      <p:sp>
        <p:nvSpPr>
          <p:cNvPr id="3" name="Content Placeholder 2"/>
          <p:cNvSpPr>
            <a:spLocks noGrp="1"/>
          </p:cNvSpPr>
          <p:nvPr>
            <p:ph sz="quarter" idx="1"/>
          </p:nvPr>
        </p:nvSpPr>
        <p:spPr>
          <a:xfrm>
            <a:off x="762000" y="1527048"/>
            <a:ext cx="7543800" cy="3883152"/>
          </a:xfrm>
        </p:spPr>
        <p:txBody>
          <a:bodyPr>
            <a:normAutofit fontScale="25000" lnSpcReduction="20000"/>
          </a:bodyPr>
          <a:lstStyle/>
          <a:p>
            <a:pPr marL="114300" indent="0">
              <a:buNone/>
            </a:pPr>
            <a:endParaRPr lang="en-US" sz="1400" dirty="0"/>
          </a:p>
          <a:p>
            <a:pPr marL="114300" indent="0">
              <a:buNone/>
            </a:pPr>
            <a:r>
              <a:rPr lang="en-US" sz="5900" dirty="0"/>
              <a:t>Medicaid requires that a single state agency administer or supervise the Medicaid program:</a:t>
            </a:r>
          </a:p>
          <a:p>
            <a:pPr lvl="1"/>
            <a:r>
              <a:rPr lang="en-US" sz="5900" dirty="0"/>
              <a:t>DHS is the supervising single state agency</a:t>
            </a:r>
          </a:p>
          <a:p>
            <a:pPr lvl="1"/>
            <a:r>
              <a:rPr lang="en-US" sz="5900" dirty="0"/>
              <a:t>County human service agencies administer</a:t>
            </a:r>
          </a:p>
          <a:p>
            <a:pPr marL="114300" indent="0">
              <a:buNone/>
            </a:pPr>
            <a:endParaRPr lang="en-US" sz="5900" dirty="0"/>
          </a:p>
          <a:p>
            <a:pPr marL="114300" indent="0">
              <a:buNone/>
            </a:pPr>
            <a:r>
              <a:rPr lang="en-US" sz="5900" dirty="0"/>
              <a:t>DHS &amp; MNsure have a shared eligibility system for public health care programs and the insurance marketplace.  </a:t>
            </a:r>
            <a:r>
              <a:rPr lang="en-US" sz="5900" b="1" dirty="0">
                <a:solidFill>
                  <a:srgbClr val="FF0000"/>
                </a:solidFill>
              </a:rPr>
              <a:t>MAGI</a:t>
            </a:r>
            <a:r>
              <a:rPr lang="en-US" sz="5900" dirty="0"/>
              <a:t>-based MA eligibility is determined through the new system. Applicants can apply using a paper application or online through MNsure website. </a:t>
            </a:r>
          </a:p>
          <a:p>
            <a:pPr marL="114300" indent="0">
              <a:buNone/>
            </a:pPr>
            <a:endParaRPr lang="en-US" sz="5900" dirty="0"/>
          </a:p>
          <a:p>
            <a:pPr marL="114300" indent="0">
              <a:buNone/>
            </a:pPr>
            <a:r>
              <a:rPr lang="en-US" sz="5900" dirty="0"/>
              <a:t>County workers enter paper applications and provide case maintenance including: </a:t>
            </a:r>
          </a:p>
          <a:p>
            <a:pPr lvl="1"/>
            <a:r>
              <a:rPr lang="en-US" sz="5900" dirty="0"/>
              <a:t>Process changes in circumstances and renewals</a:t>
            </a:r>
          </a:p>
          <a:p>
            <a:pPr lvl="1"/>
            <a:r>
              <a:rPr lang="en-US" sz="5900" dirty="0"/>
              <a:t>Customer service</a:t>
            </a:r>
          </a:p>
          <a:p>
            <a:pPr marL="114300" indent="0">
              <a:buNone/>
            </a:pPr>
            <a:endParaRPr lang="en-US" sz="5900" dirty="0"/>
          </a:p>
          <a:p>
            <a:pPr marL="114300" indent="0">
              <a:lnSpc>
                <a:spcPct val="120000"/>
              </a:lnSpc>
              <a:buNone/>
            </a:pPr>
            <a:r>
              <a:rPr lang="en-US" sz="5900" dirty="0" smtClean="0"/>
              <a:t>DHS Health Care Operations assists </a:t>
            </a:r>
            <a:r>
              <a:rPr lang="en-US" sz="5900" dirty="0"/>
              <a:t>counties when needed, and represents the agency in MA appeals for cases in the new eligibility system</a:t>
            </a:r>
            <a:r>
              <a:rPr lang="en-US" sz="5900" dirty="0" smtClean="0"/>
              <a:t>.</a:t>
            </a:r>
            <a:endParaRPr lang="en-US" sz="5900" dirty="0"/>
          </a:p>
        </p:txBody>
      </p:sp>
    </p:spTree>
    <p:extLst>
      <p:ext uri="{BB962C8B-B14F-4D97-AF65-F5344CB8AC3E}">
        <p14:creationId xmlns:p14="http://schemas.microsoft.com/office/powerpoint/2010/main" val="3144679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105400"/>
            <a:ext cx="8534400" cy="523220"/>
          </a:xfrm>
          <a:prstGeom prst="rect">
            <a:avLst/>
          </a:prstGeom>
          <a:noFill/>
          <a:ln w="38100">
            <a:solidFill>
              <a:schemeClr val="accent1"/>
            </a:solidFill>
          </a:ln>
        </p:spPr>
        <p:txBody>
          <a:bodyPr wrap="square" rtlCol="0">
            <a:spAutoFit/>
          </a:bodyPr>
          <a:lstStyle/>
          <a:p>
            <a:r>
              <a:rPr lang="en-US" sz="2800" dirty="0" smtClean="0"/>
              <a:t>MAGI = IRS Definition of Modified Adjusted Gross Income</a:t>
            </a:r>
            <a:endParaRPr lang="en-US" sz="2800" dirty="0"/>
          </a:p>
        </p:txBody>
      </p:sp>
      <p:sp>
        <p:nvSpPr>
          <p:cNvPr id="3" name="Content Placeholder 2"/>
          <p:cNvSpPr>
            <a:spLocks noGrp="1"/>
          </p:cNvSpPr>
          <p:nvPr>
            <p:ph sz="quarter" idx="1"/>
          </p:nvPr>
        </p:nvSpPr>
        <p:spPr>
          <a:xfrm>
            <a:off x="380999" y="1295400"/>
            <a:ext cx="8335025" cy="3657600"/>
          </a:xfrm>
        </p:spPr>
        <p:txBody>
          <a:bodyPr>
            <a:normAutofit fontScale="85000" lnSpcReduction="20000"/>
          </a:bodyPr>
          <a:lstStyle/>
          <a:p>
            <a:pPr marL="114300" indent="0">
              <a:buNone/>
            </a:pPr>
            <a:r>
              <a:rPr lang="en-US" sz="2000" dirty="0"/>
              <a:t>MA groups in new system are those with </a:t>
            </a:r>
            <a:r>
              <a:rPr lang="en-US" sz="3500" dirty="0">
                <a:solidFill>
                  <a:srgbClr val="FF0000"/>
                </a:solidFill>
              </a:rPr>
              <a:t>MAGI</a:t>
            </a:r>
            <a:r>
              <a:rPr lang="en-US" sz="2000" dirty="0"/>
              <a:t>-based eligibility:</a:t>
            </a:r>
          </a:p>
          <a:p>
            <a:pPr lvl="1"/>
            <a:r>
              <a:rPr lang="en-US" sz="1600" dirty="0"/>
              <a:t>Parents &amp; Caretakers</a:t>
            </a:r>
          </a:p>
          <a:p>
            <a:pPr lvl="1"/>
            <a:r>
              <a:rPr lang="en-US" sz="1600" dirty="0"/>
              <a:t>Children</a:t>
            </a:r>
          </a:p>
          <a:p>
            <a:pPr lvl="1"/>
            <a:r>
              <a:rPr lang="en-US" sz="1600" dirty="0"/>
              <a:t>Pregnant women</a:t>
            </a:r>
          </a:p>
          <a:p>
            <a:pPr lvl="1"/>
            <a:r>
              <a:rPr lang="en-US" sz="1600" dirty="0"/>
              <a:t>Adults without children</a:t>
            </a:r>
          </a:p>
          <a:p>
            <a:pPr lvl="1">
              <a:spcAft>
                <a:spcPts val="1200"/>
              </a:spcAft>
            </a:pPr>
            <a:r>
              <a:rPr lang="en-US" sz="1600" dirty="0"/>
              <a:t>Former foster care children</a:t>
            </a:r>
            <a:endParaRPr lang="en-US" sz="2000" dirty="0"/>
          </a:p>
          <a:p>
            <a:pPr marL="114300" indent="0">
              <a:buNone/>
            </a:pPr>
            <a:r>
              <a:rPr lang="en-US" sz="2000" dirty="0"/>
              <a:t>MA groups with a </a:t>
            </a:r>
            <a:r>
              <a:rPr lang="en-US" sz="3500" dirty="0">
                <a:solidFill>
                  <a:srgbClr val="FF0000"/>
                </a:solidFill>
              </a:rPr>
              <a:t>non-MAGI</a:t>
            </a:r>
            <a:r>
              <a:rPr lang="en-US" sz="2000" dirty="0"/>
              <a:t> based eligibility, currently apply at the county with eligibility supported by legacy system (MAXIS) include:</a:t>
            </a:r>
          </a:p>
          <a:p>
            <a:pPr lvl="1"/>
            <a:r>
              <a:rPr lang="en-US" sz="1600" dirty="0"/>
              <a:t>Age 65 and older, persons who are  blind or have disabilities</a:t>
            </a:r>
          </a:p>
          <a:p>
            <a:pPr lvl="1"/>
            <a:r>
              <a:rPr lang="en-US" sz="1600" dirty="0"/>
              <a:t>MA for Employed Persons with Disabilities (MA-EPD)</a:t>
            </a:r>
          </a:p>
          <a:p>
            <a:pPr lvl="1"/>
            <a:r>
              <a:rPr lang="en-US" sz="1600" dirty="0"/>
              <a:t>Medicare savings programs (QMB, SLMB, QI)</a:t>
            </a:r>
          </a:p>
          <a:p>
            <a:pPr lvl="1"/>
            <a:r>
              <a:rPr lang="en-US" sz="1600" dirty="0"/>
              <a:t>Requests for Home and community based services (HCBS)</a:t>
            </a:r>
          </a:p>
          <a:p>
            <a:pPr lvl="1"/>
            <a:r>
              <a:rPr lang="en-US" sz="1600" dirty="0"/>
              <a:t>Medically needy</a:t>
            </a:r>
          </a:p>
          <a:p>
            <a:pPr lvl="1"/>
            <a:r>
              <a:rPr lang="en-US" sz="1600" dirty="0"/>
              <a:t>Children in foster care or receiving adoption assistance</a:t>
            </a:r>
          </a:p>
        </p:txBody>
      </p:sp>
      <p:sp>
        <p:nvSpPr>
          <p:cNvPr id="2" name="Title 1"/>
          <p:cNvSpPr>
            <a:spLocks noGrp="1"/>
          </p:cNvSpPr>
          <p:nvPr>
            <p:ph type="title"/>
          </p:nvPr>
        </p:nvSpPr>
        <p:spPr/>
        <p:txBody>
          <a:bodyPr/>
          <a:lstStyle/>
          <a:p>
            <a:r>
              <a:rPr lang="en-US" dirty="0" smtClean="0"/>
              <a:t>MA Groups &amp; Eligibility Systems </a:t>
            </a:r>
            <a:endParaRPr lang="en-US" dirty="0"/>
          </a:p>
        </p:txBody>
      </p:sp>
    </p:spTree>
    <p:extLst>
      <p:ext uri="{BB962C8B-B14F-4D97-AF65-F5344CB8AC3E}">
        <p14:creationId xmlns:p14="http://schemas.microsoft.com/office/powerpoint/2010/main" val="2173889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Overview/Agenda</a:t>
            </a:r>
            <a:endParaRPr lang="en-US" dirty="0"/>
          </a:p>
        </p:txBody>
      </p:sp>
      <p:sp>
        <p:nvSpPr>
          <p:cNvPr id="3" name="Content Placeholder 2"/>
          <p:cNvSpPr>
            <a:spLocks noGrp="1"/>
          </p:cNvSpPr>
          <p:nvPr>
            <p:ph idx="1"/>
          </p:nvPr>
        </p:nvSpPr>
        <p:spPr/>
        <p:txBody>
          <a:bodyPr/>
          <a:lstStyle/>
          <a:p>
            <a:pPr marL="628650" indent="-514350">
              <a:buAutoNum type="arabicPeriod"/>
            </a:pPr>
            <a:r>
              <a:rPr lang="en-US" dirty="0"/>
              <a:t>Distribution of Coverage update with new federal ACS data </a:t>
            </a:r>
          </a:p>
          <a:p>
            <a:pPr marL="628650" indent="-514350">
              <a:buAutoNum type="arabicPeriod"/>
            </a:pPr>
            <a:r>
              <a:rPr lang="en-US" dirty="0"/>
              <a:t>Workgroup Charge</a:t>
            </a:r>
          </a:p>
          <a:p>
            <a:pPr marL="628650" indent="-514350">
              <a:buAutoNum type="arabicPeriod"/>
            </a:pPr>
            <a:r>
              <a:rPr lang="en-US" dirty="0"/>
              <a:t>Coverage Continuum Goals</a:t>
            </a:r>
          </a:p>
          <a:p>
            <a:pPr marL="628650" indent="-514350">
              <a:buAutoNum type="arabicPeriod"/>
            </a:pPr>
            <a:r>
              <a:rPr lang="en-US" dirty="0"/>
              <a:t>Public Program Review</a:t>
            </a:r>
          </a:p>
          <a:p>
            <a:endParaRPr lang="en-US" dirty="0"/>
          </a:p>
        </p:txBody>
      </p:sp>
      <p:sp>
        <p:nvSpPr>
          <p:cNvPr id="4" name="Text Placeholder 3"/>
          <p:cNvSpPr>
            <a:spLocks noGrp="1"/>
          </p:cNvSpPr>
          <p:nvPr>
            <p:ph type="body" sz="quarter" idx="10"/>
          </p:nvPr>
        </p:nvSpPr>
        <p:spPr/>
        <p:txBody>
          <a:bodyPr/>
          <a:lstStyle/>
          <a:p>
            <a:r>
              <a:rPr lang="en-US" dirty="0" smtClean="0"/>
              <a:t>Lynn Blewett, SHADAC</a:t>
            </a:r>
            <a:r>
              <a:rPr lang="en-US" dirty="0"/>
              <a:t>, School of Public </a:t>
            </a:r>
            <a:r>
              <a:rPr lang="en-US" dirty="0" smtClean="0"/>
              <a:t>Health, Univ. of Minn.</a:t>
            </a:r>
            <a:endParaRPr lang="en-US" dirty="0"/>
          </a:p>
        </p:txBody>
      </p:sp>
    </p:spTree>
    <p:extLst>
      <p:ext uri="{BB962C8B-B14F-4D97-AF65-F5344CB8AC3E}">
        <p14:creationId xmlns:p14="http://schemas.microsoft.com/office/powerpoint/2010/main" val="5146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Financing of Medical Assistance</a:t>
            </a:r>
          </a:p>
        </p:txBody>
      </p:sp>
      <p:sp>
        <p:nvSpPr>
          <p:cNvPr id="3" name="Content Placeholder 2"/>
          <p:cNvSpPr>
            <a:spLocks noGrp="1"/>
          </p:cNvSpPr>
          <p:nvPr>
            <p:ph sz="quarter" idx="1"/>
          </p:nvPr>
        </p:nvSpPr>
        <p:spPr/>
        <p:txBody>
          <a:bodyPr>
            <a:normAutofit fontScale="70000" lnSpcReduction="20000"/>
          </a:bodyPr>
          <a:lstStyle/>
          <a:p>
            <a:pPr fontAlgn="base"/>
            <a:r>
              <a:rPr lang="en-US" dirty="0"/>
              <a:t>Medical Assistance is jointly funded by the state and the federal government. The federal government pays states for a specified percentage of program expenditures, called the Federal Medical Assistance Percentage (FMAP). </a:t>
            </a:r>
          </a:p>
          <a:p>
            <a:pPr fontAlgn="base"/>
            <a:endParaRPr lang="en-US" dirty="0"/>
          </a:p>
          <a:p>
            <a:pPr fontAlgn="base"/>
            <a:r>
              <a:rPr lang="en-US" dirty="0"/>
              <a:t>FMAP varies by state based on criteria such as per capita income. The average FMAP rate for states is 57%. Minnesota’s regular FMAP rate is 50%.</a:t>
            </a:r>
          </a:p>
          <a:p>
            <a:pPr fontAlgn="base"/>
            <a:endParaRPr lang="en-US" dirty="0"/>
          </a:p>
          <a:p>
            <a:pPr fontAlgn="base"/>
            <a:r>
              <a:rPr lang="en-US" dirty="0"/>
              <a:t>The Affordable Care Act allowed states to receive an enhanced FMAP rate for certain expansion groups previously not eligible for Medicaid. Minnesota is receiving 100 percent FMAP for childless adults with incomes between </a:t>
            </a:r>
            <a:r>
              <a:rPr lang="en-US" dirty="0" smtClean="0"/>
              <a:t>0-133%FPG </a:t>
            </a:r>
            <a:r>
              <a:rPr lang="en-US" dirty="0"/>
              <a:t>from 2014 through 2016. </a:t>
            </a:r>
          </a:p>
          <a:p>
            <a:pPr marL="114300" indent="0" fontAlgn="base">
              <a:buNone/>
            </a:pPr>
            <a:endParaRPr lang="en-US" dirty="0"/>
          </a:p>
          <a:p>
            <a:pPr fontAlgn="base"/>
            <a:r>
              <a:rPr lang="en-US" dirty="0"/>
              <a:t>This enhanced FMAP rate falls to 95 percent in 2017, 94 percent in 2018, 93 percent in 2019, and then 90 percent in 2020 and beyond</a:t>
            </a:r>
            <a:r>
              <a:rPr lang="en-US" dirty="0" smtClean="0"/>
              <a:t>.</a:t>
            </a:r>
            <a:endParaRPr lang="en-US" dirty="0"/>
          </a:p>
        </p:txBody>
      </p:sp>
    </p:spTree>
    <p:extLst>
      <p:ext uri="{BB962C8B-B14F-4D97-AF65-F5344CB8AC3E}">
        <p14:creationId xmlns:p14="http://schemas.microsoft.com/office/powerpoint/2010/main" val="3979028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Funding Sources</a:t>
            </a:r>
          </a:p>
        </p:txBody>
      </p:sp>
      <p:graphicFrame>
        <p:nvGraphicFramePr>
          <p:cNvPr id="5" name="Content Placeholder 4" descr="Medical Assistance Funding Sources FY2017&#10;State Funds - 41%&#10;Federal medicaid Funds (FMAP) - 58%&#10;County Funds - 1%"/>
          <p:cNvGraphicFramePr>
            <a:graphicFrameLocks noGrp="1"/>
          </p:cNvGraphicFramePr>
          <p:nvPr>
            <p:ph sz="quarter" idx="10"/>
            <p:extLst>
              <p:ext uri="{D42A27DB-BD31-4B8C-83A1-F6EECF244321}">
                <p14:modId xmlns:p14="http://schemas.microsoft.com/office/powerpoint/2010/main" val="710003770"/>
              </p:ext>
            </p:extLst>
          </p:nvPr>
        </p:nvGraphicFramePr>
        <p:xfrm>
          <a:off x="304800" y="1447800"/>
          <a:ext cx="4114800" cy="4038600"/>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5"/>
          <p:cNvSpPr>
            <a:spLocks noGrp="1"/>
          </p:cNvSpPr>
          <p:nvPr>
            <p:ph sz="quarter" idx="11"/>
          </p:nvPr>
        </p:nvSpPr>
        <p:spPr>
          <a:xfrm>
            <a:off x="4724400" y="1447800"/>
            <a:ext cx="4114800" cy="3462486"/>
          </a:xfrm>
          <a:prstGeom prst="rect">
            <a:avLst/>
          </a:prstGeom>
        </p:spPr>
        <p:txBody>
          <a:bodyPr wrap="square">
            <a:spAutoFit/>
          </a:bodyPr>
          <a:lstStyle/>
          <a:p>
            <a:endParaRPr lang="en-US" dirty="0"/>
          </a:p>
          <a:p>
            <a:pPr marL="285750" indent="-285750">
              <a:buFont typeface="Arial" panose="020B0604020202020204" pitchFamily="34" charset="0"/>
              <a:buChar char="•"/>
            </a:pPr>
            <a:r>
              <a:rPr lang="en-US" sz="2000" dirty="0" smtClean="0"/>
              <a:t>The current projected cost of the Medical Assistance program in FY2017 is about $12.5 billion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About 41 </a:t>
            </a:r>
            <a:r>
              <a:rPr lang="en-US" sz="2000" dirty="0"/>
              <a:t>percent of </a:t>
            </a:r>
            <a:r>
              <a:rPr lang="en-US" sz="2000" dirty="0" smtClean="0"/>
              <a:t>FY2017 program </a:t>
            </a:r>
            <a:r>
              <a:rPr lang="en-US" sz="2000" dirty="0"/>
              <a:t>costs are funded by the state, </a:t>
            </a:r>
            <a:r>
              <a:rPr lang="en-US" sz="2000" dirty="0" smtClean="0"/>
              <a:t>58 </a:t>
            </a:r>
            <a:r>
              <a:rPr lang="en-US" sz="2000" dirty="0"/>
              <a:t>percent by the federal government, and </a:t>
            </a:r>
            <a:r>
              <a:rPr lang="en-US" sz="2000" dirty="0" smtClean="0"/>
              <a:t>1 </a:t>
            </a:r>
            <a:r>
              <a:rPr lang="en-US" sz="2000" dirty="0"/>
              <a:t>percent from </a:t>
            </a:r>
            <a:r>
              <a:rPr lang="en-US" sz="2000" dirty="0" smtClean="0"/>
              <a:t>counties </a:t>
            </a:r>
            <a:endParaRPr lang="en-US" sz="2000" dirty="0"/>
          </a:p>
        </p:txBody>
      </p:sp>
    </p:spTree>
    <p:extLst>
      <p:ext uri="{BB962C8B-B14F-4D97-AF65-F5344CB8AC3E}">
        <p14:creationId xmlns:p14="http://schemas.microsoft.com/office/powerpoint/2010/main" val="1565192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 Spending by Eligibility Group FY2017</a:t>
            </a:r>
            <a:endParaRPr lang="en-US" dirty="0"/>
          </a:p>
        </p:txBody>
      </p:sp>
      <p:graphicFrame>
        <p:nvGraphicFramePr>
          <p:cNvPr id="4" name="Content Placeholder 3" descr="Projected MA Spending by Eligibilty group&#10;Adults without Children -  3% State funds and 97% Federal Medicaid Funds&#10;&#10;Parents and Children - 49% State Funds and 51% Federal medicaid Funds&#10;&#10;Aged, Blind, and Disabled -  49% State Funds and 51% Federal Medicaid Funds"/>
          <p:cNvGraphicFramePr>
            <a:graphicFrameLocks noGrp="1"/>
          </p:cNvGraphicFramePr>
          <p:nvPr>
            <p:ph sz="quarter" idx="1"/>
            <p:extLst>
              <p:ext uri="{D42A27DB-BD31-4B8C-83A1-F6EECF244321}">
                <p14:modId xmlns:p14="http://schemas.microsoft.com/office/powerpoint/2010/main" val="1545951639"/>
              </p:ext>
            </p:extLst>
          </p:nvPr>
        </p:nvGraphicFramePr>
        <p:xfrm>
          <a:off x="301625" y="1527175"/>
          <a:ext cx="8504238" cy="3959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13850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MinnesotaCare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MinnesotaCare</a:t>
            </a:r>
            <a:r>
              <a:rPr lang="en-US" dirty="0" smtClean="0"/>
              <a:t> History</a:t>
            </a:r>
          </a:p>
          <a:p>
            <a:r>
              <a:rPr lang="en-US" dirty="0"/>
              <a:t>T</a:t>
            </a:r>
            <a:r>
              <a:rPr lang="en-US" dirty="0" smtClean="0"/>
              <a:t>he BHP</a:t>
            </a:r>
          </a:p>
          <a:p>
            <a:r>
              <a:rPr lang="en-US" dirty="0" smtClean="0"/>
              <a:t>Eligibility Requirements</a:t>
            </a:r>
          </a:p>
          <a:p>
            <a:r>
              <a:rPr lang="en-US" dirty="0" smtClean="0"/>
              <a:t>Financial Eligibility</a:t>
            </a:r>
          </a:p>
          <a:p>
            <a:r>
              <a:rPr lang="en-US" dirty="0" smtClean="0"/>
              <a:t>Cost Structure for Enrollees</a:t>
            </a:r>
          </a:p>
          <a:p>
            <a:r>
              <a:rPr lang="en-US" dirty="0" smtClean="0"/>
              <a:t>Population Groups</a:t>
            </a:r>
          </a:p>
          <a:p>
            <a:r>
              <a:rPr lang="en-US" dirty="0" smtClean="0"/>
              <a:t>Service Delivery</a:t>
            </a:r>
          </a:p>
          <a:p>
            <a:r>
              <a:rPr lang="en-US" dirty="0" smtClean="0"/>
              <a:t>Benefits: </a:t>
            </a:r>
            <a:r>
              <a:rPr lang="en-US" dirty="0" err="1" smtClean="0"/>
              <a:t>MinnesotaCare</a:t>
            </a:r>
            <a:r>
              <a:rPr lang="en-US" dirty="0" smtClean="0"/>
              <a:t> v. MA</a:t>
            </a:r>
          </a:p>
          <a:p>
            <a:r>
              <a:rPr lang="en-US" dirty="0" smtClean="0"/>
              <a:t>Governance and Administration</a:t>
            </a:r>
          </a:p>
          <a:p>
            <a:r>
              <a:rPr lang="en-US" dirty="0" smtClean="0"/>
              <a:t>Financing &amp; Funding Formula</a:t>
            </a:r>
          </a:p>
          <a:p>
            <a:endParaRPr lang="en-US" dirty="0"/>
          </a:p>
        </p:txBody>
      </p:sp>
      <p:sp>
        <p:nvSpPr>
          <p:cNvPr id="4" name="Text Placeholder 3"/>
          <p:cNvSpPr>
            <a:spLocks noGrp="1"/>
          </p:cNvSpPr>
          <p:nvPr>
            <p:ph type="body" sz="quarter" idx="10"/>
          </p:nvPr>
        </p:nvSpPr>
        <p:spPr>
          <a:xfrm>
            <a:off x="76200" y="228600"/>
            <a:ext cx="2438400" cy="5105400"/>
          </a:xfrm>
        </p:spPr>
        <p:txBody>
          <a:bodyPr/>
          <a:lstStyle/>
          <a:p>
            <a:r>
              <a:rPr lang="en-US" dirty="0" smtClean="0"/>
              <a:t>Karen Giusto,</a:t>
            </a:r>
            <a:r>
              <a:rPr lang="en-US" dirty="0"/>
              <a:t> MN Dept. of Human Services</a:t>
            </a:r>
          </a:p>
          <a:p>
            <a:r>
              <a:rPr lang="en-US" dirty="0" smtClean="0"/>
              <a:t> </a:t>
            </a:r>
            <a:endParaRPr lang="en-US" dirty="0"/>
          </a:p>
        </p:txBody>
      </p:sp>
    </p:spTree>
    <p:extLst>
      <p:ext uri="{BB962C8B-B14F-4D97-AF65-F5344CB8AC3E}">
        <p14:creationId xmlns:p14="http://schemas.microsoft.com/office/powerpoint/2010/main" val="31094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MinnesotaCare</a:t>
            </a:r>
            <a:r>
              <a:rPr lang="en-US" dirty="0"/>
              <a:t> History</a:t>
            </a:r>
          </a:p>
        </p:txBody>
      </p:sp>
      <p:sp>
        <p:nvSpPr>
          <p:cNvPr id="3" name="Content Placeholder 2"/>
          <p:cNvSpPr>
            <a:spLocks noGrp="1"/>
          </p:cNvSpPr>
          <p:nvPr>
            <p:ph sz="quarter" idx="1"/>
          </p:nvPr>
        </p:nvSpPr>
        <p:spPr>
          <a:xfrm>
            <a:off x="301752" y="1527048"/>
            <a:ext cx="8503920" cy="3044952"/>
          </a:xfrm>
        </p:spPr>
        <p:txBody>
          <a:bodyPr/>
          <a:lstStyle/>
          <a:p>
            <a:r>
              <a:rPr lang="en-US" dirty="0"/>
              <a:t>Longstanding Section 1115 waiver program</a:t>
            </a:r>
          </a:p>
          <a:p>
            <a:pPr lvl="1"/>
            <a:r>
              <a:rPr lang="en-US" dirty="0"/>
              <a:t>50% state/federal share (FMAP) for most populations</a:t>
            </a:r>
          </a:p>
          <a:p>
            <a:pPr lvl="1"/>
            <a:r>
              <a:rPr lang="en-US" dirty="0"/>
              <a:t>Coverage for lower income individuals and families with income above MA limits, and no access to affordable employer-sponsored coverage</a:t>
            </a:r>
          </a:p>
          <a:p>
            <a:pPr lvl="1"/>
            <a:r>
              <a:rPr lang="en-US" dirty="0"/>
              <a:t>Waiver permitted different eligibility rules </a:t>
            </a:r>
            <a:r>
              <a:rPr lang="en-US" dirty="0" smtClean="0"/>
              <a:t>than MA</a:t>
            </a:r>
            <a:endParaRPr lang="en-US" dirty="0"/>
          </a:p>
        </p:txBody>
      </p:sp>
    </p:spTree>
    <p:extLst>
      <p:ext uri="{BB962C8B-B14F-4D97-AF65-F5344CB8AC3E}">
        <p14:creationId xmlns:p14="http://schemas.microsoft.com/office/powerpoint/2010/main" val="2676100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MinnesotaCare</a:t>
            </a:r>
            <a:r>
              <a:rPr lang="en-US" dirty="0"/>
              <a:t> as the </a:t>
            </a:r>
            <a:br>
              <a:rPr lang="en-US" dirty="0"/>
            </a:br>
            <a:r>
              <a:rPr lang="en-US" dirty="0"/>
              <a:t>Basic Health Plan (BHP)</a:t>
            </a:r>
          </a:p>
        </p:txBody>
      </p:sp>
      <p:sp>
        <p:nvSpPr>
          <p:cNvPr id="3" name="Content Placeholder 2"/>
          <p:cNvSpPr>
            <a:spLocks noGrp="1"/>
          </p:cNvSpPr>
          <p:nvPr>
            <p:ph sz="quarter" idx="1"/>
          </p:nvPr>
        </p:nvSpPr>
        <p:spPr/>
        <p:txBody>
          <a:bodyPr/>
          <a:lstStyle/>
          <a:p>
            <a:r>
              <a:rPr lang="en-US" dirty="0"/>
              <a:t>ACA provides state flexibility to establish basic health plans for low-income individuals not eligible for Medicaid.</a:t>
            </a:r>
          </a:p>
          <a:p>
            <a:pPr lvl="1"/>
            <a:r>
              <a:rPr lang="en-US" dirty="0"/>
              <a:t>BHP regulations finalized March 12, 2014</a:t>
            </a:r>
          </a:p>
          <a:p>
            <a:pPr lvl="1"/>
            <a:r>
              <a:rPr lang="en-US" dirty="0"/>
              <a:t>BHP Blueprint</a:t>
            </a:r>
          </a:p>
          <a:p>
            <a:r>
              <a:rPr lang="en-US" dirty="0"/>
              <a:t>State legislation passed in 2013 made Minnesota the first state to create a BHP.</a:t>
            </a:r>
          </a:p>
          <a:p>
            <a:pPr lvl="1"/>
            <a:r>
              <a:rPr lang="en-US" dirty="0"/>
              <a:t>New York recently became the second state with a BHP</a:t>
            </a:r>
            <a:r>
              <a:rPr lang="en-US" dirty="0" smtClean="0"/>
              <a:t>.</a:t>
            </a:r>
            <a:endParaRPr lang="en-US" dirty="0"/>
          </a:p>
        </p:txBody>
      </p:sp>
    </p:spTree>
    <p:extLst>
      <p:ext uri="{BB962C8B-B14F-4D97-AF65-F5344CB8AC3E}">
        <p14:creationId xmlns:p14="http://schemas.microsoft.com/office/powerpoint/2010/main" val="19125979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MinnesotaCare Eligibility </a:t>
            </a:r>
            <a:r>
              <a:rPr lang="en-US" dirty="0"/>
              <a:t>Requirements</a:t>
            </a:r>
          </a:p>
        </p:txBody>
      </p:sp>
      <p:sp>
        <p:nvSpPr>
          <p:cNvPr id="3" name="Content Placeholder 2"/>
          <p:cNvSpPr>
            <a:spLocks noGrp="1"/>
          </p:cNvSpPr>
          <p:nvPr>
            <p:ph sz="quarter" idx="1"/>
          </p:nvPr>
        </p:nvSpPr>
        <p:spPr/>
        <p:txBody>
          <a:bodyPr>
            <a:normAutofit lnSpcReduction="10000"/>
          </a:bodyPr>
          <a:lstStyle/>
          <a:p>
            <a:r>
              <a:rPr lang="en-US" dirty="0"/>
              <a:t>State Resident</a:t>
            </a:r>
          </a:p>
          <a:p>
            <a:r>
              <a:rPr lang="en-US" dirty="0"/>
              <a:t>Citizen or lawfully present noncitizen</a:t>
            </a:r>
          </a:p>
          <a:p>
            <a:r>
              <a:rPr lang="en-US" dirty="0"/>
              <a:t>Ineligible for Medicaid</a:t>
            </a:r>
          </a:p>
          <a:p>
            <a:r>
              <a:rPr lang="en-US" dirty="0"/>
              <a:t>Income &gt;133 </a:t>
            </a:r>
            <a:r>
              <a:rPr lang="en-US" u="sng" dirty="0"/>
              <a:t>&lt;</a:t>
            </a:r>
            <a:r>
              <a:rPr lang="en-US" dirty="0"/>
              <a:t>200 % FPG </a:t>
            </a:r>
          </a:p>
          <a:p>
            <a:r>
              <a:rPr lang="en-US" dirty="0"/>
              <a:t>Income  0-133 % FPG for noncitizens who are ineligible for MA due to immigration status</a:t>
            </a:r>
          </a:p>
          <a:p>
            <a:r>
              <a:rPr lang="en-US" dirty="0" smtClean="0"/>
              <a:t>minimum </a:t>
            </a:r>
            <a:r>
              <a:rPr lang="en-US" dirty="0"/>
              <a:t>essential coverage, </a:t>
            </a:r>
            <a:r>
              <a:rPr lang="en-US" dirty="0" smtClean="0"/>
              <a:t>no </a:t>
            </a:r>
            <a:r>
              <a:rPr lang="en-US" dirty="0"/>
              <a:t>access to affordable employer-sponsored coverage</a:t>
            </a:r>
          </a:p>
          <a:p>
            <a:r>
              <a:rPr lang="en-US" dirty="0"/>
              <a:t>Not incarcerated</a:t>
            </a:r>
          </a:p>
          <a:p>
            <a:endParaRPr lang="en-US" dirty="0"/>
          </a:p>
        </p:txBody>
      </p:sp>
    </p:spTree>
    <p:extLst>
      <p:ext uri="{BB962C8B-B14F-4D97-AF65-F5344CB8AC3E}">
        <p14:creationId xmlns:p14="http://schemas.microsoft.com/office/powerpoint/2010/main" val="3886574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Eligibility</a:t>
            </a:r>
          </a:p>
        </p:txBody>
      </p:sp>
      <p:sp>
        <p:nvSpPr>
          <p:cNvPr id="3" name="Content Placeholder 2"/>
          <p:cNvSpPr>
            <a:spLocks noGrp="1"/>
          </p:cNvSpPr>
          <p:nvPr>
            <p:ph sz="quarter" idx="1"/>
          </p:nvPr>
        </p:nvSpPr>
        <p:spPr/>
        <p:txBody>
          <a:bodyPr/>
          <a:lstStyle/>
          <a:p>
            <a:r>
              <a:rPr lang="en-US" dirty="0"/>
              <a:t>One income limit for all (200%FPL)</a:t>
            </a:r>
          </a:p>
          <a:p>
            <a:r>
              <a:rPr lang="en-US" dirty="0"/>
              <a:t>Household Composition</a:t>
            </a:r>
          </a:p>
          <a:p>
            <a:r>
              <a:rPr lang="en-US" dirty="0">
                <a:solidFill>
                  <a:srgbClr val="FF0000"/>
                </a:solidFill>
              </a:rPr>
              <a:t>MAGI </a:t>
            </a:r>
            <a:r>
              <a:rPr lang="en-US" dirty="0"/>
              <a:t>methodology</a:t>
            </a:r>
          </a:p>
          <a:p>
            <a:r>
              <a:rPr lang="en-US" dirty="0"/>
              <a:t>Projected Annual Income</a:t>
            </a:r>
          </a:p>
          <a:p>
            <a:endParaRPr lang="en-US" dirty="0"/>
          </a:p>
        </p:txBody>
      </p:sp>
    </p:spTree>
    <p:extLst>
      <p:ext uri="{BB962C8B-B14F-4D97-AF65-F5344CB8AC3E}">
        <p14:creationId xmlns:p14="http://schemas.microsoft.com/office/powerpoint/2010/main" val="253183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MinnesotaCare Cost </a:t>
            </a:r>
            <a:r>
              <a:rPr lang="en-US" dirty="0"/>
              <a:t>Structure for Enrollees</a:t>
            </a:r>
          </a:p>
        </p:txBody>
      </p:sp>
      <p:sp>
        <p:nvSpPr>
          <p:cNvPr id="3" name="Content Placeholder 2"/>
          <p:cNvSpPr>
            <a:spLocks noGrp="1"/>
          </p:cNvSpPr>
          <p:nvPr>
            <p:ph sz="quarter" idx="1"/>
          </p:nvPr>
        </p:nvSpPr>
        <p:spPr/>
        <p:txBody>
          <a:bodyPr/>
          <a:lstStyle/>
          <a:p>
            <a:pPr marL="0" indent="0">
              <a:buNone/>
            </a:pPr>
            <a:r>
              <a:rPr lang="en-US" dirty="0"/>
              <a:t>Most </a:t>
            </a:r>
            <a:r>
              <a:rPr lang="en-US" dirty="0" err="1"/>
              <a:t>MinnesotaCare</a:t>
            </a:r>
            <a:r>
              <a:rPr lang="en-US" dirty="0"/>
              <a:t> enrollees pay premiums.</a:t>
            </a:r>
          </a:p>
          <a:p>
            <a:pPr lvl="1"/>
            <a:r>
              <a:rPr lang="en-US" dirty="0"/>
              <a:t>Sliding scale $0 - $80 (0-200%FPL)</a:t>
            </a:r>
          </a:p>
          <a:p>
            <a:pPr lvl="1"/>
            <a:r>
              <a:rPr lang="en-US" dirty="0"/>
              <a:t>No premiums for children, American Indians, former military</a:t>
            </a:r>
          </a:p>
          <a:p>
            <a:pPr marL="0" indent="0">
              <a:buNone/>
            </a:pPr>
            <a:r>
              <a:rPr lang="en-US" dirty="0"/>
              <a:t>Cost sharing </a:t>
            </a:r>
          </a:p>
          <a:p>
            <a:pPr lvl="1"/>
            <a:r>
              <a:rPr lang="en-US" dirty="0"/>
              <a:t>$2.85 monthly family deductible</a:t>
            </a:r>
          </a:p>
          <a:p>
            <a:pPr lvl="1"/>
            <a:r>
              <a:rPr lang="en-US" dirty="0"/>
              <a:t>Non-preventive office visit $3.00</a:t>
            </a:r>
          </a:p>
          <a:p>
            <a:pPr lvl="1"/>
            <a:r>
              <a:rPr lang="en-US" dirty="0"/>
              <a:t>Non-emergency ER visit $3.50</a:t>
            </a:r>
          </a:p>
          <a:p>
            <a:pPr lvl="1"/>
            <a:r>
              <a:rPr lang="en-US" dirty="0"/>
              <a:t>Prescriptions $3.00 all</a:t>
            </a:r>
          </a:p>
          <a:p>
            <a:pPr lvl="1"/>
            <a:r>
              <a:rPr lang="en-US" dirty="0"/>
              <a:t>Eyeglasses $25</a:t>
            </a:r>
          </a:p>
        </p:txBody>
      </p:sp>
    </p:spTree>
    <p:extLst>
      <p:ext uri="{BB962C8B-B14F-4D97-AF65-F5344CB8AC3E}">
        <p14:creationId xmlns:p14="http://schemas.microsoft.com/office/powerpoint/2010/main" val="2250928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MinnesotaCare</a:t>
            </a:r>
            <a:r>
              <a:rPr lang="en-US" dirty="0"/>
              <a:t> Premium Scale </a:t>
            </a:r>
            <a:br>
              <a:rPr lang="en-US" dirty="0"/>
            </a:br>
            <a:r>
              <a:rPr lang="en-US" dirty="0" smtClean="0"/>
              <a:t>(0-149%FPG)</a:t>
            </a:r>
            <a:endParaRPr lang="en-US" dirty="0"/>
          </a:p>
        </p:txBody>
      </p:sp>
      <p:pic>
        <p:nvPicPr>
          <p:cNvPr id="4" name="Content Placeholder 3" descr="Percent of FPG Enrolle's Income Equals / Monthly Premium&#10;0-34% / $0&#10;35-54% / $4&#10;55-79% / $6&#10;80-89% / $8&#10;90-99% / $10&#10;100-109% / $12&#10;110-119% / $14&#10;120-129% / $15&#10;130-139% / $16&#10;140-149% / $25&#10;&#10;"/>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072135" y="1744416"/>
            <a:ext cx="4963218" cy="3524742"/>
          </a:xfrm>
        </p:spPr>
      </p:pic>
    </p:spTree>
    <p:extLst>
      <p:ext uri="{BB962C8B-B14F-4D97-AF65-F5344CB8AC3E}">
        <p14:creationId xmlns:p14="http://schemas.microsoft.com/office/powerpoint/2010/main" val="4073362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0657" y="6426591"/>
            <a:ext cx="5215851" cy="369332"/>
          </a:xfrm>
          <a:prstGeom prst="rect">
            <a:avLst/>
          </a:prstGeom>
          <a:noFill/>
          <a:ln>
            <a:noFill/>
          </a:ln>
        </p:spPr>
        <p:txBody>
          <a:bodyPr wrap="none" rtlCol="0">
            <a:spAutoFit/>
          </a:bodyPr>
          <a:lstStyle/>
          <a:p>
            <a:r>
              <a:rPr lang="en-US" dirty="0" smtClean="0"/>
              <a:t>Source:  SHADAC, American Community Survey, 2014 </a:t>
            </a:r>
            <a:endParaRPr lang="en-US" dirty="0"/>
          </a:p>
        </p:txBody>
      </p:sp>
      <p:graphicFrame>
        <p:nvGraphicFramePr>
          <p:cNvPr id="6" name="Content Placeholder 5" descr="uninsured 5.9%&#10;Medicaid 16.6%&#10;Direct Purchase 16.6%&#10;Employer-Sponsored Insurance (ESI) 63.2%&#10;Medicare 17.8%"/>
          <p:cNvGraphicFramePr>
            <a:graphicFrameLocks noGrp="1"/>
          </p:cNvGraphicFramePr>
          <p:nvPr>
            <p:ph idx="1"/>
            <p:extLst>
              <p:ext uri="{D42A27DB-BD31-4B8C-83A1-F6EECF244321}">
                <p14:modId xmlns:p14="http://schemas.microsoft.com/office/powerpoint/2010/main" val="3791512574"/>
              </p:ext>
            </p:extLst>
          </p:nvPr>
        </p:nvGraphicFramePr>
        <p:xfrm>
          <a:off x="540657" y="1066800"/>
          <a:ext cx="8146144"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000" y="76200"/>
            <a:ext cx="8382000" cy="1066800"/>
          </a:xfrm>
        </p:spPr>
        <p:txBody>
          <a:bodyPr>
            <a:normAutofit/>
          </a:bodyPr>
          <a:lstStyle/>
          <a:p>
            <a:r>
              <a:rPr lang="en-US" dirty="0" smtClean="0"/>
              <a:t>MN Distribution of Coverage - 2014</a:t>
            </a:r>
            <a:endParaRPr lang="en-US" dirty="0"/>
          </a:p>
        </p:txBody>
      </p:sp>
    </p:spTree>
    <p:extLst>
      <p:ext uri="{BB962C8B-B14F-4D97-AF65-F5344CB8AC3E}">
        <p14:creationId xmlns:p14="http://schemas.microsoft.com/office/powerpoint/2010/main" val="3049907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MinnesotaCare</a:t>
            </a:r>
            <a:r>
              <a:rPr lang="en-US" dirty="0"/>
              <a:t> Premium Scale </a:t>
            </a:r>
            <a:r>
              <a:rPr lang="en-US" dirty="0" smtClean="0"/>
              <a:t/>
            </a:r>
            <a:br>
              <a:rPr lang="en-US" dirty="0" smtClean="0"/>
            </a:br>
            <a:r>
              <a:rPr lang="en-US" dirty="0" smtClean="0"/>
              <a:t>(150-200%FPG)</a:t>
            </a:r>
            <a:endParaRPr lang="en-US" dirty="0"/>
          </a:p>
        </p:txBody>
      </p:sp>
      <p:pic>
        <p:nvPicPr>
          <p:cNvPr id="4" name="Content Placeholder 4" descr="Percent of FPG Enrolle's Income Equals / Monthly Premium Effective before August 2015 / Monthly Premium Effective August 2015&#10;&#10;150-159% / $29 / $37&#10;160-169% / $33 / $44&#10;170-179% / $38 / $52&#10;180-189% / $43 / $61&#10;190-199% / $50 / $71&#10;200% / $50 / $80"/>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219200" y="2209800"/>
            <a:ext cx="6458533" cy="2387351"/>
          </a:xfrm>
        </p:spPr>
      </p:pic>
    </p:spTree>
    <p:extLst>
      <p:ext uri="{BB962C8B-B14F-4D97-AF65-F5344CB8AC3E}">
        <p14:creationId xmlns:p14="http://schemas.microsoft.com/office/powerpoint/2010/main" val="899783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Sharing and Actuarial Values</a:t>
            </a:r>
          </a:p>
        </p:txBody>
      </p:sp>
      <p:sp>
        <p:nvSpPr>
          <p:cNvPr id="3" name="Content Placeholder 2"/>
          <p:cNvSpPr>
            <a:spLocks noGrp="1"/>
          </p:cNvSpPr>
          <p:nvPr>
            <p:ph sz="quarter" idx="1"/>
          </p:nvPr>
        </p:nvSpPr>
        <p:spPr>
          <a:xfrm>
            <a:off x="533400" y="1527048"/>
            <a:ext cx="8272272" cy="3883152"/>
          </a:xfrm>
        </p:spPr>
        <p:txBody>
          <a:bodyPr/>
          <a:lstStyle/>
          <a:p>
            <a:pPr marL="0" indent="0">
              <a:buNone/>
            </a:pPr>
            <a:r>
              <a:rPr lang="en-US" dirty="0"/>
              <a:t>Legislation in 2015 increased the cost sharing for </a:t>
            </a:r>
            <a:r>
              <a:rPr lang="en-US" dirty="0" err="1"/>
              <a:t>MinnesotaCare</a:t>
            </a:r>
            <a:r>
              <a:rPr lang="en-US" dirty="0"/>
              <a:t> enrollees.</a:t>
            </a:r>
          </a:p>
          <a:p>
            <a:pPr lvl="1">
              <a:spcAft>
                <a:spcPts val="1200"/>
              </a:spcAft>
            </a:pPr>
            <a:r>
              <a:rPr lang="en-US" dirty="0"/>
              <a:t>Once implemented the actuarial value (AV) will decrease from 98% AV to 94% AV.</a:t>
            </a:r>
          </a:p>
          <a:p>
            <a:pPr marL="0" indent="0">
              <a:buNone/>
            </a:pPr>
            <a:r>
              <a:rPr lang="en-US" dirty="0"/>
              <a:t>DHS Commissioner has the authority to determine how these AV changes will look in terms of added costs and limited benefits for enrollees.</a:t>
            </a:r>
          </a:p>
          <a:p>
            <a:endParaRPr lang="en-US" dirty="0"/>
          </a:p>
        </p:txBody>
      </p:sp>
    </p:spTree>
    <p:extLst>
      <p:ext uri="{BB962C8B-B14F-4D97-AF65-F5344CB8AC3E}">
        <p14:creationId xmlns:p14="http://schemas.microsoft.com/office/powerpoint/2010/main" val="2318649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MinnesotaCare</a:t>
            </a:r>
            <a:r>
              <a:rPr lang="en-US" dirty="0"/>
              <a:t> Population Groups</a:t>
            </a:r>
          </a:p>
        </p:txBody>
      </p:sp>
      <p:graphicFrame>
        <p:nvGraphicFramePr>
          <p:cNvPr id="4" name="Content Placeholder 4" descr="  Estimates based on available DHS Reports and Forecasts data as of May 2, 2015&#10;Adults with children  45%&#10;Adults without children 55%&#10;"/>
          <p:cNvGraphicFramePr>
            <a:graphicFrameLocks noGrp="1"/>
          </p:cNvGraphicFramePr>
          <p:nvPr>
            <p:ph sz="quarter" idx="1"/>
            <p:extLst>
              <p:ext uri="{D42A27DB-BD31-4B8C-83A1-F6EECF244321}">
                <p14:modId xmlns:p14="http://schemas.microsoft.com/office/powerpoint/2010/main" val="4028102998"/>
              </p:ext>
            </p:extLst>
          </p:nvPr>
        </p:nvGraphicFramePr>
        <p:xfrm>
          <a:off x="301625" y="1527175"/>
          <a:ext cx="8504238" cy="3959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3503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MinnesotaCare</a:t>
            </a:r>
            <a:r>
              <a:rPr lang="en-US" dirty="0" smtClean="0"/>
              <a:t> Service Delivery</a:t>
            </a:r>
            <a:endParaRPr lang="en-US" dirty="0"/>
          </a:p>
        </p:txBody>
      </p:sp>
      <p:sp>
        <p:nvSpPr>
          <p:cNvPr id="3" name="Content Placeholder 2"/>
          <p:cNvSpPr>
            <a:spLocks noGrp="1"/>
          </p:cNvSpPr>
          <p:nvPr>
            <p:ph sz="quarter" idx="1"/>
          </p:nvPr>
        </p:nvSpPr>
        <p:spPr/>
        <p:txBody>
          <a:bodyPr/>
          <a:lstStyle/>
          <a:p>
            <a:pPr marL="0" indent="0">
              <a:buNone/>
            </a:pPr>
            <a:r>
              <a:rPr lang="en-US" dirty="0"/>
              <a:t>BHP regulations require:</a:t>
            </a:r>
          </a:p>
          <a:p>
            <a:pPr lvl="1"/>
            <a:r>
              <a:rPr lang="en-US" dirty="0"/>
              <a:t>Managed-care like entities to deliver services;</a:t>
            </a:r>
          </a:p>
          <a:p>
            <a:pPr lvl="1"/>
            <a:r>
              <a:rPr lang="en-US" dirty="0"/>
              <a:t>A competitive contracting process that results in at least 2 plans being available in each county.</a:t>
            </a:r>
          </a:p>
          <a:p>
            <a:endParaRPr lang="en-US" dirty="0"/>
          </a:p>
        </p:txBody>
      </p:sp>
    </p:spTree>
    <p:extLst>
      <p:ext uri="{BB962C8B-B14F-4D97-AF65-F5344CB8AC3E}">
        <p14:creationId xmlns:p14="http://schemas.microsoft.com/office/powerpoint/2010/main" val="14179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a:t>
            </a:r>
            <a:r>
              <a:rPr lang="en-US" dirty="0" err="1"/>
              <a:t>MinnesotaCare</a:t>
            </a:r>
            <a:r>
              <a:rPr lang="en-US" dirty="0"/>
              <a:t> v. MA </a:t>
            </a:r>
          </a:p>
        </p:txBody>
      </p:sp>
      <p:sp>
        <p:nvSpPr>
          <p:cNvPr id="3" name="Content Placeholder 2"/>
          <p:cNvSpPr>
            <a:spLocks noGrp="1"/>
          </p:cNvSpPr>
          <p:nvPr>
            <p:ph sz="quarter" idx="1"/>
          </p:nvPr>
        </p:nvSpPr>
        <p:spPr/>
        <p:txBody>
          <a:bodyPr>
            <a:normAutofit lnSpcReduction="10000"/>
          </a:bodyPr>
          <a:lstStyle/>
          <a:p>
            <a:pPr marL="0" indent="0">
              <a:spcAft>
                <a:spcPts val="1200"/>
              </a:spcAft>
              <a:buNone/>
            </a:pPr>
            <a:r>
              <a:rPr lang="en-US" sz="1800" dirty="0"/>
              <a:t>Children (ages 19-20) are covered for all of the MA benefits.</a:t>
            </a:r>
          </a:p>
          <a:p>
            <a:pPr marL="0" indent="0">
              <a:spcAft>
                <a:spcPts val="1200"/>
              </a:spcAft>
              <a:buNone/>
            </a:pPr>
            <a:r>
              <a:rPr lang="en-US" sz="1800" dirty="0"/>
              <a:t>Adult enrollees, who are not pregnant, are covered for most, but not all, MA benefits. </a:t>
            </a:r>
          </a:p>
          <a:p>
            <a:pPr marL="0" indent="0">
              <a:spcAft>
                <a:spcPts val="1200"/>
              </a:spcAft>
              <a:buNone/>
            </a:pPr>
            <a:r>
              <a:rPr lang="en-US" sz="1800" dirty="0"/>
              <a:t>Some of the MA benefits not included for adults in </a:t>
            </a:r>
            <a:r>
              <a:rPr lang="en-US" sz="1800" dirty="0" err="1"/>
              <a:t>MinnesotaCare</a:t>
            </a:r>
            <a:r>
              <a:rPr lang="en-US" sz="1800" dirty="0"/>
              <a:t> are:</a:t>
            </a:r>
          </a:p>
          <a:p>
            <a:pPr lvl="1"/>
            <a:r>
              <a:rPr lang="en-US" sz="1800" dirty="0"/>
              <a:t>Transportation (NEMT)</a:t>
            </a:r>
          </a:p>
          <a:p>
            <a:pPr lvl="1"/>
            <a:r>
              <a:rPr lang="en-US" sz="1800" dirty="0"/>
              <a:t>Nursing facility care</a:t>
            </a:r>
          </a:p>
          <a:p>
            <a:pPr lvl="1"/>
            <a:r>
              <a:rPr lang="en-US" sz="1800" dirty="0"/>
              <a:t>Personal care attendants</a:t>
            </a:r>
          </a:p>
          <a:p>
            <a:pPr lvl="1">
              <a:spcAft>
                <a:spcPts val="1200"/>
              </a:spcAft>
            </a:pPr>
            <a:r>
              <a:rPr lang="en-US" sz="1800" dirty="0"/>
              <a:t>Private duty nursing services </a:t>
            </a:r>
          </a:p>
          <a:p>
            <a:pPr marL="0" indent="0">
              <a:spcAft>
                <a:spcPts val="1200"/>
              </a:spcAft>
              <a:buNone/>
            </a:pPr>
            <a:r>
              <a:rPr lang="en-US" sz="1800" dirty="0"/>
              <a:t>Both MA and </a:t>
            </a:r>
            <a:r>
              <a:rPr lang="en-US" sz="1800" dirty="0" err="1"/>
              <a:t>MinnesotaCare</a:t>
            </a:r>
            <a:r>
              <a:rPr lang="en-US" sz="1800" dirty="0"/>
              <a:t> benefit sets offer more comprehensive coverage than the essential health benefit set required under federal law for private health plans offered through the exchanges. </a:t>
            </a:r>
          </a:p>
          <a:p>
            <a:endParaRPr lang="en-US" dirty="0"/>
          </a:p>
        </p:txBody>
      </p:sp>
    </p:spTree>
    <p:extLst>
      <p:ext uri="{BB962C8B-B14F-4D97-AF65-F5344CB8AC3E}">
        <p14:creationId xmlns:p14="http://schemas.microsoft.com/office/powerpoint/2010/main" val="3857537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Governance and Administration</a:t>
            </a:r>
          </a:p>
        </p:txBody>
      </p:sp>
      <p:sp>
        <p:nvSpPr>
          <p:cNvPr id="3" name="Content Placeholder 2"/>
          <p:cNvSpPr>
            <a:spLocks noGrp="1"/>
          </p:cNvSpPr>
          <p:nvPr>
            <p:ph sz="quarter" idx="1"/>
          </p:nvPr>
        </p:nvSpPr>
        <p:spPr/>
        <p:txBody>
          <a:bodyPr>
            <a:normAutofit fontScale="85000" lnSpcReduction="10000"/>
          </a:bodyPr>
          <a:lstStyle/>
          <a:p>
            <a:pPr marL="114300" indent="0">
              <a:buNone/>
            </a:pPr>
            <a:r>
              <a:rPr lang="en-US" sz="2400" dirty="0"/>
              <a:t>DHS administers </a:t>
            </a:r>
            <a:r>
              <a:rPr lang="en-US" sz="2400" dirty="0" err="1"/>
              <a:t>MinnesotaCare</a:t>
            </a:r>
            <a:r>
              <a:rPr lang="en-US" sz="2400" dirty="0"/>
              <a:t> </a:t>
            </a:r>
          </a:p>
          <a:p>
            <a:pPr marL="114300" indent="0">
              <a:buNone/>
            </a:pPr>
            <a:endParaRPr lang="en-US" sz="2400" dirty="0"/>
          </a:p>
          <a:p>
            <a:pPr marL="114300" indent="0">
              <a:buNone/>
            </a:pPr>
            <a:r>
              <a:rPr lang="en-US" sz="2400" dirty="0" err="1"/>
              <a:t>MinnesotaCare</a:t>
            </a:r>
            <a:r>
              <a:rPr lang="en-US" sz="2400" dirty="0"/>
              <a:t> eligibility is determined only through the new shared eligibility system. Applicants can apply using a paper application or online through MNsure website. County workers enter paper applications in new system. </a:t>
            </a:r>
          </a:p>
          <a:p>
            <a:pPr marL="114300" indent="0">
              <a:buNone/>
            </a:pPr>
            <a:endParaRPr lang="en-US" sz="2400" dirty="0"/>
          </a:p>
          <a:p>
            <a:pPr marL="114300" indent="0">
              <a:buNone/>
            </a:pPr>
            <a:r>
              <a:rPr lang="en-US" sz="2400" dirty="0"/>
              <a:t>DHS health care operations workers provide case maintenance including:</a:t>
            </a:r>
          </a:p>
          <a:p>
            <a:r>
              <a:rPr lang="en-US" sz="2400" dirty="0"/>
              <a:t>processing  changes in circumstances and renewals </a:t>
            </a:r>
          </a:p>
          <a:p>
            <a:r>
              <a:rPr lang="en-US" sz="2400" dirty="0"/>
              <a:t>customer assistance </a:t>
            </a:r>
          </a:p>
          <a:p>
            <a:r>
              <a:rPr lang="en-US" sz="2400" dirty="0"/>
              <a:t>the premium billing process</a:t>
            </a:r>
          </a:p>
          <a:p>
            <a:r>
              <a:rPr lang="en-US" sz="2400" dirty="0"/>
              <a:t>agency representation on </a:t>
            </a:r>
            <a:r>
              <a:rPr lang="en-US" sz="2400" dirty="0" err="1"/>
              <a:t>MinnesotaCare</a:t>
            </a:r>
            <a:r>
              <a:rPr lang="en-US" sz="2400" dirty="0"/>
              <a:t> appeals </a:t>
            </a:r>
          </a:p>
          <a:p>
            <a:endParaRPr lang="en-US" dirty="0"/>
          </a:p>
        </p:txBody>
      </p:sp>
    </p:spTree>
    <p:extLst>
      <p:ext uri="{BB962C8B-B14F-4D97-AF65-F5344CB8AC3E}">
        <p14:creationId xmlns:p14="http://schemas.microsoft.com/office/powerpoint/2010/main" val="2592134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36</a:t>
            </a:fld>
            <a:endParaRPr lang="en-US" dirty="0"/>
          </a:p>
        </p:txBody>
      </p:sp>
      <p:sp>
        <p:nvSpPr>
          <p:cNvPr id="7" name="Content Placeholder 6"/>
          <p:cNvSpPr>
            <a:spLocks noGrp="1"/>
          </p:cNvSpPr>
          <p:nvPr>
            <p:ph idx="1"/>
          </p:nvPr>
        </p:nvSpPr>
        <p:spPr>
          <a:xfrm>
            <a:off x="4796328" y="1371600"/>
            <a:ext cx="3962400" cy="4800599"/>
          </a:xfrm>
        </p:spPr>
        <p:txBody>
          <a:bodyPr>
            <a:normAutofit/>
          </a:bodyPr>
          <a:lstStyle/>
          <a:p>
            <a:endParaRPr lang="en-US" sz="2000" dirty="0" smtClean="0"/>
          </a:p>
          <a:p>
            <a:r>
              <a:rPr lang="en-US" sz="2000" dirty="0" err="1" smtClean="0"/>
              <a:t>MinnesotaCare</a:t>
            </a:r>
            <a:r>
              <a:rPr lang="en-US" sz="2000" dirty="0" smtClean="0"/>
              <a:t> is financed through a combination of enrollee premiums, state funds, and federal funds</a:t>
            </a:r>
          </a:p>
          <a:p>
            <a:r>
              <a:rPr lang="en-US" sz="2000" dirty="0" smtClean="0"/>
              <a:t>In FY 2017, </a:t>
            </a:r>
            <a:r>
              <a:rPr lang="en-US" sz="2000" dirty="0" err="1" smtClean="0"/>
              <a:t>MinnesotaCare</a:t>
            </a:r>
            <a:r>
              <a:rPr lang="en-US" sz="2000" dirty="0" smtClean="0"/>
              <a:t> program expenditures are expected to reach $782 million</a:t>
            </a:r>
          </a:p>
          <a:p>
            <a:r>
              <a:rPr lang="en-US" sz="2000" dirty="0" smtClean="0"/>
              <a:t> About 50 percent of program costs are funded by the state, 44 percent by the federal government, and 6 percent from enrollee premiums</a:t>
            </a:r>
            <a:endParaRPr lang="en-US" sz="2000" dirty="0"/>
          </a:p>
          <a:p>
            <a:endParaRPr lang="en-US" sz="2000" dirty="0" smtClean="0"/>
          </a:p>
          <a:p>
            <a:endParaRPr lang="en-US" sz="2000" dirty="0" smtClean="0"/>
          </a:p>
          <a:p>
            <a:endParaRPr lang="en-US" sz="2400" dirty="0" smtClean="0"/>
          </a:p>
          <a:p>
            <a:endParaRPr lang="en-US" sz="2400" dirty="0" smtClean="0"/>
          </a:p>
          <a:p>
            <a:endParaRPr lang="en-US" sz="2400" dirty="0" smtClean="0"/>
          </a:p>
          <a:p>
            <a:endParaRPr lang="en-US" dirty="0"/>
          </a:p>
        </p:txBody>
      </p:sp>
      <p:graphicFrame>
        <p:nvGraphicFramePr>
          <p:cNvPr id="8" name="Content Placeholder 5" descr="MinnesotaCare Funding in FY2017&#10;State Funding 50%&#10;Federal BHP Funding 44%&#10;Enrollee Premiums 6%"/>
          <p:cNvGraphicFramePr>
            <a:graphicFrameLocks/>
          </p:cNvGraphicFramePr>
          <p:nvPr>
            <p:extLst>
              <p:ext uri="{D42A27DB-BD31-4B8C-83A1-F6EECF244321}">
                <p14:modId xmlns:p14="http://schemas.microsoft.com/office/powerpoint/2010/main" val="1241838974"/>
              </p:ext>
            </p:extLst>
          </p:nvPr>
        </p:nvGraphicFramePr>
        <p:xfrm>
          <a:off x="376728" y="1752600"/>
          <a:ext cx="44196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76728" y="76200"/>
            <a:ext cx="8382000" cy="1143000"/>
          </a:xfrm>
        </p:spPr>
        <p:txBody>
          <a:bodyPr>
            <a:normAutofit/>
          </a:bodyPr>
          <a:lstStyle/>
          <a:p>
            <a:r>
              <a:rPr lang="en-US" dirty="0" smtClean="0"/>
              <a:t>Financing of MinnesotaCare </a:t>
            </a:r>
            <a:endParaRPr lang="en-US" dirty="0"/>
          </a:p>
        </p:txBody>
      </p:sp>
    </p:spTree>
    <p:extLst>
      <p:ext uri="{BB962C8B-B14F-4D97-AF65-F5344CB8AC3E}">
        <p14:creationId xmlns:p14="http://schemas.microsoft.com/office/powerpoint/2010/main" val="271353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728" y="76200"/>
            <a:ext cx="8382000" cy="1143000"/>
          </a:xfrm>
        </p:spPr>
        <p:txBody>
          <a:bodyPr>
            <a:normAutofit/>
          </a:bodyPr>
          <a:lstStyle/>
          <a:p>
            <a:r>
              <a:rPr lang="en-US" dirty="0" smtClean="0"/>
              <a:t>Federal Share of MinnesotaCare </a:t>
            </a:r>
            <a:endParaRPr lang="en-US"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37</a:t>
            </a:fld>
            <a:endParaRPr lang="en-US" dirty="0"/>
          </a:p>
        </p:txBody>
      </p:sp>
      <p:sp>
        <p:nvSpPr>
          <p:cNvPr id="3" name="Content Placeholder 2"/>
          <p:cNvSpPr>
            <a:spLocks noGrp="1"/>
          </p:cNvSpPr>
          <p:nvPr>
            <p:ph idx="1"/>
          </p:nvPr>
        </p:nvSpPr>
        <p:spPr>
          <a:xfrm>
            <a:off x="381000" y="1524000"/>
            <a:ext cx="8382000" cy="4267200"/>
          </a:xfrm>
        </p:spPr>
        <p:txBody>
          <a:bodyPr>
            <a:normAutofit lnSpcReduction="10000"/>
          </a:bodyPr>
          <a:lstStyle/>
          <a:p>
            <a:pPr>
              <a:spcAft>
                <a:spcPts val="1200"/>
              </a:spcAft>
            </a:pPr>
            <a:r>
              <a:rPr lang="en-US" sz="2400" dirty="0" smtClean="0"/>
              <a:t>In January 2015, </a:t>
            </a:r>
            <a:r>
              <a:rPr lang="en-US" sz="2400" dirty="0" err="1" smtClean="0"/>
              <a:t>MinnesotaCare</a:t>
            </a:r>
            <a:r>
              <a:rPr lang="en-US" sz="2400" dirty="0" smtClean="0"/>
              <a:t> changed from a Medicaid waiver program to a Basic Health Plan (BHP)</a:t>
            </a:r>
          </a:p>
          <a:p>
            <a:pPr>
              <a:spcAft>
                <a:spcPts val="1200"/>
              </a:spcAft>
            </a:pPr>
            <a:r>
              <a:rPr lang="en-US" sz="2400" dirty="0" smtClean="0"/>
              <a:t>Federal BHP funding is equal </a:t>
            </a:r>
            <a:r>
              <a:rPr lang="en-US" sz="2400" dirty="0"/>
              <a:t>to 95% of the value of the </a:t>
            </a:r>
            <a:r>
              <a:rPr lang="en-US" sz="2400" dirty="0" smtClean="0"/>
              <a:t>advanced premium tax </a:t>
            </a:r>
            <a:r>
              <a:rPr lang="en-US" sz="2400" dirty="0"/>
              <a:t>credits and cost-sharing </a:t>
            </a:r>
            <a:r>
              <a:rPr lang="en-US" sz="2400" dirty="0" smtClean="0"/>
              <a:t>subsidies </a:t>
            </a:r>
            <a:r>
              <a:rPr lang="en-US" sz="2400" dirty="0"/>
              <a:t>that would </a:t>
            </a:r>
            <a:r>
              <a:rPr lang="en-US" sz="2400" dirty="0" smtClean="0"/>
              <a:t>have been </a:t>
            </a:r>
            <a:r>
              <a:rPr lang="en-US" sz="2400" dirty="0"/>
              <a:t>available </a:t>
            </a:r>
            <a:r>
              <a:rPr lang="en-US" sz="2400" dirty="0" smtClean="0"/>
              <a:t>to this population if they had purchased the second lowest cost silver level plan through MNsure.</a:t>
            </a:r>
          </a:p>
          <a:p>
            <a:pPr>
              <a:spcAft>
                <a:spcPts val="1200"/>
              </a:spcAft>
            </a:pPr>
            <a:r>
              <a:rPr lang="en-US" sz="2400" dirty="0" smtClean="0"/>
              <a:t>Advanced premium tax credits through MNsure vary by age, rating region, income, and other factors which directly affect Minnesota’s federal BHP funding.</a:t>
            </a:r>
            <a:endParaRPr lang="en-US" sz="2000" dirty="0" smtClean="0"/>
          </a:p>
          <a:p>
            <a:pPr marL="114300" indent="0">
              <a:buNone/>
            </a:pPr>
            <a:endParaRPr lang="en-US" sz="2400" dirty="0"/>
          </a:p>
          <a:p>
            <a:endParaRPr lang="en-US" dirty="0"/>
          </a:p>
        </p:txBody>
      </p:sp>
    </p:spTree>
    <p:extLst>
      <p:ext uri="{BB962C8B-B14F-4D97-AF65-F5344CB8AC3E}">
        <p14:creationId xmlns:p14="http://schemas.microsoft.com/office/powerpoint/2010/main" val="3584577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1000" y="3733800"/>
            <a:ext cx="304800" cy="381000"/>
          </a:xfrm>
          <a:prstGeom prst="rect">
            <a:avLst/>
          </a:prstGeom>
          <a:solidFill>
            <a:schemeClr val="bg1"/>
          </a:solidFill>
        </p:spPr>
        <p:txBody>
          <a:bodyPr vert="horz" wrap="square" rtlCol="0" anchor="b">
            <a:noAutofit/>
          </a:bodyPr>
          <a:lstStyle/>
          <a:p>
            <a:r>
              <a:rPr lang="en-US" sz="2800" b="1" dirty="0" smtClean="0"/>
              <a:t>-</a:t>
            </a:r>
          </a:p>
        </p:txBody>
      </p:sp>
      <p:pic>
        <p:nvPicPr>
          <p:cNvPr id="5" name="Content Placeholder 4" descr="(BHP Funding Per Person) x (Total Enrollment Projection) = Total BHP Funding&#10;&#10;[(Benchmark Premium - Maximum contribution) x 0.95] + (Cost sharing subsidy x 0.95) = BHP Funding Per Person"/>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1227739" y="1527175"/>
            <a:ext cx="6652009" cy="3959225"/>
          </a:xfrm>
        </p:spPr>
      </p:pic>
      <p:sp>
        <p:nvSpPr>
          <p:cNvPr id="2" name="Title 1"/>
          <p:cNvSpPr>
            <a:spLocks noGrp="1"/>
          </p:cNvSpPr>
          <p:nvPr>
            <p:ph type="title"/>
          </p:nvPr>
        </p:nvSpPr>
        <p:spPr/>
        <p:txBody>
          <a:bodyPr/>
          <a:lstStyle/>
          <a:p>
            <a:r>
              <a:rPr lang="en-US" dirty="0" smtClean="0"/>
              <a:t>BHP Federal Funding Formula</a:t>
            </a:r>
            <a:endParaRPr lang="en-US" dirty="0"/>
          </a:p>
        </p:txBody>
      </p:sp>
    </p:spTree>
    <p:extLst>
      <p:ext uri="{BB962C8B-B14F-4D97-AF65-F5344CB8AC3E}">
        <p14:creationId xmlns:p14="http://schemas.microsoft.com/office/powerpoint/2010/main" val="2405474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BHP State Funding Formula</a:t>
            </a:r>
          </a:p>
        </p:txBody>
      </p:sp>
      <p:sp>
        <p:nvSpPr>
          <p:cNvPr id="3" name="Content Placeholder 2"/>
          <p:cNvSpPr>
            <a:spLocks noGrp="1"/>
          </p:cNvSpPr>
          <p:nvPr>
            <p:ph sz="quarter" idx="1"/>
          </p:nvPr>
        </p:nvSpPr>
        <p:spPr/>
        <p:txBody>
          <a:bodyPr>
            <a:normAutofit lnSpcReduction="10000"/>
          </a:bodyPr>
          <a:lstStyle/>
          <a:p>
            <a:r>
              <a:rPr lang="en-US" dirty="0"/>
              <a:t>State share costs for the BHP are funded by the Health Care Access Fund, which is funded with two sources of revenues:</a:t>
            </a:r>
          </a:p>
          <a:p>
            <a:pPr lvl="1"/>
            <a:r>
              <a:rPr lang="en-US" dirty="0"/>
              <a:t>2% tax on gross revenues of health care providers, hospitals, surgical centers, and wholesale drug distributors (also known as “provider tax”); and</a:t>
            </a:r>
          </a:p>
          <a:p>
            <a:pPr lvl="1"/>
            <a:r>
              <a:rPr lang="en-US" dirty="0"/>
              <a:t>1% premium tax on HMOs and nonprofit health service plan corporations.</a:t>
            </a:r>
          </a:p>
          <a:p>
            <a:r>
              <a:rPr lang="en-US" dirty="0"/>
              <a:t>Provider taxes are scheduled to be repealed, effective for gross revenues received after Dec. 31, 2019.</a:t>
            </a:r>
          </a:p>
          <a:p>
            <a:endParaRPr lang="en-US" dirty="0"/>
          </a:p>
        </p:txBody>
      </p:sp>
    </p:spTree>
    <p:extLst>
      <p:ext uri="{BB962C8B-B14F-4D97-AF65-F5344CB8AC3E}">
        <p14:creationId xmlns:p14="http://schemas.microsoft.com/office/powerpoint/2010/main" val="28807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4</a:t>
            </a:fld>
            <a:endParaRPr lang="en-US" dirty="0"/>
          </a:p>
        </p:txBody>
      </p:sp>
      <p:sp>
        <p:nvSpPr>
          <p:cNvPr id="6" name="TextBox 5"/>
          <p:cNvSpPr txBox="1"/>
          <p:nvPr/>
        </p:nvSpPr>
        <p:spPr>
          <a:xfrm>
            <a:off x="540657" y="6426591"/>
            <a:ext cx="5215851" cy="369332"/>
          </a:xfrm>
          <a:prstGeom prst="rect">
            <a:avLst/>
          </a:prstGeom>
          <a:noFill/>
          <a:ln>
            <a:noFill/>
          </a:ln>
        </p:spPr>
        <p:txBody>
          <a:bodyPr wrap="none" rtlCol="0">
            <a:spAutoFit/>
          </a:bodyPr>
          <a:lstStyle/>
          <a:p>
            <a:r>
              <a:rPr lang="en-US" dirty="0" smtClean="0"/>
              <a:t>Source:  SHADAC, American Community Survey, 2014 </a:t>
            </a:r>
            <a:endParaRPr lang="en-US" dirty="0"/>
          </a:p>
        </p:txBody>
      </p:sp>
      <p:graphicFrame>
        <p:nvGraphicFramePr>
          <p:cNvPr id="5" name="Content Placeholder 4" descr="2008 - 8.4%&#10;2009 - 9.1%&#10;2010 - 9.1%&#10;2011 - 8.8%&#10;2012 - 8.0%&#10;2013 - 8.2%&#10;2014 - 5.9%"/>
          <p:cNvGraphicFramePr>
            <a:graphicFrameLocks noGrp="1"/>
          </p:cNvGraphicFramePr>
          <p:nvPr>
            <p:ph idx="1"/>
            <p:extLst>
              <p:ext uri="{D42A27DB-BD31-4B8C-83A1-F6EECF244321}">
                <p14:modId xmlns:p14="http://schemas.microsoft.com/office/powerpoint/2010/main" val="1517774947"/>
              </p:ext>
            </p:extLst>
          </p:nvPr>
        </p:nvGraphicFramePr>
        <p:xfrm>
          <a:off x="381000" y="1524000"/>
          <a:ext cx="8382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normAutofit/>
          </a:bodyPr>
          <a:lstStyle/>
          <a:p>
            <a:r>
              <a:rPr lang="en-US" dirty="0" smtClean="0"/>
              <a:t>Change in MN Rate of </a:t>
            </a:r>
            <a:r>
              <a:rPr lang="en-US" dirty="0" err="1" smtClean="0"/>
              <a:t>Uninsurance</a:t>
            </a:r>
            <a:endParaRPr lang="en-US" dirty="0"/>
          </a:p>
        </p:txBody>
      </p:sp>
    </p:spTree>
    <p:extLst>
      <p:ext uri="{BB962C8B-B14F-4D97-AF65-F5344CB8AC3E}">
        <p14:creationId xmlns:p14="http://schemas.microsoft.com/office/powerpoint/2010/main" val="286459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40</a:t>
            </a:fld>
            <a:endParaRPr lang="en-US" dirty="0"/>
          </a:p>
        </p:txBody>
      </p:sp>
      <p:sp>
        <p:nvSpPr>
          <p:cNvPr id="7" name="TextBox 6"/>
          <p:cNvSpPr txBox="1"/>
          <p:nvPr/>
        </p:nvSpPr>
        <p:spPr>
          <a:xfrm>
            <a:off x="457200" y="6488541"/>
            <a:ext cx="5943600" cy="276999"/>
          </a:xfrm>
          <a:prstGeom prst="rect">
            <a:avLst/>
          </a:prstGeom>
          <a:noFill/>
        </p:spPr>
        <p:txBody>
          <a:bodyPr wrap="square" rtlCol="0">
            <a:spAutoFit/>
          </a:bodyPr>
          <a:lstStyle/>
          <a:p>
            <a:r>
              <a:rPr lang="en-US" sz="1200" dirty="0" smtClean="0"/>
              <a:t>Source: Health Care Access Fund Statement, End of Session 2015 </a:t>
            </a:r>
            <a:endParaRPr lang="en-US" sz="1200" dirty="0"/>
          </a:p>
        </p:txBody>
      </p:sp>
      <p:pic>
        <p:nvPicPr>
          <p:cNvPr id="11" name="Content Placeholder 10" descr="Health Care Access Fund Sources and Uses FY2018-19&#10;&#10;Funding Sources&#10;MinnesotaCare Premiums 6%&#10;HMO Tax 11%&#10;Provider Tax 83%&#10;&#10;Funding Uses&#10;Agency Direct Appropriations 10%&#10;Medical Assistance 36%&#10;MinnesotaCare 5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776959" y="1527175"/>
            <a:ext cx="7553569" cy="3959225"/>
          </a:xfrm>
        </p:spPr>
      </p:pic>
      <p:sp>
        <p:nvSpPr>
          <p:cNvPr id="2" name="Title 1"/>
          <p:cNvSpPr>
            <a:spLocks noGrp="1"/>
          </p:cNvSpPr>
          <p:nvPr>
            <p:ph type="title"/>
          </p:nvPr>
        </p:nvSpPr>
        <p:spPr/>
        <p:txBody>
          <a:bodyPr/>
          <a:lstStyle/>
          <a:p>
            <a:r>
              <a:rPr lang="en-US" dirty="0" smtClean="0"/>
              <a:t>Health Care Access Fund</a:t>
            </a:r>
            <a:endParaRPr lang="en-US" dirty="0"/>
          </a:p>
        </p:txBody>
      </p:sp>
    </p:spTree>
    <p:extLst>
      <p:ext uri="{BB962C8B-B14F-4D97-AF65-F5344CB8AC3E}">
        <p14:creationId xmlns:p14="http://schemas.microsoft.com/office/powerpoint/2010/main" val="2416788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Advanced premium tax credits and cost-sharing subsidies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MNsure Overview</a:t>
            </a:r>
          </a:p>
          <a:p>
            <a:r>
              <a:rPr lang="en-US" dirty="0" smtClean="0"/>
              <a:t>How is MNsure Funded</a:t>
            </a:r>
          </a:p>
          <a:p>
            <a:r>
              <a:rPr lang="en-US" dirty="0" smtClean="0"/>
              <a:t>Governance</a:t>
            </a:r>
          </a:p>
          <a:p>
            <a:r>
              <a:rPr lang="en-US" dirty="0"/>
              <a:t>Introduction to Plans, Premiums and Cost </a:t>
            </a:r>
            <a:r>
              <a:rPr lang="en-US" dirty="0" smtClean="0"/>
              <a:t>Sharing</a:t>
            </a:r>
          </a:p>
          <a:p>
            <a:r>
              <a:rPr lang="en-US" dirty="0" smtClean="0"/>
              <a:t>Coverage Levels</a:t>
            </a:r>
          </a:p>
          <a:p>
            <a:r>
              <a:rPr lang="en-US" dirty="0" smtClean="0"/>
              <a:t>Cost structure</a:t>
            </a:r>
          </a:p>
          <a:p>
            <a:r>
              <a:rPr lang="en-US" dirty="0" smtClean="0"/>
              <a:t>Financing of APTC &amp; Cost-Sharing Subsidies</a:t>
            </a:r>
          </a:p>
          <a:p>
            <a:r>
              <a:rPr lang="en-US" dirty="0" smtClean="0"/>
              <a:t>Private health plan offerings</a:t>
            </a:r>
          </a:p>
          <a:p>
            <a:r>
              <a:rPr lang="en-US" dirty="0" smtClean="0"/>
              <a:t>Enrollment information </a:t>
            </a:r>
            <a:endParaRPr lang="en-US" dirty="0"/>
          </a:p>
        </p:txBody>
      </p:sp>
      <p:sp>
        <p:nvSpPr>
          <p:cNvPr id="4" name="Text Placeholder 3"/>
          <p:cNvSpPr>
            <a:spLocks noGrp="1"/>
          </p:cNvSpPr>
          <p:nvPr>
            <p:ph type="body" sz="quarter" idx="10"/>
          </p:nvPr>
        </p:nvSpPr>
        <p:spPr/>
        <p:txBody>
          <a:bodyPr/>
          <a:lstStyle/>
          <a:p>
            <a:r>
              <a:rPr lang="en-US" dirty="0" smtClean="0"/>
              <a:t>Katie Burns, MNsure</a:t>
            </a:r>
            <a:endParaRPr lang="en-US" dirty="0"/>
          </a:p>
        </p:txBody>
      </p:sp>
    </p:spTree>
    <p:extLst>
      <p:ext uri="{BB962C8B-B14F-4D97-AF65-F5344CB8AC3E}">
        <p14:creationId xmlns:p14="http://schemas.microsoft.com/office/powerpoint/2010/main" val="1268053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MNsure Overview</a:t>
            </a:r>
            <a:endParaRPr lang="en-US" dirty="0"/>
          </a:p>
        </p:txBody>
      </p:sp>
      <p:sp>
        <p:nvSpPr>
          <p:cNvPr id="3" name="Content Placeholder 2"/>
          <p:cNvSpPr>
            <a:spLocks noGrp="1"/>
          </p:cNvSpPr>
          <p:nvPr>
            <p:ph idx="1"/>
          </p:nvPr>
        </p:nvSpPr>
        <p:spPr>
          <a:xfrm>
            <a:off x="693942" y="1600200"/>
            <a:ext cx="7992858" cy="4654296"/>
          </a:xfrm>
        </p:spPr>
        <p:txBody>
          <a:bodyPr>
            <a:normAutofit/>
          </a:bodyPr>
          <a:lstStyle/>
          <a:p>
            <a:r>
              <a:rPr lang="en-US" dirty="0" smtClean="0"/>
              <a:t>State-based </a:t>
            </a:r>
            <a:r>
              <a:rPr lang="en-US" dirty="0"/>
              <a:t>e</a:t>
            </a:r>
            <a:r>
              <a:rPr lang="en-US" dirty="0" smtClean="0"/>
              <a:t>xchange </a:t>
            </a:r>
            <a:r>
              <a:rPr lang="en-US" dirty="0"/>
              <a:t>set up as part of implementing ACA in Minnesota.  </a:t>
            </a:r>
            <a:r>
              <a:rPr lang="en-US" dirty="0" smtClean="0"/>
              <a:t> </a:t>
            </a:r>
          </a:p>
          <a:p>
            <a:pPr lvl="1"/>
            <a:r>
              <a:rPr lang="en-US" dirty="0" smtClean="0"/>
              <a:t>One-stop </a:t>
            </a:r>
            <a:r>
              <a:rPr lang="en-US" dirty="0"/>
              <a:t>shopping and “apples to apples” comparison information about health plan options available to consumers.</a:t>
            </a:r>
          </a:p>
          <a:p>
            <a:r>
              <a:rPr lang="en-US" dirty="0" smtClean="0"/>
              <a:t>MNsure </a:t>
            </a:r>
            <a:r>
              <a:rPr lang="en-US" dirty="0"/>
              <a:t>IT </a:t>
            </a:r>
            <a:r>
              <a:rPr lang="en-US" dirty="0" smtClean="0"/>
              <a:t>system also provides a single front door to coverage with financial assistance</a:t>
            </a:r>
          </a:p>
          <a:p>
            <a:pPr lvl="1"/>
            <a:r>
              <a:rPr lang="en-US" dirty="0" smtClean="0"/>
              <a:t>Eligibility </a:t>
            </a:r>
            <a:r>
              <a:rPr lang="en-US" dirty="0"/>
              <a:t>determination system for Medical Assistance and MinnesotaCare as well as for tax </a:t>
            </a:r>
            <a:r>
              <a:rPr lang="en-US" dirty="0" smtClean="0"/>
              <a:t>credits, cost sharing reductions </a:t>
            </a:r>
            <a:r>
              <a:rPr lang="en-US" dirty="0"/>
              <a:t>and purchase of </a:t>
            </a:r>
            <a:r>
              <a:rPr lang="en-US" dirty="0" smtClean="0"/>
              <a:t>private health plans.</a:t>
            </a:r>
          </a:p>
        </p:txBody>
      </p:sp>
      <p:sp>
        <p:nvSpPr>
          <p:cNvPr id="4" name="Slide Number Placeholder 3"/>
          <p:cNvSpPr>
            <a:spLocks noGrp="1"/>
          </p:cNvSpPr>
          <p:nvPr>
            <p:ph type="sldNum" sz="quarter" idx="4294967295"/>
          </p:nvPr>
        </p:nvSpPr>
        <p:spPr>
          <a:xfrm>
            <a:off x="457200" y="6356350"/>
            <a:ext cx="492125" cy="365125"/>
          </a:xfrm>
          <a:prstGeom prst="rect">
            <a:avLst/>
          </a:prstGeom>
        </p:spPr>
        <p:txBody>
          <a:bodyPr/>
          <a:lstStyle/>
          <a:p>
            <a:fld id="{D7E111CB-9901-4ED4-A386-A1BC537C65CA}" type="slidenum">
              <a:rPr lang="en-US" smtClean="0"/>
              <a:pPr/>
              <a:t>42</a:t>
            </a:fld>
            <a:endParaRPr lang="en-US" dirty="0"/>
          </a:p>
        </p:txBody>
      </p:sp>
    </p:spTree>
    <p:extLst>
      <p:ext uri="{BB962C8B-B14F-4D97-AF65-F5344CB8AC3E}">
        <p14:creationId xmlns:p14="http://schemas.microsoft.com/office/powerpoint/2010/main" val="3072173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MNsure </a:t>
            </a:r>
            <a:r>
              <a:rPr lang="en-US" dirty="0" smtClean="0"/>
              <a:t>Overview </a:t>
            </a:r>
            <a:r>
              <a:rPr lang="en-US" sz="2400" dirty="0" smtClean="0"/>
              <a:t>(continued)</a:t>
            </a:r>
            <a:endParaRPr lang="en-US" dirty="0"/>
          </a:p>
        </p:txBody>
      </p:sp>
      <p:sp>
        <p:nvSpPr>
          <p:cNvPr id="3" name="Content Placeholder 2"/>
          <p:cNvSpPr>
            <a:spLocks noGrp="1"/>
          </p:cNvSpPr>
          <p:nvPr>
            <p:ph idx="1"/>
          </p:nvPr>
        </p:nvSpPr>
        <p:spPr>
          <a:xfrm>
            <a:off x="693942" y="1417320"/>
            <a:ext cx="7383258" cy="4145280"/>
          </a:xfrm>
        </p:spPr>
        <p:txBody>
          <a:bodyPr>
            <a:normAutofit lnSpcReduction="10000"/>
          </a:bodyPr>
          <a:lstStyle/>
          <a:p>
            <a:r>
              <a:rPr lang="en-US" sz="2600" dirty="0"/>
              <a:t>Who is eligible to use MNsure? </a:t>
            </a:r>
            <a:endParaRPr lang="en-US" sz="2600" dirty="0" smtClean="0"/>
          </a:p>
          <a:p>
            <a:pPr lvl="1"/>
            <a:r>
              <a:rPr lang="en-US" sz="2300" dirty="0" smtClean="0"/>
              <a:t>Residents </a:t>
            </a:r>
            <a:r>
              <a:rPr lang="en-US" sz="2300" dirty="0"/>
              <a:t>of </a:t>
            </a:r>
            <a:r>
              <a:rPr lang="en-US" sz="2300" dirty="0" smtClean="0"/>
              <a:t>Minnesota</a:t>
            </a:r>
          </a:p>
          <a:p>
            <a:pPr lvl="2"/>
            <a:r>
              <a:rPr lang="en-US" sz="2300" dirty="0" smtClean="0"/>
              <a:t>Citizens or lawfully present residents</a:t>
            </a:r>
          </a:p>
          <a:p>
            <a:pPr lvl="2"/>
            <a:r>
              <a:rPr lang="en-US" sz="2300" dirty="0" smtClean="0"/>
              <a:t>Not incarcerated</a:t>
            </a:r>
            <a:endParaRPr lang="en-US" sz="2300" dirty="0"/>
          </a:p>
          <a:p>
            <a:r>
              <a:rPr lang="en-US" sz="2600" dirty="0" smtClean="0"/>
              <a:t>Individual market </a:t>
            </a:r>
            <a:endParaRPr lang="en-US" sz="2600" dirty="0"/>
          </a:p>
          <a:p>
            <a:r>
              <a:rPr lang="en-US" sz="2600" dirty="0" smtClean="0"/>
              <a:t>Small Employer Options Program (SHOP)</a:t>
            </a:r>
            <a:endParaRPr lang="en-US" sz="2600" dirty="0"/>
          </a:p>
          <a:p>
            <a:r>
              <a:rPr lang="en-US" sz="2600" dirty="0" smtClean="0"/>
              <a:t>Outreach and free </a:t>
            </a:r>
            <a:r>
              <a:rPr lang="en-US" sz="2600" dirty="0"/>
              <a:t>personal </a:t>
            </a:r>
            <a:r>
              <a:rPr lang="en-US" sz="2600" dirty="0" smtClean="0"/>
              <a:t>assistance</a:t>
            </a:r>
          </a:p>
          <a:p>
            <a:pPr lvl="1"/>
            <a:r>
              <a:rPr lang="en-US" sz="2300" dirty="0" smtClean="0"/>
              <a:t>Navigators</a:t>
            </a:r>
          </a:p>
          <a:p>
            <a:pPr lvl="1"/>
            <a:r>
              <a:rPr lang="en-US" sz="2300" dirty="0" smtClean="0"/>
              <a:t>Brokers</a:t>
            </a:r>
          </a:p>
          <a:p>
            <a:pPr lvl="1"/>
            <a:r>
              <a:rPr lang="en-US" sz="2300" dirty="0" smtClean="0"/>
              <a:t>Certified Application Counselors</a:t>
            </a:r>
            <a:r>
              <a:rPr lang="en-US" dirty="0"/>
              <a:t>	</a:t>
            </a:r>
          </a:p>
        </p:txBody>
      </p:sp>
      <p:sp>
        <p:nvSpPr>
          <p:cNvPr id="4" name="Slide Number Placeholder 3"/>
          <p:cNvSpPr>
            <a:spLocks noGrp="1"/>
          </p:cNvSpPr>
          <p:nvPr>
            <p:ph type="sldNum" sz="quarter" idx="4294967295"/>
          </p:nvPr>
        </p:nvSpPr>
        <p:spPr>
          <a:xfrm>
            <a:off x="457200" y="6356350"/>
            <a:ext cx="492125" cy="365125"/>
          </a:xfrm>
          <a:prstGeom prst="rect">
            <a:avLst/>
          </a:prstGeom>
        </p:spPr>
        <p:txBody>
          <a:bodyPr/>
          <a:lstStyle/>
          <a:p>
            <a:fld id="{D7E111CB-9901-4ED4-A386-A1BC537C65CA}" type="slidenum">
              <a:rPr lang="en-US" smtClean="0"/>
              <a:pPr/>
              <a:t>43</a:t>
            </a:fld>
            <a:endParaRPr lang="en-US" dirty="0"/>
          </a:p>
        </p:txBody>
      </p:sp>
    </p:spTree>
    <p:extLst>
      <p:ext uri="{BB962C8B-B14F-4D97-AF65-F5344CB8AC3E}">
        <p14:creationId xmlns:p14="http://schemas.microsoft.com/office/powerpoint/2010/main" val="2895388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MNsure is Funded</a:t>
            </a:r>
            <a:endParaRPr lang="en-US" dirty="0"/>
          </a:p>
        </p:txBody>
      </p:sp>
      <p:sp>
        <p:nvSpPr>
          <p:cNvPr id="3" name="Content Placeholder 2"/>
          <p:cNvSpPr>
            <a:spLocks noGrp="1"/>
          </p:cNvSpPr>
          <p:nvPr>
            <p:ph idx="1"/>
          </p:nvPr>
        </p:nvSpPr>
        <p:spPr>
          <a:xfrm>
            <a:off x="609600" y="1600200"/>
            <a:ext cx="7992858" cy="3886200"/>
          </a:xfrm>
        </p:spPr>
        <p:txBody>
          <a:bodyPr>
            <a:normAutofit fontScale="92500" lnSpcReduction="10000"/>
          </a:bodyPr>
          <a:lstStyle/>
          <a:p>
            <a:pPr marL="0" indent="0">
              <a:buNone/>
            </a:pPr>
            <a:r>
              <a:rPr lang="en-US" sz="1900" dirty="0" smtClean="0"/>
              <a:t>Federal grants</a:t>
            </a:r>
          </a:p>
          <a:p>
            <a:pPr lvl="1"/>
            <a:r>
              <a:rPr lang="en-US" sz="1900" dirty="0"/>
              <a:t>MNsure has received $189.4M in federal Exchange grant </a:t>
            </a:r>
            <a:r>
              <a:rPr lang="en-US" sz="1900" dirty="0" smtClean="0"/>
              <a:t>funds</a:t>
            </a:r>
          </a:p>
          <a:p>
            <a:pPr lvl="1"/>
            <a:r>
              <a:rPr lang="en-US" sz="1900" dirty="0" smtClean="0"/>
              <a:t>Grant funds support IT development, planning work, first year operations and more narrowly defined non-IT purposes moving forward</a:t>
            </a:r>
          </a:p>
          <a:p>
            <a:pPr lvl="1"/>
            <a:r>
              <a:rPr lang="en-US" sz="1900" dirty="0" smtClean="0"/>
              <a:t>MNsure is spending down existing grant funding and federal funding will not be available after calendar year 2016 under current federal policy</a:t>
            </a:r>
          </a:p>
          <a:p>
            <a:pPr marL="0" indent="0">
              <a:buNone/>
            </a:pPr>
            <a:r>
              <a:rPr lang="en-US" sz="1900" dirty="0" smtClean="0"/>
              <a:t>Premium withhold revenue</a:t>
            </a:r>
          </a:p>
          <a:p>
            <a:pPr lvl="1"/>
            <a:r>
              <a:rPr lang="en-US" sz="1900" dirty="0" smtClean="0"/>
              <a:t>Collected on </a:t>
            </a:r>
            <a:r>
              <a:rPr lang="en-US" sz="1900" dirty="0"/>
              <a:t>plans sold through </a:t>
            </a:r>
            <a:r>
              <a:rPr lang="en-US" sz="1900" dirty="0" smtClean="0"/>
              <a:t>MNsure</a:t>
            </a:r>
          </a:p>
          <a:p>
            <a:pPr lvl="1"/>
            <a:r>
              <a:rPr lang="en-US" sz="1900" dirty="0" smtClean="0"/>
              <a:t>1.5</a:t>
            </a:r>
            <a:r>
              <a:rPr lang="en-US" sz="1900" dirty="0"/>
              <a:t>% in 2014 and 3.5% for </a:t>
            </a:r>
            <a:r>
              <a:rPr lang="en-US" sz="1900" dirty="0" smtClean="0"/>
              <a:t>2015</a:t>
            </a:r>
          </a:p>
          <a:p>
            <a:pPr lvl="1"/>
            <a:r>
              <a:rPr lang="en-US" sz="1900" dirty="0" smtClean="0"/>
              <a:t>Future </a:t>
            </a:r>
            <a:r>
              <a:rPr lang="en-US" sz="1900" dirty="0"/>
              <a:t>budget assumes 3.5% </a:t>
            </a:r>
            <a:r>
              <a:rPr lang="en-US" sz="1900" dirty="0" smtClean="0"/>
              <a:t>in 2016 and beyond</a:t>
            </a:r>
            <a:endParaRPr lang="en-US" sz="1900" dirty="0"/>
          </a:p>
          <a:p>
            <a:pPr marL="0" indent="0">
              <a:buNone/>
            </a:pPr>
            <a:r>
              <a:rPr lang="en-US" sz="1900" dirty="0" smtClean="0"/>
              <a:t>DHS </a:t>
            </a:r>
            <a:r>
              <a:rPr lang="en-US" sz="1900" dirty="0"/>
              <a:t>share of IT and operations funding</a:t>
            </a:r>
          </a:p>
          <a:p>
            <a:r>
              <a:rPr lang="en-US" sz="1900" dirty="0" smtClean="0"/>
              <a:t>Federal </a:t>
            </a:r>
            <a:r>
              <a:rPr lang="en-US" sz="1900" dirty="0"/>
              <a:t>law requires that </a:t>
            </a:r>
            <a:r>
              <a:rPr lang="en-US" sz="1900" dirty="0" smtClean="0"/>
              <a:t>Exchanges are self-sustaining. States can determine their sustainability plans.</a:t>
            </a:r>
          </a:p>
          <a:p>
            <a:endParaRPr lang="en-US" dirty="0"/>
          </a:p>
        </p:txBody>
      </p:sp>
      <p:sp>
        <p:nvSpPr>
          <p:cNvPr id="4" name="Slide Number Placeholder 3"/>
          <p:cNvSpPr>
            <a:spLocks noGrp="1"/>
          </p:cNvSpPr>
          <p:nvPr>
            <p:ph type="sldNum" sz="quarter" idx="4294967295"/>
          </p:nvPr>
        </p:nvSpPr>
        <p:spPr>
          <a:xfrm>
            <a:off x="457200" y="6356350"/>
            <a:ext cx="492125" cy="365125"/>
          </a:xfrm>
          <a:prstGeom prst="rect">
            <a:avLst/>
          </a:prstGeom>
        </p:spPr>
        <p:txBody>
          <a:bodyPr/>
          <a:lstStyle/>
          <a:p>
            <a:fld id="{D7E111CB-9901-4ED4-A386-A1BC537C65CA}" type="slidenum">
              <a:rPr lang="en-US" smtClean="0"/>
              <a:pPr/>
              <a:t>44</a:t>
            </a:fld>
            <a:endParaRPr lang="en-US" dirty="0"/>
          </a:p>
        </p:txBody>
      </p:sp>
    </p:spTree>
    <p:extLst>
      <p:ext uri="{BB962C8B-B14F-4D97-AF65-F5344CB8AC3E}">
        <p14:creationId xmlns:p14="http://schemas.microsoft.com/office/powerpoint/2010/main" val="2127426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MNsure Governance</a:t>
            </a:r>
            <a:endParaRPr lang="en-US" dirty="0"/>
          </a:p>
        </p:txBody>
      </p:sp>
      <p:sp>
        <p:nvSpPr>
          <p:cNvPr id="3" name="Content Placeholder 2"/>
          <p:cNvSpPr>
            <a:spLocks noGrp="1"/>
          </p:cNvSpPr>
          <p:nvPr>
            <p:ph idx="1"/>
          </p:nvPr>
        </p:nvSpPr>
        <p:spPr/>
        <p:txBody>
          <a:bodyPr/>
          <a:lstStyle/>
          <a:p>
            <a:r>
              <a:rPr lang="en-US" dirty="0" smtClean="0"/>
              <a:t>Board of Directors</a:t>
            </a:r>
          </a:p>
          <a:p>
            <a:pPr lvl="1"/>
            <a:r>
              <a:rPr lang="en-US" dirty="0" smtClean="0"/>
              <a:t>Seven members</a:t>
            </a:r>
          </a:p>
          <a:p>
            <a:pPr lvl="1"/>
            <a:r>
              <a:rPr lang="en-US" dirty="0" smtClean="0"/>
              <a:t>Appointed by governor</a:t>
            </a:r>
          </a:p>
          <a:p>
            <a:pPr lvl="1"/>
            <a:r>
              <a:rPr lang="en-US" dirty="0" smtClean="0"/>
              <a:t>Staggered </a:t>
            </a:r>
            <a:r>
              <a:rPr lang="en-US" dirty="0"/>
              <a:t>four-year </a:t>
            </a:r>
            <a:r>
              <a:rPr lang="en-US" dirty="0" smtClean="0"/>
              <a:t>terms; </a:t>
            </a:r>
            <a:r>
              <a:rPr lang="en-US" dirty="0"/>
              <a:t>limited to two terms of </a:t>
            </a:r>
            <a:r>
              <a:rPr lang="en-US" dirty="0" smtClean="0"/>
              <a:t>service</a:t>
            </a:r>
          </a:p>
          <a:p>
            <a:r>
              <a:rPr lang="en-US" dirty="0" smtClean="0"/>
              <a:t>Board of Directors hires Chief Executive Officer</a:t>
            </a:r>
            <a:endParaRPr lang="en-US" dirty="0"/>
          </a:p>
        </p:txBody>
      </p:sp>
      <p:sp>
        <p:nvSpPr>
          <p:cNvPr id="4" name="Slide Number Placeholder 3"/>
          <p:cNvSpPr>
            <a:spLocks noGrp="1"/>
          </p:cNvSpPr>
          <p:nvPr>
            <p:ph type="sldNum" sz="quarter" idx="4294967295"/>
          </p:nvPr>
        </p:nvSpPr>
        <p:spPr>
          <a:xfrm>
            <a:off x="457200" y="6356350"/>
            <a:ext cx="492125" cy="365125"/>
          </a:xfrm>
          <a:prstGeom prst="rect">
            <a:avLst/>
          </a:prstGeom>
        </p:spPr>
        <p:txBody>
          <a:bodyPr/>
          <a:lstStyle/>
          <a:p>
            <a:fld id="{D7E111CB-9901-4ED4-A386-A1BC537C65CA}" type="slidenum">
              <a:rPr lang="en-US" smtClean="0"/>
              <a:pPr/>
              <a:t>45</a:t>
            </a:fld>
            <a:endParaRPr lang="en-US" dirty="0"/>
          </a:p>
        </p:txBody>
      </p:sp>
    </p:spTree>
    <p:extLst>
      <p:ext uri="{BB962C8B-B14F-4D97-AF65-F5344CB8AC3E}">
        <p14:creationId xmlns:p14="http://schemas.microsoft.com/office/powerpoint/2010/main" val="11160562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703262" y="239363"/>
            <a:ext cx="7507287" cy="1143000"/>
          </a:xfrm>
        </p:spPr>
        <p:txBody>
          <a:bodyPr/>
          <a:lstStyle/>
          <a:p>
            <a:pPr eaLnBrk="1" hangingPunct="1"/>
            <a:r>
              <a:rPr lang="en-US" dirty="0" smtClean="0">
                <a:latin typeface="Calibri" panose="020F0502020204030204" pitchFamily="34" charset="0"/>
                <a:cs typeface="Arial" pitchFamily="34" charset="0"/>
              </a:rPr>
              <a:t>Introduction to Plans, </a:t>
            </a:r>
            <a:br>
              <a:rPr lang="en-US" dirty="0" smtClean="0">
                <a:latin typeface="Calibri" panose="020F0502020204030204" pitchFamily="34" charset="0"/>
                <a:cs typeface="Arial" pitchFamily="34" charset="0"/>
              </a:rPr>
            </a:br>
            <a:r>
              <a:rPr lang="en-US" dirty="0" smtClean="0">
                <a:latin typeface="Calibri" panose="020F0502020204030204" pitchFamily="34" charset="0"/>
                <a:cs typeface="Arial" pitchFamily="34" charset="0"/>
              </a:rPr>
              <a:t>Premiums and Cost Sharing</a:t>
            </a:r>
          </a:p>
        </p:txBody>
      </p:sp>
      <p:sp>
        <p:nvSpPr>
          <p:cNvPr id="11266" name="Content Placeholder 2"/>
          <p:cNvSpPr>
            <a:spLocks noGrp="1"/>
          </p:cNvSpPr>
          <p:nvPr>
            <p:ph idx="1"/>
          </p:nvPr>
        </p:nvSpPr>
        <p:spPr>
          <a:xfrm>
            <a:off x="693738" y="1600201"/>
            <a:ext cx="7993062" cy="3657600"/>
          </a:xfrm>
        </p:spPr>
        <p:txBody>
          <a:bodyPr>
            <a:normAutofit/>
          </a:bodyPr>
          <a:lstStyle/>
          <a:p>
            <a:pPr eaLnBrk="1" hangingPunct="1"/>
            <a:r>
              <a:rPr lang="en-US" sz="2000" dirty="0" smtClean="0"/>
              <a:t>MN Department of Commerce reviews/approves rates for all plans sold in Minnesota, both on MNsure and outside of MNsure </a:t>
            </a:r>
            <a:r>
              <a:rPr lang="en-US" sz="2000" i="1" dirty="0" smtClean="0"/>
              <a:t>(Commerce to provide overview at future workgroup meeting)</a:t>
            </a:r>
          </a:p>
          <a:p>
            <a:pPr eaLnBrk="1" hangingPunct="1"/>
            <a:r>
              <a:rPr lang="en-US" sz="2000" dirty="0" smtClean="0"/>
              <a:t>Rates for 2016 plans will become public on October 1</a:t>
            </a:r>
          </a:p>
          <a:p>
            <a:pPr eaLnBrk="1" hangingPunct="1"/>
            <a:r>
              <a:rPr lang="en-US" sz="2000" dirty="0" smtClean="0"/>
              <a:t>Among many other changes, ACA introduced new requirements for individual market insurance</a:t>
            </a:r>
          </a:p>
          <a:p>
            <a:pPr lvl="1"/>
            <a:r>
              <a:rPr lang="en-US" sz="2000" dirty="0" smtClean="0"/>
              <a:t>Coverage (actuarial value or “metal”) levels</a:t>
            </a:r>
          </a:p>
          <a:p>
            <a:pPr lvl="1"/>
            <a:r>
              <a:rPr lang="en-US" sz="2000" dirty="0" smtClean="0"/>
              <a:t>Factors used to determine premiums</a:t>
            </a:r>
          </a:p>
        </p:txBody>
      </p:sp>
      <p:sp>
        <p:nvSpPr>
          <p:cNvPr id="3" name="Slide Number Placeholder 2"/>
          <p:cNvSpPr>
            <a:spLocks noGrp="1"/>
          </p:cNvSpPr>
          <p:nvPr>
            <p:ph type="sldNum" sz="quarter" idx="4294967295"/>
          </p:nvPr>
        </p:nvSpPr>
        <p:spPr>
          <a:xfrm>
            <a:off x="457200" y="6356350"/>
            <a:ext cx="492125" cy="365125"/>
          </a:xfrm>
          <a:prstGeom prst="rect">
            <a:avLst/>
          </a:prstGeom>
        </p:spPr>
        <p:txBody>
          <a:bodyPr/>
          <a:lstStyle/>
          <a:p>
            <a:fld id="{D7E111CB-9901-4ED4-A386-A1BC537C65CA}" type="slidenum">
              <a:rPr lang="en-US" smtClean="0"/>
              <a:pPr/>
              <a:t>46</a:t>
            </a:fld>
            <a:endParaRPr lang="en-US" dirty="0"/>
          </a:p>
        </p:txBody>
      </p:sp>
    </p:spTree>
    <p:extLst>
      <p:ext uri="{BB962C8B-B14F-4D97-AF65-F5344CB8AC3E}">
        <p14:creationId xmlns:p14="http://schemas.microsoft.com/office/powerpoint/2010/main" val="36329983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31DAB2B3-058F-4B2D-8D00-B14F41FE5BDF}" type="slidenum">
              <a:rPr lang="en-US" smtClean="0"/>
              <a:pPr/>
              <a:t>47</a:t>
            </a:fld>
            <a:endParaRPr lang="en-US" dirty="0"/>
          </a:p>
        </p:txBody>
      </p:sp>
      <p:graphicFrame>
        <p:nvGraphicFramePr>
          <p:cNvPr id="3" name="Table 2" descr="Levels of Coverage / Plan Pays on Average / Enrollees Pay on Average (in addition to the monthly plan premium)&#10;“Catastrophic”  / Less than 60% / More than 40%&#10;Bronze / 60 % / 40 %&#10;Silver / 70 % / 30 %&#10;Gold / 80 % / 20 %&#10;Platinum / 90 % / 10 %&#10;"/>
          <p:cNvGraphicFramePr>
            <a:graphicFrameLocks noGrp="1"/>
          </p:cNvGraphicFramePr>
          <p:nvPr>
            <p:extLst>
              <p:ext uri="{D42A27DB-BD31-4B8C-83A1-F6EECF244321}">
                <p14:modId xmlns:p14="http://schemas.microsoft.com/office/powerpoint/2010/main" val="3354580014"/>
              </p:ext>
            </p:extLst>
          </p:nvPr>
        </p:nvGraphicFramePr>
        <p:xfrm>
          <a:off x="914400" y="1447801"/>
          <a:ext cx="7162800" cy="4038600"/>
        </p:xfrm>
        <a:graphic>
          <a:graphicData uri="http://schemas.openxmlformats.org/drawingml/2006/table">
            <a:tbl>
              <a:tblPr firstRow="1" bandRow="1">
                <a:tableStyleId>{21E4AEA4-8DFA-4A89-87EB-49C32662AFE0}</a:tableStyleId>
              </a:tblPr>
              <a:tblGrid>
                <a:gridCol w="2387600"/>
                <a:gridCol w="2387600"/>
                <a:gridCol w="2387600"/>
              </a:tblGrid>
              <a:tr h="1781190">
                <a:tc>
                  <a:txBody>
                    <a:bodyPr/>
                    <a:lstStyle/>
                    <a:p>
                      <a:pPr algn="ctr"/>
                      <a:r>
                        <a:rPr lang="en-US" sz="2400" dirty="0" smtClean="0"/>
                        <a:t>Levels of Coverage</a:t>
                      </a:r>
                      <a:endParaRPr lang="en-US" sz="2400" dirty="0"/>
                    </a:p>
                  </a:txBody>
                  <a:tcPr anchor="ctr"/>
                </a:tc>
                <a:tc>
                  <a:txBody>
                    <a:bodyPr/>
                    <a:lstStyle/>
                    <a:p>
                      <a:pPr algn="ctr"/>
                      <a:r>
                        <a:rPr lang="en-US" sz="2400" dirty="0" smtClean="0"/>
                        <a:t>Plan Pays on Average</a:t>
                      </a:r>
                      <a:endParaRPr lang="en-US" sz="2400" dirty="0"/>
                    </a:p>
                  </a:txBody>
                  <a:tcPr anchor="ctr"/>
                </a:tc>
                <a:tc>
                  <a:txBody>
                    <a:bodyPr/>
                    <a:lstStyle/>
                    <a:p>
                      <a:pPr algn="ctr"/>
                      <a:r>
                        <a:rPr lang="en-US" sz="2400" dirty="0" smtClean="0"/>
                        <a:t>Enrollees Pay on Average </a:t>
                      </a:r>
                      <a:r>
                        <a:rPr lang="en-US" sz="1800" dirty="0" smtClean="0"/>
                        <a:t>(in addition to the monthly plan premium)</a:t>
                      </a:r>
                      <a:endParaRPr lang="en-US" sz="1800" dirty="0"/>
                    </a:p>
                  </a:txBody>
                  <a:tcPr anchor="ctr"/>
                </a:tc>
              </a:tr>
              <a:tr h="451482">
                <a:tc>
                  <a:txBody>
                    <a:bodyPr/>
                    <a:lstStyle/>
                    <a:p>
                      <a:pPr algn="ctr"/>
                      <a:r>
                        <a:rPr lang="en-US" sz="2000" dirty="0" smtClean="0"/>
                        <a:t>“Catastrophic”</a:t>
                      </a:r>
                      <a:endParaRPr lang="en-US" sz="2000" dirty="0"/>
                    </a:p>
                  </a:txBody>
                  <a:tcPr/>
                </a:tc>
                <a:tc>
                  <a:txBody>
                    <a:bodyPr/>
                    <a:lstStyle/>
                    <a:p>
                      <a:pPr algn="ctr"/>
                      <a:r>
                        <a:rPr lang="en-US" sz="2000" dirty="0" smtClean="0"/>
                        <a:t>Less</a:t>
                      </a:r>
                      <a:r>
                        <a:rPr lang="en-US" sz="2000" baseline="0" dirty="0" smtClean="0"/>
                        <a:t> than 60%</a:t>
                      </a:r>
                      <a:endParaRPr lang="en-US" sz="2000" dirty="0"/>
                    </a:p>
                  </a:txBody>
                  <a:tcPr/>
                </a:tc>
                <a:tc>
                  <a:txBody>
                    <a:bodyPr/>
                    <a:lstStyle/>
                    <a:p>
                      <a:pPr algn="ctr"/>
                      <a:r>
                        <a:rPr lang="en-US" sz="2000" dirty="0" smtClean="0"/>
                        <a:t>More than 40%</a:t>
                      </a:r>
                      <a:endParaRPr lang="en-US" sz="2000" dirty="0"/>
                    </a:p>
                  </a:txBody>
                  <a:tcPr/>
                </a:tc>
              </a:tr>
              <a:tr h="451482">
                <a:tc>
                  <a:txBody>
                    <a:bodyPr/>
                    <a:lstStyle/>
                    <a:p>
                      <a:pPr algn="ctr"/>
                      <a:r>
                        <a:rPr lang="en-US" sz="2000" dirty="0" smtClean="0"/>
                        <a:t>Bronze</a:t>
                      </a:r>
                      <a:endParaRPr lang="en-US" sz="2000" dirty="0"/>
                    </a:p>
                  </a:txBody>
                  <a:tcPr/>
                </a:tc>
                <a:tc>
                  <a:txBody>
                    <a:bodyPr/>
                    <a:lstStyle/>
                    <a:p>
                      <a:pPr algn="ctr"/>
                      <a:r>
                        <a:rPr lang="en-US" sz="2000" dirty="0" smtClean="0"/>
                        <a:t>60 %</a:t>
                      </a:r>
                      <a:endParaRPr lang="en-US" sz="2000" dirty="0"/>
                    </a:p>
                  </a:txBody>
                  <a:tcPr/>
                </a:tc>
                <a:tc>
                  <a:txBody>
                    <a:bodyPr/>
                    <a:lstStyle/>
                    <a:p>
                      <a:pPr algn="ctr"/>
                      <a:r>
                        <a:rPr lang="en-US" sz="2000" dirty="0" smtClean="0"/>
                        <a:t>40 %</a:t>
                      </a:r>
                      <a:endParaRPr lang="en-US" sz="2000" dirty="0"/>
                    </a:p>
                  </a:txBody>
                  <a:tcPr/>
                </a:tc>
              </a:tr>
              <a:tr h="451482">
                <a:tc>
                  <a:txBody>
                    <a:bodyPr/>
                    <a:lstStyle/>
                    <a:p>
                      <a:pPr algn="ctr"/>
                      <a:r>
                        <a:rPr lang="en-US" sz="2000" dirty="0" smtClean="0"/>
                        <a:t>Silver</a:t>
                      </a:r>
                      <a:endParaRPr lang="en-US" sz="2000" dirty="0"/>
                    </a:p>
                  </a:txBody>
                  <a:tcPr/>
                </a:tc>
                <a:tc>
                  <a:txBody>
                    <a:bodyPr/>
                    <a:lstStyle/>
                    <a:p>
                      <a:pPr algn="ctr"/>
                      <a:r>
                        <a:rPr lang="en-US" sz="2000" dirty="0" smtClean="0"/>
                        <a:t>70 %</a:t>
                      </a:r>
                      <a:endParaRPr lang="en-US" sz="2000" dirty="0"/>
                    </a:p>
                  </a:txBody>
                  <a:tcPr/>
                </a:tc>
                <a:tc>
                  <a:txBody>
                    <a:bodyPr/>
                    <a:lstStyle/>
                    <a:p>
                      <a:pPr algn="ctr"/>
                      <a:r>
                        <a:rPr lang="en-US" sz="2000" dirty="0" smtClean="0"/>
                        <a:t>30 %</a:t>
                      </a:r>
                      <a:endParaRPr lang="en-US" sz="2000" dirty="0"/>
                    </a:p>
                  </a:txBody>
                  <a:tcPr/>
                </a:tc>
              </a:tr>
              <a:tr h="451482">
                <a:tc>
                  <a:txBody>
                    <a:bodyPr/>
                    <a:lstStyle/>
                    <a:p>
                      <a:pPr algn="ctr"/>
                      <a:r>
                        <a:rPr lang="en-US" sz="2000" dirty="0" smtClean="0"/>
                        <a:t>Gold</a:t>
                      </a:r>
                      <a:endParaRPr lang="en-US" sz="2000" dirty="0"/>
                    </a:p>
                  </a:txBody>
                  <a:tcPr/>
                </a:tc>
                <a:tc>
                  <a:txBody>
                    <a:bodyPr/>
                    <a:lstStyle/>
                    <a:p>
                      <a:pPr algn="ctr"/>
                      <a:r>
                        <a:rPr lang="en-US" sz="2000" dirty="0" smtClean="0"/>
                        <a:t>80 %</a:t>
                      </a:r>
                      <a:endParaRPr lang="en-US" sz="2000" dirty="0"/>
                    </a:p>
                  </a:txBody>
                  <a:tcPr/>
                </a:tc>
                <a:tc>
                  <a:txBody>
                    <a:bodyPr/>
                    <a:lstStyle/>
                    <a:p>
                      <a:pPr algn="ctr"/>
                      <a:r>
                        <a:rPr lang="en-US" sz="2000" dirty="0" smtClean="0"/>
                        <a:t>20 %</a:t>
                      </a:r>
                      <a:endParaRPr lang="en-US" sz="2000" dirty="0"/>
                    </a:p>
                  </a:txBody>
                  <a:tcPr/>
                </a:tc>
              </a:tr>
              <a:tr h="451482">
                <a:tc>
                  <a:txBody>
                    <a:bodyPr/>
                    <a:lstStyle/>
                    <a:p>
                      <a:pPr algn="ctr"/>
                      <a:r>
                        <a:rPr lang="en-US" sz="2000" dirty="0" smtClean="0"/>
                        <a:t>Platinum</a:t>
                      </a:r>
                      <a:endParaRPr lang="en-US" sz="2000" dirty="0"/>
                    </a:p>
                  </a:txBody>
                  <a:tcPr/>
                </a:tc>
                <a:tc>
                  <a:txBody>
                    <a:bodyPr/>
                    <a:lstStyle/>
                    <a:p>
                      <a:pPr algn="ctr"/>
                      <a:r>
                        <a:rPr lang="en-US" sz="2000" dirty="0" smtClean="0"/>
                        <a:t>90 %</a:t>
                      </a:r>
                      <a:endParaRPr lang="en-US" sz="2000" dirty="0"/>
                    </a:p>
                  </a:txBody>
                  <a:tcPr/>
                </a:tc>
                <a:tc>
                  <a:txBody>
                    <a:bodyPr/>
                    <a:lstStyle/>
                    <a:p>
                      <a:pPr algn="ctr"/>
                      <a:r>
                        <a:rPr lang="en-US" sz="2000" dirty="0" smtClean="0"/>
                        <a:t>10 %</a:t>
                      </a:r>
                      <a:endParaRPr lang="en-US" sz="2000" dirty="0"/>
                    </a:p>
                  </a:txBody>
                  <a:tcPr/>
                </a:tc>
              </a:tr>
            </a:tbl>
          </a:graphicData>
        </a:graphic>
      </p:graphicFrame>
      <p:sp>
        <p:nvSpPr>
          <p:cNvPr id="2" name="Title 1"/>
          <p:cNvSpPr>
            <a:spLocks noGrp="1"/>
          </p:cNvSpPr>
          <p:nvPr>
            <p:ph type="title"/>
          </p:nvPr>
        </p:nvSpPr>
        <p:spPr/>
        <p:txBody>
          <a:bodyPr/>
          <a:lstStyle/>
          <a:p>
            <a:r>
              <a:rPr lang="en-US" b="1" dirty="0" smtClean="0"/>
              <a:t>Plan Levels of Coverage</a:t>
            </a:r>
            <a:endParaRPr lang="en-US" b="1" dirty="0"/>
          </a:p>
        </p:txBody>
      </p:sp>
    </p:spTree>
    <p:extLst>
      <p:ext uri="{BB962C8B-B14F-4D97-AF65-F5344CB8AC3E}">
        <p14:creationId xmlns:p14="http://schemas.microsoft.com/office/powerpoint/2010/main" val="196570542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impacts a person’s premium rate?</a:t>
            </a:r>
            <a:endParaRPr lang="en-US" dirty="0"/>
          </a:p>
        </p:txBody>
      </p:sp>
      <p:sp>
        <p:nvSpPr>
          <p:cNvPr id="3" name="Content Placeholder 2"/>
          <p:cNvSpPr>
            <a:spLocks noGrp="1"/>
          </p:cNvSpPr>
          <p:nvPr>
            <p:ph idx="1"/>
          </p:nvPr>
        </p:nvSpPr>
        <p:spPr/>
        <p:txBody>
          <a:bodyPr/>
          <a:lstStyle/>
          <a:p>
            <a:r>
              <a:rPr lang="en-US" dirty="0" smtClean="0"/>
              <a:t>Rating Factors:</a:t>
            </a:r>
          </a:p>
          <a:p>
            <a:pPr lvl="1"/>
            <a:r>
              <a:rPr lang="en-US" dirty="0" smtClean="0"/>
              <a:t>Age</a:t>
            </a:r>
          </a:p>
          <a:p>
            <a:pPr lvl="1"/>
            <a:r>
              <a:rPr lang="en-US" dirty="0" smtClean="0"/>
              <a:t>Geographic location </a:t>
            </a:r>
          </a:p>
          <a:p>
            <a:pPr lvl="1"/>
            <a:r>
              <a:rPr lang="en-US" dirty="0" smtClean="0"/>
              <a:t>Tobacco use status</a:t>
            </a:r>
          </a:p>
          <a:p>
            <a:pPr marL="342900" lvl="1" indent="0">
              <a:buNone/>
            </a:pPr>
            <a:endParaRPr lang="en-US" dirty="0" smtClean="0"/>
          </a:p>
          <a:p>
            <a:r>
              <a:rPr lang="en-US" dirty="0" smtClean="0"/>
              <a:t>Some people qualify for assistance that can lower their premium rates</a:t>
            </a:r>
          </a:p>
          <a:p>
            <a:pPr lvl="1"/>
            <a:r>
              <a:rPr lang="en-US" dirty="0" smtClean="0"/>
              <a:t>Advanced Premium Tax Credits</a:t>
            </a:r>
          </a:p>
          <a:p>
            <a:pPr marL="342900" lvl="1" indent="0">
              <a:buNone/>
            </a:pPr>
            <a:endParaRPr lang="en-US" dirty="0" smtClean="0"/>
          </a:p>
        </p:txBody>
      </p:sp>
    </p:spTree>
    <p:extLst>
      <p:ext uri="{BB962C8B-B14F-4D97-AF65-F5344CB8AC3E}">
        <p14:creationId xmlns:p14="http://schemas.microsoft.com/office/powerpoint/2010/main" val="530077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smtClean="0"/>
              <a:t>How do Advanced Premium Tax Credits (APTC) Work?</a:t>
            </a:r>
            <a:endParaRPr lang="en-US" sz="2700" dirty="0"/>
          </a:p>
        </p:txBody>
      </p:sp>
      <p:sp>
        <p:nvSpPr>
          <p:cNvPr id="3" name="Content Placeholder 2"/>
          <p:cNvSpPr>
            <a:spLocks noGrp="1"/>
          </p:cNvSpPr>
          <p:nvPr>
            <p:ph idx="1"/>
          </p:nvPr>
        </p:nvSpPr>
        <p:spPr/>
        <p:txBody>
          <a:bodyPr>
            <a:normAutofit fontScale="92500" lnSpcReduction="20000"/>
          </a:bodyPr>
          <a:lstStyle/>
          <a:p>
            <a:r>
              <a:rPr lang="en-US" dirty="0" smtClean="0"/>
              <a:t>Consumers with income between </a:t>
            </a:r>
            <a:r>
              <a:rPr lang="en-US" dirty="0" smtClean="0">
                <a:solidFill>
                  <a:prstClr val="black"/>
                </a:solidFill>
              </a:rPr>
              <a:t>201%-</a:t>
            </a:r>
            <a:r>
              <a:rPr lang="en-US" dirty="0">
                <a:solidFill>
                  <a:prstClr val="black"/>
                </a:solidFill>
              </a:rPr>
              <a:t>400% Federal Poverty Level (FPL</a:t>
            </a:r>
            <a:r>
              <a:rPr lang="en-US" dirty="0" smtClean="0">
                <a:solidFill>
                  <a:prstClr val="black"/>
                </a:solidFill>
              </a:rPr>
              <a:t>) are eligible for</a:t>
            </a:r>
            <a:r>
              <a:rPr lang="en-US" dirty="0" smtClean="0"/>
              <a:t> APTC.</a:t>
            </a:r>
          </a:p>
          <a:p>
            <a:pPr marL="285750" lvl="0">
              <a:buClr>
                <a:srgbClr val="03A2A2"/>
              </a:buClr>
            </a:pPr>
            <a:r>
              <a:rPr lang="en-US" sz="2300" dirty="0" smtClean="0">
                <a:solidFill>
                  <a:prstClr val="black"/>
                </a:solidFill>
              </a:rPr>
              <a:t>Consumers </a:t>
            </a:r>
            <a:r>
              <a:rPr lang="en-US" sz="2300" dirty="0">
                <a:solidFill>
                  <a:prstClr val="black"/>
                </a:solidFill>
              </a:rPr>
              <a:t>can use APTC with any metal level </a:t>
            </a:r>
            <a:r>
              <a:rPr lang="en-US" sz="2300" dirty="0" smtClean="0">
                <a:solidFill>
                  <a:prstClr val="black"/>
                </a:solidFill>
              </a:rPr>
              <a:t>plan</a:t>
            </a:r>
            <a:r>
              <a:rPr lang="en-US" sz="2300" dirty="0" smtClean="0"/>
              <a:t> and must enroll  through MNsure to receive tax credit </a:t>
            </a:r>
          </a:p>
          <a:p>
            <a:r>
              <a:rPr lang="en-US" dirty="0" smtClean="0"/>
              <a:t>APTC is calculated using the following information:</a:t>
            </a:r>
          </a:p>
          <a:p>
            <a:pPr lvl="1"/>
            <a:r>
              <a:rPr lang="en-US" dirty="0"/>
              <a:t>F</a:t>
            </a:r>
            <a:r>
              <a:rPr lang="en-US" dirty="0" smtClean="0"/>
              <a:t>amily size and ages of consumer(s)</a:t>
            </a:r>
          </a:p>
          <a:p>
            <a:pPr lvl="1"/>
            <a:r>
              <a:rPr lang="en-US" dirty="0" smtClean="0"/>
              <a:t>Income and FPL percentage</a:t>
            </a:r>
          </a:p>
          <a:p>
            <a:pPr lvl="1"/>
            <a:r>
              <a:rPr lang="en-US" dirty="0" smtClean="0"/>
              <a:t>Required Contribution (minimum amount consumer must pay)</a:t>
            </a:r>
          </a:p>
          <a:p>
            <a:pPr lvl="2"/>
            <a:r>
              <a:rPr lang="en-US" dirty="0" smtClean="0"/>
              <a:t>Required contribution is based upon household income. Minnesotans between 201%FPL and 400%FPL have a required contribution on a sliding scale between 6.41%-9.66% of household income.</a:t>
            </a:r>
          </a:p>
          <a:p>
            <a:pPr lvl="1"/>
            <a:r>
              <a:rPr lang="en-US" dirty="0" smtClean="0"/>
              <a:t>Rate of the second lowest cost silver plan (SLCSP) available to consumer</a:t>
            </a:r>
          </a:p>
        </p:txBody>
      </p:sp>
    </p:spTree>
    <p:extLst>
      <p:ext uri="{BB962C8B-B14F-4D97-AF65-F5344CB8AC3E}">
        <p14:creationId xmlns:p14="http://schemas.microsoft.com/office/powerpoint/2010/main" val="362056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Workgroup charge: Seamless Coverage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a:t>The workgroup will examine opportunities for providing and financing a seamless,  affordable and financially stable coverage continuum in Minnesota. </a:t>
            </a:r>
          </a:p>
          <a:p>
            <a:r>
              <a:rPr lang="en-US" dirty="0"/>
              <a:t>As provided under </a:t>
            </a:r>
            <a:r>
              <a:rPr lang="en-US" i="1" dirty="0"/>
              <a:t>Minn. Session Laws</a:t>
            </a:r>
            <a:r>
              <a:rPr lang="en-US" dirty="0"/>
              <a:t> 2015, Chap. 71, Art. 11, Section 62, options may include, but are not limited to, the following:</a:t>
            </a:r>
          </a:p>
          <a:p>
            <a:pPr lvl="2"/>
            <a:r>
              <a:rPr lang="en-US" dirty="0"/>
              <a:t>Alignment of eligibility and enrollment requirements; </a:t>
            </a:r>
          </a:p>
          <a:p>
            <a:pPr lvl="2"/>
            <a:r>
              <a:rPr lang="en-US" dirty="0"/>
              <a:t>Smoothing consumer cost-sharing across programs;</a:t>
            </a:r>
          </a:p>
          <a:p>
            <a:pPr lvl="2"/>
            <a:r>
              <a:rPr lang="en-US" dirty="0"/>
              <a:t>Alignment and alternatives to benefit sets;</a:t>
            </a:r>
          </a:p>
          <a:p>
            <a:pPr lvl="2"/>
            <a:r>
              <a:rPr lang="en-US" dirty="0"/>
              <a:t>Alternatives to the individual mandate;</a:t>
            </a:r>
          </a:p>
          <a:p>
            <a:pPr lvl="2"/>
            <a:r>
              <a:rPr lang="en-US" dirty="0"/>
              <a:t>Alternatives to the employer mandate and penalties;</a:t>
            </a:r>
          </a:p>
          <a:p>
            <a:pPr lvl="2"/>
            <a:r>
              <a:rPr lang="en-US" dirty="0"/>
              <a:t>Alternatives to advanced premium tax credits; and</a:t>
            </a:r>
          </a:p>
          <a:p>
            <a:pPr lvl="2"/>
            <a:r>
              <a:rPr lang="en-US" dirty="0"/>
              <a:t>Alternatives to qualified health plans.</a:t>
            </a:r>
          </a:p>
          <a:p>
            <a:endParaRPr lang="en-US" dirty="0"/>
          </a:p>
        </p:txBody>
      </p:sp>
    </p:spTree>
    <p:extLst>
      <p:ext uri="{BB962C8B-B14F-4D97-AF65-F5344CB8AC3E}">
        <p14:creationId xmlns:p14="http://schemas.microsoft.com/office/powerpoint/2010/main" val="530872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a:t>How are </a:t>
            </a:r>
            <a:r>
              <a:rPr lang="en-US" sz="2700" dirty="0" smtClean="0"/>
              <a:t>Advanced </a:t>
            </a:r>
            <a:r>
              <a:rPr lang="en-US" sz="2700" dirty="0"/>
              <a:t>Premium Tax Credits (APTC) Calculated?</a:t>
            </a:r>
          </a:p>
        </p:txBody>
      </p:sp>
      <p:sp>
        <p:nvSpPr>
          <p:cNvPr id="3" name="Content Placeholder 2"/>
          <p:cNvSpPr>
            <a:spLocks noGrp="1"/>
          </p:cNvSpPr>
          <p:nvPr>
            <p:ph idx="1"/>
          </p:nvPr>
        </p:nvSpPr>
        <p:spPr>
          <a:xfrm>
            <a:off x="720852" y="1524000"/>
            <a:ext cx="7696200" cy="3962400"/>
          </a:xfrm>
        </p:spPr>
        <p:txBody>
          <a:bodyPr>
            <a:normAutofit fontScale="92500" lnSpcReduction="10000"/>
          </a:bodyPr>
          <a:lstStyle/>
          <a:p>
            <a:r>
              <a:rPr lang="en-US" dirty="0" smtClean="0"/>
              <a:t>Example (using 2015 data):</a:t>
            </a:r>
          </a:p>
          <a:p>
            <a:pPr lvl="1"/>
            <a:r>
              <a:rPr lang="en-US" dirty="0" smtClean="0"/>
              <a:t>Demographics: 40 year old, single, St. Louis County</a:t>
            </a:r>
          </a:p>
          <a:p>
            <a:pPr lvl="1"/>
            <a:r>
              <a:rPr lang="en-US" dirty="0" smtClean="0"/>
              <a:t>Income: $23,341 per year which is at 201%FPL</a:t>
            </a:r>
          </a:p>
          <a:p>
            <a:pPr lvl="1"/>
            <a:r>
              <a:rPr lang="en-US" dirty="0" smtClean="0"/>
              <a:t>Required Contribution at 201% FPL = 6.34%</a:t>
            </a:r>
          </a:p>
          <a:p>
            <a:pPr lvl="2"/>
            <a:r>
              <a:rPr lang="en-US" dirty="0" smtClean="0"/>
              <a:t>$23,341(</a:t>
            </a:r>
            <a:r>
              <a:rPr lang="en-US" i="1" dirty="0" smtClean="0"/>
              <a:t>income</a:t>
            </a:r>
            <a:r>
              <a:rPr lang="en-US" dirty="0" smtClean="0"/>
              <a:t>)*(0.0634)(</a:t>
            </a:r>
            <a:r>
              <a:rPr lang="en-US" i="1" dirty="0" smtClean="0"/>
              <a:t>required contribution percentage</a:t>
            </a:r>
            <a:r>
              <a:rPr lang="en-US" dirty="0" smtClean="0"/>
              <a:t>)= </a:t>
            </a:r>
          </a:p>
          <a:p>
            <a:pPr marL="914400" lvl="2" indent="0">
              <a:buNone/>
            </a:pPr>
            <a:r>
              <a:rPr lang="en-US" dirty="0" smtClean="0"/>
              <a:t>   $1,479.82 annually or $</a:t>
            </a:r>
            <a:r>
              <a:rPr lang="en-US" dirty="0" smtClean="0">
                <a:solidFill>
                  <a:schemeClr val="accent5">
                    <a:lumMod val="75000"/>
                  </a:schemeClr>
                </a:solidFill>
              </a:rPr>
              <a:t>123</a:t>
            </a:r>
            <a:r>
              <a:rPr lang="en-US" dirty="0" smtClean="0"/>
              <a:t> monthly</a:t>
            </a:r>
          </a:p>
          <a:p>
            <a:pPr lvl="1"/>
            <a:r>
              <a:rPr lang="en-US" dirty="0" smtClean="0"/>
              <a:t>Second Lowest Cost Silver Plan (SLCSP) price = $</a:t>
            </a:r>
            <a:r>
              <a:rPr lang="en-US" dirty="0" smtClean="0">
                <a:solidFill>
                  <a:schemeClr val="accent5">
                    <a:lumMod val="75000"/>
                  </a:schemeClr>
                </a:solidFill>
              </a:rPr>
              <a:t>232</a:t>
            </a:r>
          </a:p>
          <a:p>
            <a:r>
              <a:rPr lang="en-US" dirty="0" smtClean="0"/>
              <a:t>Calculation using Example data</a:t>
            </a:r>
            <a:endParaRPr lang="en-US" dirty="0"/>
          </a:p>
          <a:p>
            <a:pPr marL="342900" lvl="1" indent="0">
              <a:buNone/>
            </a:pPr>
            <a:r>
              <a:rPr lang="en-US" dirty="0" smtClean="0"/>
              <a:t>APTC = SLCSP-Monthly Required Contribution</a:t>
            </a:r>
          </a:p>
          <a:p>
            <a:pPr marL="342900" lvl="1" indent="0">
              <a:buNone/>
            </a:pPr>
            <a:r>
              <a:rPr lang="en-US" dirty="0" smtClean="0"/>
              <a:t>APTC =$</a:t>
            </a:r>
            <a:r>
              <a:rPr lang="en-US" dirty="0" smtClean="0">
                <a:solidFill>
                  <a:schemeClr val="accent5">
                    <a:lumMod val="75000"/>
                  </a:schemeClr>
                </a:solidFill>
              </a:rPr>
              <a:t>232</a:t>
            </a:r>
            <a:r>
              <a:rPr lang="en-US" dirty="0" smtClean="0"/>
              <a:t>-$</a:t>
            </a:r>
            <a:r>
              <a:rPr lang="en-US" dirty="0" smtClean="0">
                <a:solidFill>
                  <a:schemeClr val="accent5">
                    <a:lumMod val="75000"/>
                  </a:schemeClr>
                </a:solidFill>
              </a:rPr>
              <a:t>123</a:t>
            </a:r>
            <a:r>
              <a:rPr lang="en-US" dirty="0" smtClean="0"/>
              <a:t>=$109</a:t>
            </a:r>
          </a:p>
          <a:p>
            <a:pPr marL="342900" lvl="1" indent="0">
              <a:buNone/>
            </a:pPr>
            <a:r>
              <a:rPr lang="en-US" b="1" dirty="0" smtClean="0"/>
              <a:t>APTC = $109</a:t>
            </a:r>
          </a:p>
          <a:p>
            <a:pPr marL="342900" lvl="1" indent="0">
              <a:buNone/>
            </a:pPr>
            <a:endParaRPr lang="en-US" dirty="0" smtClean="0"/>
          </a:p>
          <a:p>
            <a:pPr marL="342900" lvl="1" indent="0">
              <a:buNone/>
            </a:pPr>
            <a:endParaRPr lang="en-US" dirty="0" smtClean="0"/>
          </a:p>
        </p:txBody>
      </p:sp>
    </p:spTree>
    <p:extLst>
      <p:ext uri="{BB962C8B-B14F-4D97-AF65-F5344CB8AC3E}">
        <p14:creationId xmlns:p14="http://schemas.microsoft.com/office/powerpoint/2010/main" val="3130082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300" dirty="0"/>
              <a:t>What is a Cost-Sharing Reduction (CSR)?</a:t>
            </a:r>
          </a:p>
        </p:txBody>
      </p:sp>
      <p:sp>
        <p:nvSpPr>
          <p:cNvPr id="3" name="Subtitle 2"/>
          <p:cNvSpPr>
            <a:spLocks noGrp="1"/>
          </p:cNvSpPr>
          <p:nvPr>
            <p:ph type="subTitle" idx="4294967295"/>
          </p:nvPr>
        </p:nvSpPr>
        <p:spPr>
          <a:xfrm>
            <a:off x="0" y="1609859"/>
            <a:ext cx="7202488" cy="4237149"/>
          </a:xfrm>
        </p:spPr>
        <p:txBody>
          <a:bodyPr>
            <a:normAutofit/>
          </a:bodyPr>
          <a:lstStyle/>
          <a:p>
            <a:pPr marL="657225" lvl="1" indent="-257175">
              <a:buFont typeface="Arial" panose="020B0604020202020204" pitchFamily="34" charset="0"/>
              <a:buChar char="•"/>
            </a:pPr>
            <a:r>
              <a:rPr lang="en-US" dirty="0" smtClean="0"/>
              <a:t>A cost reduction or discount that </a:t>
            </a:r>
            <a:r>
              <a:rPr lang="en-US" dirty="0"/>
              <a:t>lowers the amount </a:t>
            </a:r>
            <a:r>
              <a:rPr lang="en-US" dirty="0" smtClean="0"/>
              <a:t>a person has to </a:t>
            </a:r>
            <a:r>
              <a:rPr lang="en-US" dirty="0"/>
              <a:t>pay out-of-pocket for deductibles, coinsurance, </a:t>
            </a:r>
            <a:r>
              <a:rPr lang="en-US" dirty="0" smtClean="0"/>
              <a:t>and/or </a:t>
            </a:r>
            <a:r>
              <a:rPr lang="en-US" dirty="0"/>
              <a:t>copayments. </a:t>
            </a:r>
          </a:p>
          <a:p>
            <a:pPr marL="657225" lvl="1" indent="-257175">
              <a:buFont typeface="Arial" panose="020B0604020202020204" pitchFamily="34" charset="0"/>
              <a:buChar char="•"/>
            </a:pPr>
            <a:r>
              <a:rPr lang="en-US" dirty="0" smtClean="0"/>
              <a:t>A person can </a:t>
            </a:r>
            <a:r>
              <a:rPr lang="en-US" dirty="0"/>
              <a:t>get this </a:t>
            </a:r>
            <a:r>
              <a:rPr lang="en-US" dirty="0" smtClean="0"/>
              <a:t>reduction in health care costs if they purchase their </a:t>
            </a:r>
            <a:r>
              <a:rPr lang="en-US" dirty="0"/>
              <a:t>health insurance through </a:t>
            </a:r>
            <a:r>
              <a:rPr lang="en-US" dirty="0" smtClean="0"/>
              <a:t>MNsure, their household </a:t>
            </a:r>
            <a:r>
              <a:rPr lang="en-US" dirty="0"/>
              <a:t>income is </a:t>
            </a:r>
            <a:r>
              <a:rPr lang="en-US" dirty="0" smtClean="0"/>
              <a:t>between 201-250% FPL and they </a:t>
            </a:r>
            <a:r>
              <a:rPr lang="en-US" dirty="0"/>
              <a:t>choose a health plan from the Silver plan category. </a:t>
            </a:r>
          </a:p>
          <a:p>
            <a:pPr marL="657225" lvl="1" indent="-257175">
              <a:buFont typeface="Arial" panose="020B0604020202020204" pitchFamily="34" charset="0"/>
              <a:buChar char="•"/>
            </a:pPr>
            <a:r>
              <a:rPr lang="en-US" dirty="0" smtClean="0"/>
              <a:t>American Indians and Alaskan Natives may </a:t>
            </a:r>
            <a:r>
              <a:rPr lang="en-US" dirty="0"/>
              <a:t>qualify for additional cost-sharing </a:t>
            </a:r>
            <a:r>
              <a:rPr lang="en-US" dirty="0" smtClean="0"/>
              <a:t>benefits that can be applied to all metal levels.</a:t>
            </a:r>
            <a:endParaRPr lang="en-US" dirty="0"/>
          </a:p>
          <a:p>
            <a:endParaRPr lang="en-US" dirty="0"/>
          </a:p>
        </p:txBody>
      </p:sp>
      <p:sp>
        <p:nvSpPr>
          <p:cNvPr id="4" name="Slide Number Placeholder 3"/>
          <p:cNvSpPr>
            <a:spLocks noGrp="1"/>
          </p:cNvSpPr>
          <p:nvPr>
            <p:ph type="sldNum" sz="quarter" idx="11"/>
          </p:nvPr>
        </p:nvSpPr>
        <p:spPr/>
        <p:txBody>
          <a:bodyPr/>
          <a:lstStyle/>
          <a:p>
            <a:fld id="{31DAB2B3-058F-4B2D-8D00-B14F41FE5BDF}" type="slidenum">
              <a:rPr lang="en-US" smtClean="0"/>
              <a:pPr/>
              <a:t>51</a:t>
            </a:fld>
            <a:endParaRPr lang="en-US" dirty="0"/>
          </a:p>
        </p:txBody>
      </p:sp>
    </p:spTree>
    <p:extLst>
      <p:ext uri="{BB962C8B-B14F-4D97-AF65-F5344CB8AC3E}">
        <p14:creationId xmlns:p14="http://schemas.microsoft.com/office/powerpoint/2010/main" val="8701377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Exchange Subsidy Program </a:t>
            </a:r>
            <a:r>
              <a:rPr lang="en-US" dirty="0"/>
              <a:t>F</a:t>
            </a:r>
            <a:r>
              <a:rPr lang="en-US" dirty="0" smtClean="0"/>
              <a:t>unding </a:t>
            </a:r>
            <a:endParaRPr lang="en-US" dirty="0"/>
          </a:p>
        </p:txBody>
      </p:sp>
      <p:sp>
        <p:nvSpPr>
          <p:cNvPr id="3" name="Content Placeholder 2"/>
          <p:cNvSpPr>
            <a:spLocks noGrp="1"/>
          </p:cNvSpPr>
          <p:nvPr>
            <p:ph idx="1"/>
          </p:nvPr>
        </p:nvSpPr>
        <p:spPr/>
        <p:txBody>
          <a:bodyPr/>
          <a:lstStyle/>
          <a:p>
            <a:r>
              <a:rPr lang="en-US" dirty="0" smtClean="0"/>
              <a:t>Federal government pays for the cost of advanced premium tax credits and cost sharing reductions</a:t>
            </a:r>
          </a:p>
          <a:p>
            <a:r>
              <a:rPr lang="en-US" dirty="0" smtClean="0"/>
              <a:t>Funds go directly from the federal government to health plans </a:t>
            </a:r>
          </a:p>
          <a:p>
            <a:r>
              <a:rPr lang="en-US" dirty="0" smtClean="0"/>
              <a:t>Funding for these programs is not part of </a:t>
            </a:r>
            <a:r>
              <a:rPr lang="en-US" dirty="0" err="1" smtClean="0"/>
              <a:t>MNsure’s</a:t>
            </a:r>
            <a:r>
              <a:rPr lang="en-US" dirty="0" smtClean="0"/>
              <a:t> budget</a:t>
            </a:r>
            <a:endParaRPr lang="en-US" dirty="0"/>
          </a:p>
        </p:txBody>
      </p:sp>
      <p:sp>
        <p:nvSpPr>
          <p:cNvPr id="4" name="Slide Number Placeholder 3"/>
          <p:cNvSpPr>
            <a:spLocks noGrp="1"/>
          </p:cNvSpPr>
          <p:nvPr>
            <p:ph type="sldNum" sz="quarter" idx="4294967295"/>
          </p:nvPr>
        </p:nvSpPr>
        <p:spPr>
          <a:xfrm>
            <a:off x="457200" y="6356350"/>
            <a:ext cx="492125" cy="365125"/>
          </a:xfrm>
          <a:prstGeom prst="rect">
            <a:avLst/>
          </a:prstGeom>
        </p:spPr>
        <p:txBody>
          <a:bodyPr/>
          <a:lstStyle/>
          <a:p>
            <a:fld id="{D7E111CB-9901-4ED4-A386-A1BC537C65CA}" type="slidenum">
              <a:rPr lang="en-US" smtClean="0"/>
              <a:pPr/>
              <a:t>52</a:t>
            </a:fld>
            <a:endParaRPr lang="en-US" dirty="0"/>
          </a:p>
        </p:txBody>
      </p:sp>
    </p:spTree>
    <p:extLst>
      <p:ext uri="{BB962C8B-B14F-4D97-AF65-F5344CB8AC3E}">
        <p14:creationId xmlns:p14="http://schemas.microsoft.com/office/powerpoint/2010/main" val="3689900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693738" y="274638"/>
            <a:ext cx="7507287" cy="868362"/>
          </a:xfrm>
        </p:spPr>
        <p:txBody>
          <a:bodyPr>
            <a:normAutofit fontScale="90000"/>
          </a:bodyPr>
          <a:lstStyle/>
          <a:p>
            <a:pPr eaLnBrk="1" hangingPunct="1"/>
            <a:r>
              <a:rPr lang="en-US" dirty="0" smtClean="0">
                <a:cs typeface="Arial" pitchFamily="34" charset="0"/>
              </a:rPr>
              <a:t>MNsure Health Plan Offerings (2015)</a:t>
            </a:r>
            <a:endParaRPr lang="en-US" b="1" dirty="0" smtClean="0">
              <a:cs typeface="Arial" pitchFamily="34" charset="0"/>
            </a:endParaRPr>
          </a:p>
        </p:txBody>
      </p:sp>
      <p:sp>
        <p:nvSpPr>
          <p:cNvPr id="11266" name="Content Placeholder 2"/>
          <p:cNvSpPr>
            <a:spLocks noGrp="1"/>
          </p:cNvSpPr>
          <p:nvPr>
            <p:ph idx="1"/>
          </p:nvPr>
        </p:nvSpPr>
        <p:spPr>
          <a:xfrm>
            <a:off x="693738" y="1600201"/>
            <a:ext cx="7993062" cy="3733800"/>
          </a:xfrm>
        </p:spPr>
        <p:txBody>
          <a:bodyPr>
            <a:normAutofit fontScale="92500" lnSpcReduction="10000"/>
          </a:bodyPr>
          <a:lstStyle/>
          <a:p>
            <a:pPr marL="0" indent="0" eaLnBrk="1" hangingPunct="1">
              <a:spcAft>
                <a:spcPts val="600"/>
              </a:spcAft>
              <a:buNone/>
            </a:pPr>
            <a:r>
              <a:rPr lang="en-US" sz="2400" dirty="0" smtClean="0"/>
              <a:t>84 total plans; five insurance carriers</a:t>
            </a:r>
          </a:p>
          <a:p>
            <a:pPr marL="0" indent="0" eaLnBrk="1" hangingPunct="1">
              <a:spcAft>
                <a:spcPts val="600"/>
              </a:spcAft>
              <a:buNone/>
            </a:pPr>
            <a:r>
              <a:rPr lang="en-US" sz="2400" dirty="0" smtClean="0"/>
              <a:t>By metal level</a:t>
            </a:r>
          </a:p>
          <a:p>
            <a:pPr lvl="1">
              <a:spcAft>
                <a:spcPts val="600"/>
              </a:spcAft>
            </a:pPr>
            <a:r>
              <a:rPr lang="en-US" sz="2400" dirty="0" smtClean="0"/>
              <a:t>Platinum: 4 plans </a:t>
            </a:r>
          </a:p>
          <a:p>
            <a:pPr lvl="1">
              <a:spcAft>
                <a:spcPts val="600"/>
              </a:spcAft>
            </a:pPr>
            <a:r>
              <a:rPr lang="en-US" sz="2400" dirty="0" smtClean="0"/>
              <a:t>Gold: 24 plans</a:t>
            </a:r>
          </a:p>
          <a:p>
            <a:pPr lvl="1">
              <a:spcAft>
                <a:spcPts val="600"/>
              </a:spcAft>
            </a:pPr>
            <a:r>
              <a:rPr lang="en-US" sz="2400" dirty="0" smtClean="0"/>
              <a:t>Silver</a:t>
            </a:r>
            <a:r>
              <a:rPr lang="en-US" sz="2400" dirty="0"/>
              <a:t>: </a:t>
            </a:r>
            <a:r>
              <a:rPr lang="en-US" sz="2400" dirty="0" smtClean="0"/>
              <a:t>25 plans</a:t>
            </a:r>
          </a:p>
          <a:p>
            <a:pPr lvl="1">
              <a:spcAft>
                <a:spcPts val="600"/>
              </a:spcAft>
            </a:pPr>
            <a:r>
              <a:rPr lang="en-US" sz="2400" dirty="0"/>
              <a:t>Bronze: </a:t>
            </a:r>
            <a:r>
              <a:rPr lang="en-US" sz="2400" dirty="0" smtClean="0"/>
              <a:t>23 plans</a:t>
            </a:r>
          </a:p>
          <a:p>
            <a:pPr lvl="1">
              <a:spcAft>
                <a:spcPts val="600"/>
              </a:spcAft>
            </a:pPr>
            <a:r>
              <a:rPr lang="en-US" sz="2400" dirty="0" smtClean="0"/>
              <a:t>Catastrophic: 8 plans</a:t>
            </a:r>
          </a:p>
          <a:p>
            <a:pPr marL="0" indent="0">
              <a:spcAft>
                <a:spcPts val="600"/>
              </a:spcAft>
              <a:buNone/>
            </a:pPr>
            <a:r>
              <a:rPr lang="en-US" sz="2400" dirty="0" smtClean="0"/>
              <a:t>Number of plans available varies by service area</a:t>
            </a:r>
          </a:p>
        </p:txBody>
      </p:sp>
      <p:sp>
        <p:nvSpPr>
          <p:cNvPr id="3" name="Slide Number Placeholder 2"/>
          <p:cNvSpPr>
            <a:spLocks noGrp="1"/>
          </p:cNvSpPr>
          <p:nvPr>
            <p:ph type="sldNum" sz="quarter" idx="4294967295"/>
          </p:nvPr>
        </p:nvSpPr>
        <p:spPr>
          <a:xfrm>
            <a:off x="457200" y="6356350"/>
            <a:ext cx="492125" cy="365125"/>
          </a:xfrm>
          <a:prstGeom prst="rect">
            <a:avLst/>
          </a:prstGeom>
        </p:spPr>
        <p:txBody>
          <a:bodyPr/>
          <a:lstStyle/>
          <a:p>
            <a:fld id="{D7E111CB-9901-4ED4-A386-A1BC537C65CA}" type="slidenum">
              <a:rPr lang="en-US" smtClean="0"/>
              <a:pPr/>
              <a:t>53</a:t>
            </a:fld>
            <a:endParaRPr lang="en-US" dirty="0"/>
          </a:p>
        </p:txBody>
      </p:sp>
    </p:spTree>
    <p:extLst>
      <p:ext uri="{BB962C8B-B14F-4D97-AF65-F5344CB8AC3E}">
        <p14:creationId xmlns:p14="http://schemas.microsoft.com/office/powerpoint/2010/main" val="741230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01753" y="4177318"/>
            <a:ext cx="4953001"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In 2015, the average APTC for effectuated enrollees is $155.32 per person.</a:t>
            </a:r>
          </a:p>
          <a:p>
            <a:endParaRPr lang="en-US" dirty="0" smtClean="0"/>
          </a:p>
          <a:p>
            <a:pPr marL="285750" indent="-285750">
              <a:buFont typeface="Arial" panose="020B0604020202020204" pitchFamily="34" charset="0"/>
              <a:buChar char="•"/>
            </a:pPr>
            <a:r>
              <a:rPr lang="en-US" dirty="0" smtClean="0"/>
              <a:t>MNsure enrollees received approximately $4.2 million in premium tax credits in August 2015.</a:t>
            </a:r>
            <a:endParaRPr lang="en-US" dirty="0"/>
          </a:p>
        </p:txBody>
      </p:sp>
      <p:graphicFrame>
        <p:nvGraphicFramePr>
          <p:cNvPr id="6" name="Table 5" descr="Subsidy Type 2015&#10;Enrollment&#10;To Date 2014&#10;APTC 55% 39%&#10;CSR 15% 13%&#10;"/>
          <p:cNvGraphicFramePr>
            <a:graphicFrameLocks noGrp="1"/>
          </p:cNvGraphicFramePr>
          <p:nvPr>
            <p:extLst>
              <p:ext uri="{D42A27DB-BD31-4B8C-83A1-F6EECF244321}">
                <p14:modId xmlns:p14="http://schemas.microsoft.com/office/powerpoint/2010/main" val="2101301950"/>
              </p:ext>
            </p:extLst>
          </p:nvPr>
        </p:nvGraphicFramePr>
        <p:xfrm>
          <a:off x="4876800" y="2133776"/>
          <a:ext cx="3581400" cy="1731371"/>
        </p:xfrm>
        <a:graphic>
          <a:graphicData uri="http://schemas.openxmlformats.org/drawingml/2006/table">
            <a:tbl>
              <a:tblPr firstRow="1" firstCol="1" bandRow="1"/>
              <a:tblGrid>
                <a:gridCol w="926690"/>
                <a:gridCol w="1327355"/>
                <a:gridCol w="1327355"/>
              </a:tblGrid>
              <a:tr h="914399">
                <a:tc>
                  <a:txBody>
                    <a:bodyPr/>
                    <a:lstStyle/>
                    <a:p>
                      <a:pPr marL="0" marR="0" algn="just">
                        <a:lnSpc>
                          <a:spcPct val="115000"/>
                        </a:lnSpc>
                        <a:spcBef>
                          <a:spcPts val="0"/>
                        </a:spcBef>
                        <a:spcAft>
                          <a:spcPts val="0"/>
                        </a:spcAft>
                      </a:pPr>
                      <a:r>
                        <a:rPr lang="en-US" sz="1200" b="1" dirty="0" smtClean="0">
                          <a:solidFill>
                            <a:srgbClr val="000000"/>
                          </a:solidFill>
                          <a:effectLst/>
                          <a:latin typeface="Arial" panose="020B0604020202020204" pitchFamily="34" charset="0"/>
                          <a:ea typeface="Calibri"/>
                          <a:cs typeface="Arial" panose="020B0604020202020204" pitchFamily="34" charset="0"/>
                        </a:rPr>
                        <a:t>Subsidy</a:t>
                      </a:r>
                      <a:r>
                        <a:rPr lang="en-US" sz="1200" b="1" baseline="0" dirty="0" smtClean="0">
                          <a:solidFill>
                            <a:srgbClr val="000000"/>
                          </a:solidFill>
                          <a:effectLst/>
                          <a:latin typeface="Arial" panose="020B0604020202020204" pitchFamily="34" charset="0"/>
                          <a:ea typeface="Calibri"/>
                          <a:cs typeface="Arial" panose="020B0604020202020204" pitchFamily="34" charset="0"/>
                        </a:rPr>
                        <a:t> Type</a:t>
                      </a:r>
                      <a:endParaRPr lang="en-US" sz="1200" b="1"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b="1" i="0" dirty="0" smtClean="0">
                          <a:solidFill>
                            <a:srgbClr val="000000"/>
                          </a:solidFill>
                          <a:effectLst/>
                          <a:latin typeface="Arial" panose="020B0604020202020204" pitchFamily="34" charset="0"/>
                          <a:ea typeface="Calibri"/>
                          <a:cs typeface="Arial" panose="020B0604020202020204" pitchFamily="34" charset="0"/>
                        </a:rPr>
                        <a:t>2015</a:t>
                      </a:r>
                    </a:p>
                    <a:p>
                      <a:pPr marL="0" marR="0" algn="ctr">
                        <a:lnSpc>
                          <a:spcPct val="115000"/>
                        </a:lnSpc>
                        <a:spcBef>
                          <a:spcPts val="0"/>
                        </a:spcBef>
                        <a:spcAft>
                          <a:spcPts val="0"/>
                        </a:spcAft>
                      </a:pPr>
                      <a:r>
                        <a:rPr lang="en-US" sz="1200" b="1" i="0" dirty="0" smtClean="0">
                          <a:solidFill>
                            <a:srgbClr val="000000"/>
                          </a:solidFill>
                          <a:effectLst/>
                          <a:latin typeface="Arial" panose="020B0604020202020204" pitchFamily="34" charset="0"/>
                          <a:ea typeface="Calibri"/>
                          <a:cs typeface="Arial" panose="020B0604020202020204" pitchFamily="34" charset="0"/>
                        </a:rPr>
                        <a:t>Enrollment</a:t>
                      </a:r>
                    </a:p>
                    <a:p>
                      <a:pPr marL="0" marR="0" algn="ctr">
                        <a:lnSpc>
                          <a:spcPct val="115000"/>
                        </a:lnSpc>
                        <a:spcBef>
                          <a:spcPts val="0"/>
                        </a:spcBef>
                        <a:spcAft>
                          <a:spcPts val="0"/>
                        </a:spcAft>
                      </a:pPr>
                      <a:r>
                        <a:rPr lang="en-US" sz="1200" b="1" i="0" dirty="0" smtClean="0">
                          <a:solidFill>
                            <a:srgbClr val="000000"/>
                          </a:solidFill>
                          <a:effectLst/>
                          <a:latin typeface="Arial" panose="020B0604020202020204" pitchFamily="34" charset="0"/>
                          <a:ea typeface="Calibri"/>
                          <a:cs typeface="Arial" panose="020B0604020202020204" pitchFamily="34" charset="0"/>
                        </a:rPr>
                        <a:t>To Date</a:t>
                      </a:r>
                      <a:endParaRPr lang="en-US" sz="1200" b="1" i="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b="1" i="0" dirty="0" smtClean="0">
                          <a:solidFill>
                            <a:srgbClr val="000000"/>
                          </a:solidFill>
                          <a:effectLst/>
                          <a:latin typeface="Arial" panose="020B0604020202020204" pitchFamily="34" charset="0"/>
                          <a:ea typeface="Calibri"/>
                          <a:cs typeface="Arial" panose="020B0604020202020204" pitchFamily="34" charset="0"/>
                        </a:rPr>
                        <a:t>2014</a:t>
                      </a:r>
                      <a:endParaRPr lang="en-US" sz="1200" b="1" i="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8486">
                <a:tc>
                  <a:txBody>
                    <a:bodyPr/>
                    <a:lstStyle/>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Calibri"/>
                          <a:cs typeface="Arial" panose="020B0604020202020204" pitchFamily="34" charset="0"/>
                        </a:rPr>
                        <a:t>APTC</a:t>
                      </a:r>
                      <a:endParaRPr lang="en-US" sz="1200" b="1"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55%</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39%</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8486">
                <a:tc>
                  <a:txBody>
                    <a:bodyPr/>
                    <a:lstStyle/>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Calibri"/>
                          <a:cs typeface="Arial" panose="020B0604020202020204" pitchFamily="34" charset="0"/>
                        </a:rPr>
                        <a:t>CSR</a:t>
                      </a:r>
                      <a:endParaRPr lang="en-US" sz="1200" b="1"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15%</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13%</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7"/>
          <p:cNvSpPr/>
          <p:nvPr/>
        </p:nvSpPr>
        <p:spPr>
          <a:xfrm>
            <a:off x="4876800" y="1462149"/>
            <a:ext cx="3581400" cy="646331"/>
          </a:xfrm>
          <a:prstGeom prst="rect">
            <a:avLst/>
          </a:prstGeom>
          <a:solidFill>
            <a:schemeClr val="accent1">
              <a:lumMod val="20000"/>
              <a:lumOff val="80000"/>
            </a:schemeClr>
          </a:solidFill>
          <a:ln>
            <a:solidFill>
              <a:schemeClr val="tx1"/>
            </a:solidFill>
          </a:ln>
        </p:spPr>
        <p:txBody>
          <a:bodyPr wrap="square">
            <a:spAutoFit/>
          </a:bodyPr>
          <a:lstStyle/>
          <a:p>
            <a:pPr algn="ctr"/>
            <a:r>
              <a:rPr lang="en-US" dirty="0"/>
              <a:t>QHP Enrollee  with Subsidies– </a:t>
            </a:r>
          </a:p>
          <a:p>
            <a:pPr algn="ctr"/>
            <a:r>
              <a:rPr lang="en-US" dirty="0"/>
              <a:t>Nov. 15, 2014 – Sept. 13, 2015</a:t>
            </a:r>
          </a:p>
        </p:txBody>
      </p:sp>
      <p:graphicFrame>
        <p:nvGraphicFramePr>
          <p:cNvPr id="4" name="Table 3" descr="Metal Level 2015 Enrollment to Date 2014&#10;Platinum 7% 27%&#10;Gold 17% 13%&#10;Silver 39% 33%&#10;Bronze 36% 26%&#10;Catastrophic 1% 1%&#10;"/>
          <p:cNvGraphicFramePr>
            <a:graphicFrameLocks noGrp="1"/>
          </p:cNvGraphicFramePr>
          <p:nvPr>
            <p:extLst>
              <p:ext uri="{D42A27DB-BD31-4B8C-83A1-F6EECF244321}">
                <p14:modId xmlns:p14="http://schemas.microsoft.com/office/powerpoint/2010/main" val="2755160687"/>
              </p:ext>
            </p:extLst>
          </p:nvPr>
        </p:nvGraphicFramePr>
        <p:xfrm>
          <a:off x="534211" y="2104829"/>
          <a:ext cx="3546307" cy="1930386"/>
        </p:xfrm>
        <a:graphic>
          <a:graphicData uri="http://schemas.openxmlformats.org/drawingml/2006/table">
            <a:tbl>
              <a:tblPr firstRow="1" firstCol="1" bandRow="1"/>
              <a:tblGrid>
                <a:gridCol w="1684876"/>
                <a:gridCol w="1247821"/>
                <a:gridCol w="613610"/>
              </a:tblGrid>
              <a:tr h="474377">
                <a:tc>
                  <a:txBody>
                    <a:bodyPr/>
                    <a:lstStyle/>
                    <a:p>
                      <a:pPr marL="0" marR="0">
                        <a:lnSpc>
                          <a:spcPct val="115000"/>
                        </a:lnSpc>
                        <a:spcBef>
                          <a:spcPts val="0"/>
                        </a:spcBef>
                        <a:spcAft>
                          <a:spcPts val="0"/>
                        </a:spcAft>
                      </a:pPr>
                      <a:r>
                        <a:rPr lang="en-US" sz="1200" b="1" dirty="0" smtClean="0">
                          <a:solidFill>
                            <a:srgbClr val="000000"/>
                          </a:solidFill>
                          <a:effectLst/>
                          <a:latin typeface="Arial" panose="020B0604020202020204" pitchFamily="34" charset="0"/>
                          <a:ea typeface="Calibri"/>
                          <a:cs typeface="Arial" panose="020B0604020202020204" pitchFamily="34" charset="0"/>
                        </a:rPr>
                        <a:t> Metal</a:t>
                      </a:r>
                      <a:r>
                        <a:rPr lang="en-US" sz="1200" b="1" baseline="0" dirty="0" smtClean="0">
                          <a:solidFill>
                            <a:srgbClr val="000000"/>
                          </a:solidFill>
                          <a:effectLst/>
                          <a:latin typeface="Arial" panose="020B0604020202020204" pitchFamily="34" charset="0"/>
                          <a:ea typeface="Calibri"/>
                          <a:cs typeface="Arial" panose="020B0604020202020204" pitchFamily="34" charset="0"/>
                        </a:rPr>
                        <a:t> Level</a:t>
                      </a:r>
                      <a:endParaRPr lang="en-US" sz="1200" b="1"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2015 Enrollment to Date</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2014</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890">
                <a:tc>
                  <a:txBody>
                    <a:bodyPr/>
                    <a:lstStyle/>
                    <a:p>
                      <a:pPr marL="0" marR="0">
                        <a:lnSpc>
                          <a:spcPct val="115000"/>
                        </a:lnSpc>
                        <a:spcBef>
                          <a:spcPts val="0"/>
                        </a:spcBef>
                        <a:spcAft>
                          <a:spcPts val="0"/>
                        </a:spcAft>
                      </a:pPr>
                      <a:r>
                        <a:rPr lang="en-US" sz="1200" b="1" dirty="0">
                          <a:solidFill>
                            <a:srgbClr val="000000"/>
                          </a:solidFill>
                          <a:effectLst/>
                          <a:latin typeface="Arial" panose="020B0604020202020204" pitchFamily="34" charset="0"/>
                          <a:ea typeface="Calibri"/>
                          <a:cs typeface="Arial" panose="020B0604020202020204" pitchFamily="34" charset="0"/>
                        </a:rPr>
                        <a:t>Platinum</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7%</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27%</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890">
                <a:tc>
                  <a:txBody>
                    <a:bodyPr/>
                    <a:lstStyle/>
                    <a:p>
                      <a:pPr marL="0" marR="0">
                        <a:lnSpc>
                          <a:spcPct val="115000"/>
                        </a:lnSpc>
                        <a:spcBef>
                          <a:spcPts val="0"/>
                        </a:spcBef>
                        <a:spcAft>
                          <a:spcPts val="0"/>
                        </a:spcAft>
                      </a:pPr>
                      <a:r>
                        <a:rPr lang="en-US" sz="1200" b="1" dirty="0">
                          <a:solidFill>
                            <a:srgbClr val="000000"/>
                          </a:solidFill>
                          <a:effectLst/>
                          <a:latin typeface="Arial" panose="020B0604020202020204" pitchFamily="34" charset="0"/>
                          <a:ea typeface="Calibri"/>
                          <a:cs typeface="Arial" panose="020B0604020202020204" pitchFamily="34" charset="0"/>
                        </a:rPr>
                        <a:t>Gold</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15000"/>
                        </a:lnSpc>
                        <a:spcBef>
                          <a:spcPts val="0"/>
                        </a:spcBef>
                        <a:spcAft>
                          <a:spcPts val="0"/>
                        </a:spcAft>
                        <a:buClrTx/>
                        <a:buSzTx/>
                        <a:buFontTx/>
                        <a:buNone/>
                        <a:tabLst/>
                        <a:defRPr/>
                      </a:pPr>
                      <a:r>
                        <a:rPr lang="en-US" sz="1200" b="1" dirty="0" smtClean="0">
                          <a:solidFill>
                            <a:schemeClr val="tx1"/>
                          </a:solidFill>
                          <a:effectLst/>
                          <a:latin typeface="Arial" panose="020B0604020202020204" pitchFamily="34" charset="0"/>
                          <a:ea typeface="Calibri"/>
                          <a:cs typeface="Arial" panose="020B0604020202020204" pitchFamily="34" charset="0"/>
                        </a:rPr>
                        <a:t>17%</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15000"/>
                        </a:lnSpc>
                        <a:spcBef>
                          <a:spcPts val="0"/>
                        </a:spcBef>
                        <a:spcAft>
                          <a:spcPts val="0"/>
                        </a:spcAft>
                        <a:buClrTx/>
                        <a:buSzTx/>
                        <a:buFontTx/>
                        <a:buNone/>
                        <a:tabLst/>
                        <a:defRPr/>
                      </a:pPr>
                      <a:r>
                        <a:rPr lang="en-US" sz="1200" b="1" dirty="0" smtClean="0">
                          <a:solidFill>
                            <a:schemeClr val="tx1"/>
                          </a:solidFill>
                          <a:effectLst/>
                          <a:latin typeface="Arial" panose="020B0604020202020204" pitchFamily="34" charset="0"/>
                          <a:ea typeface="Calibri"/>
                          <a:cs typeface="Arial" panose="020B0604020202020204" pitchFamily="34" charset="0"/>
                        </a:rPr>
                        <a:t>13%</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890">
                <a:tc>
                  <a:txBody>
                    <a:bodyPr/>
                    <a:lstStyle/>
                    <a:p>
                      <a:pPr marL="0" marR="0">
                        <a:lnSpc>
                          <a:spcPct val="115000"/>
                        </a:lnSpc>
                        <a:spcBef>
                          <a:spcPts val="0"/>
                        </a:spcBef>
                        <a:spcAft>
                          <a:spcPts val="0"/>
                        </a:spcAft>
                      </a:pPr>
                      <a:r>
                        <a:rPr lang="en-US" sz="1200" b="1" dirty="0">
                          <a:solidFill>
                            <a:srgbClr val="000000"/>
                          </a:solidFill>
                          <a:effectLst/>
                          <a:latin typeface="Arial" panose="020B0604020202020204" pitchFamily="34" charset="0"/>
                          <a:ea typeface="Calibri"/>
                          <a:cs typeface="Arial" panose="020B0604020202020204" pitchFamily="34" charset="0"/>
                        </a:rPr>
                        <a:t>Silver</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39%</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33%</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890">
                <a:tc>
                  <a:txBody>
                    <a:bodyPr/>
                    <a:lstStyle/>
                    <a:p>
                      <a:pPr marL="0" marR="0">
                        <a:lnSpc>
                          <a:spcPct val="115000"/>
                        </a:lnSpc>
                        <a:spcBef>
                          <a:spcPts val="0"/>
                        </a:spcBef>
                        <a:spcAft>
                          <a:spcPts val="0"/>
                        </a:spcAft>
                      </a:pPr>
                      <a:r>
                        <a:rPr lang="en-US" sz="1200" b="1" dirty="0">
                          <a:solidFill>
                            <a:srgbClr val="000000"/>
                          </a:solidFill>
                          <a:effectLst/>
                          <a:latin typeface="Arial" panose="020B0604020202020204" pitchFamily="34" charset="0"/>
                          <a:ea typeface="Calibri"/>
                          <a:cs typeface="Arial" panose="020B0604020202020204" pitchFamily="34" charset="0"/>
                        </a:rPr>
                        <a:t>Bronze</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36%</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26%</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9890">
                <a:tc>
                  <a:txBody>
                    <a:bodyPr/>
                    <a:lstStyle/>
                    <a:p>
                      <a:pPr marL="0" marR="0">
                        <a:lnSpc>
                          <a:spcPct val="115000"/>
                        </a:lnSpc>
                        <a:spcBef>
                          <a:spcPts val="0"/>
                        </a:spcBef>
                        <a:spcAft>
                          <a:spcPts val="0"/>
                        </a:spcAft>
                      </a:pPr>
                      <a:r>
                        <a:rPr lang="en-US" sz="1200" b="1" dirty="0">
                          <a:solidFill>
                            <a:srgbClr val="000000"/>
                          </a:solidFill>
                          <a:effectLst/>
                          <a:latin typeface="Arial" panose="020B0604020202020204" pitchFamily="34" charset="0"/>
                          <a:ea typeface="Calibri"/>
                          <a:cs typeface="Arial" panose="020B0604020202020204" pitchFamily="34" charset="0"/>
                        </a:rPr>
                        <a:t>Catastrophic</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1%</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1%</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Rectangle 6"/>
          <p:cNvSpPr/>
          <p:nvPr/>
        </p:nvSpPr>
        <p:spPr>
          <a:xfrm>
            <a:off x="533401" y="1440339"/>
            <a:ext cx="3546306" cy="646331"/>
          </a:xfrm>
          <a:prstGeom prst="rect">
            <a:avLst/>
          </a:prstGeom>
          <a:solidFill>
            <a:schemeClr val="accent1">
              <a:lumMod val="20000"/>
              <a:lumOff val="80000"/>
            </a:schemeClr>
          </a:solidFill>
          <a:ln>
            <a:solidFill>
              <a:schemeClr val="tx1"/>
            </a:solidFill>
          </a:ln>
        </p:spPr>
        <p:txBody>
          <a:bodyPr wrap="square">
            <a:spAutoFit/>
          </a:bodyPr>
          <a:lstStyle/>
          <a:p>
            <a:pPr algn="ctr"/>
            <a:r>
              <a:rPr lang="en-US" dirty="0"/>
              <a:t>Plans &amp; Carriers –</a:t>
            </a:r>
          </a:p>
          <a:p>
            <a:pPr algn="ctr"/>
            <a:r>
              <a:rPr lang="en-US" dirty="0"/>
              <a:t>Nov. 15, 2014 – Sept. 13, 2015</a:t>
            </a:r>
          </a:p>
        </p:txBody>
      </p:sp>
      <p:sp>
        <p:nvSpPr>
          <p:cNvPr id="2" name="Title 1"/>
          <p:cNvSpPr>
            <a:spLocks noGrp="1"/>
          </p:cNvSpPr>
          <p:nvPr>
            <p:ph type="title"/>
          </p:nvPr>
        </p:nvSpPr>
        <p:spPr/>
        <p:txBody>
          <a:bodyPr/>
          <a:lstStyle/>
          <a:p>
            <a:r>
              <a:rPr lang="en-US" dirty="0" smtClean="0"/>
              <a:t>2015 MNsure Private Coverage Enrollees</a:t>
            </a:r>
            <a:endParaRPr lang="en-US" dirty="0"/>
          </a:p>
        </p:txBody>
      </p:sp>
    </p:spTree>
    <p:extLst>
      <p:ext uri="{BB962C8B-B14F-4D97-AF65-F5344CB8AC3E}">
        <p14:creationId xmlns:p14="http://schemas.microsoft.com/office/powerpoint/2010/main" val="2411060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7" descr="Sex Percent&#10;Male 49%&#10;Female 51%&#10;"/>
          <p:cNvGraphicFramePr>
            <a:graphicFrameLocks/>
          </p:cNvGraphicFramePr>
          <p:nvPr>
            <p:extLst>
              <p:ext uri="{D42A27DB-BD31-4B8C-83A1-F6EECF244321}">
                <p14:modId xmlns:p14="http://schemas.microsoft.com/office/powerpoint/2010/main" val="3108410198"/>
              </p:ext>
            </p:extLst>
          </p:nvPr>
        </p:nvGraphicFramePr>
        <p:xfrm>
          <a:off x="6553200" y="2976134"/>
          <a:ext cx="1905408" cy="633088"/>
        </p:xfrm>
        <a:graphic>
          <a:graphicData uri="http://schemas.openxmlformats.org/drawingml/2006/table">
            <a:tbl>
              <a:tblPr firstRow="1" firstCol="1" bandRow="1"/>
              <a:tblGrid>
                <a:gridCol w="783358"/>
                <a:gridCol w="1122050"/>
              </a:tblGrid>
              <a:tr h="211388">
                <a:tc>
                  <a:txBody>
                    <a:bodyPr/>
                    <a:lstStyle/>
                    <a:p>
                      <a:pPr marL="0" marR="0">
                        <a:lnSpc>
                          <a:spcPct val="115000"/>
                        </a:lnSpc>
                        <a:spcBef>
                          <a:spcPts val="0"/>
                        </a:spcBef>
                        <a:spcAft>
                          <a:spcPts val="0"/>
                        </a:spcAft>
                      </a:pPr>
                      <a:r>
                        <a:rPr lang="en-US" sz="1200" b="1" i="0" dirty="0" smtClean="0">
                          <a:solidFill>
                            <a:srgbClr val="000000"/>
                          </a:solidFill>
                          <a:effectLst/>
                          <a:latin typeface="Arial" panose="020B0604020202020204" pitchFamily="34" charset="0"/>
                          <a:ea typeface="Calibri"/>
                          <a:cs typeface="Arial" panose="020B0604020202020204" pitchFamily="34" charset="0"/>
                        </a:rPr>
                        <a:t>Sex</a:t>
                      </a:r>
                      <a:endParaRPr lang="en-US" sz="1200" b="1" i="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Percent</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1388">
                <a:tc>
                  <a:txBody>
                    <a:bodyPr/>
                    <a:lstStyle/>
                    <a:p>
                      <a:pPr marL="0" marR="0">
                        <a:lnSpc>
                          <a:spcPct val="115000"/>
                        </a:lnSpc>
                        <a:spcBef>
                          <a:spcPts val="0"/>
                        </a:spcBef>
                        <a:spcAft>
                          <a:spcPts val="0"/>
                        </a:spcAft>
                      </a:pPr>
                      <a:r>
                        <a:rPr lang="en-US" sz="1200" b="1" i="0" dirty="0" smtClean="0">
                          <a:solidFill>
                            <a:srgbClr val="000000"/>
                          </a:solidFill>
                          <a:effectLst/>
                          <a:latin typeface="Arial" panose="020B0604020202020204" pitchFamily="34" charset="0"/>
                          <a:ea typeface="Calibri"/>
                          <a:cs typeface="Arial" panose="020B0604020202020204" pitchFamily="34" charset="0"/>
                        </a:rPr>
                        <a:t>Male</a:t>
                      </a:r>
                      <a:endParaRPr lang="en-US" sz="1200" b="1" i="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49%</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7168">
                <a:tc>
                  <a:txBody>
                    <a:bodyPr/>
                    <a:lstStyle/>
                    <a:p>
                      <a:pPr marL="0" marR="0">
                        <a:lnSpc>
                          <a:spcPct val="115000"/>
                        </a:lnSpc>
                        <a:spcBef>
                          <a:spcPts val="0"/>
                        </a:spcBef>
                        <a:spcAft>
                          <a:spcPts val="0"/>
                        </a:spcAft>
                      </a:pPr>
                      <a:r>
                        <a:rPr lang="en-US" sz="1200" b="1" i="0" dirty="0" smtClean="0">
                          <a:solidFill>
                            <a:srgbClr val="000000"/>
                          </a:solidFill>
                          <a:effectLst/>
                          <a:latin typeface="Arial" panose="020B0604020202020204" pitchFamily="34" charset="0"/>
                          <a:ea typeface="Calibri"/>
                          <a:cs typeface="Arial" panose="020B0604020202020204" pitchFamily="34" charset="0"/>
                        </a:rPr>
                        <a:t>Female</a:t>
                      </a:r>
                      <a:endParaRPr lang="en-US" sz="1200" b="1" i="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51%</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Rectangle 7"/>
          <p:cNvSpPr/>
          <p:nvPr/>
        </p:nvSpPr>
        <p:spPr>
          <a:xfrm>
            <a:off x="6553200" y="2145137"/>
            <a:ext cx="1905408" cy="830997"/>
          </a:xfrm>
          <a:prstGeom prst="rect">
            <a:avLst/>
          </a:prstGeom>
          <a:solidFill>
            <a:schemeClr val="accent1">
              <a:lumMod val="20000"/>
              <a:lumOff val="80000"/>
            </a:schemeClr>
          </a:solidFill>
          <a:ln>
            <a:solidFill>
              <a:schemeClr val="tx1"/>
            </a:solidFill>
          </a:ln>
        </p:spPr>
        <p:txBody>
          <a:bodyPr wrap="square">
            <a:spAutoFit/>
          </a:bodyPr>
          <a:lstStyle/>
          <a:p>
            <a:pPr algn="ctr"/>
            <a:r>
              <a:rPr lang="en-US" sz="1200" dirty="0">
                <a:latin typeface="Arial Black" panose="020B0A04020102020204" pitchFamily="34" charset="0"/>
              </a:rPr>
              <a:t>Gender of QHP Enrollees </a:t>
            </a:r>
            <a:endParaRPr lang="en-US" sz="1200" dirty="0" smtClean="0">
              <a:latin typeface="Arial Black" panose="020B0A04020102020204" pitchFamily="34" charset="0"/>
            </a:endParaRPr>
          </a:p>
          <a:p>
            <a:pPr algn="ctr"/>
            <a:r>
              <a:rPr lang="en-US" sz="1200" dirty="0" smtClean="0">
                <a:latin typeface="Arial Black" panose="020B0A04020102020204" pitchFamily="34" charset="0"/>
              </a:rPr>
              <a:t>Nov</a:t>
            </a:r>
            <a:r>
              <a:rPr lang="en-US" sz="1200" dirty="0">
                <a:latin typeface="Arial Black" panose="020B0A04020102020204" pitchFamily="34" charset="0"/>
              </a:rPr>
              <a:t>. 15, 2014 – Sept. 13, 2015</a:t>
            </a:r>
          </a:p>
        </p:txBody>
      </p:sp>
      <p:graphicFrame>
        <p:nvGraphicFramePr>
          <p:cNvPr id="5" name="Content Placeholder 7" descr="Age 2015&#10;Enrollment&#10;To Date&#10;&lt;18 10%&#10;18-25 7%&#10;26-34 18%&#10;35-44 15%&#10;45-54 19%&#10;55-64 31%&#10;65+ 0%&#10;"/>
          <p:cNvGraphicFramePr>
            <a:graphicFrameLocks/>
          </p:cNvGraphicFramePr>
          <p:nvPr>
            <p:extLst>
              <p:ext uri="{D42A27DB-BD31-4B8C-83A1-F6EECF244321}">
                <p14:modId xmlns:p14="http://schemas.microsoft.com/office/powerpoint/2010/main" val="1853382713"/>
              </p:ext>
            </p:extLst>
          </p:nvPr>
        </p:nvGraphicFramePr>
        <p:xfrm>
          <a:off x="4152026" y="2955612"/>
          <a:ext cx="1905408" cy="2225991"/>
        </p:xfrm>
        <a:graphic>
          <a:graphicData uri="http://schemas.openxmlformats.org/drawingml/2006/table">
            <a:tbl>
              <a:tblPr firstRow="1" firstCol="1" bandRow="1"/>
              <a:tblGrid>
                <a:gridCol w="783358"/>
                <a:gridCol w="1122050"/>
              </a:tblGrid>
              <a:tr h="646287">
                <a:tc>
                  <a:txBody>
                    <a:bodyPr/>
                    <a:lstStyle/>
                    <a:p>
                      <a:pPr marL="0" marR="0" algn="just">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 Age</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b="1" i="0" dirty="0" smtClean="0">
                          <a:solidFill>
                            <a:schemeClr val="tx1"/>
                          </a:solidFill>
                          <a:effectLst/>
                          <a:latin typeface="Arial" panose="020B0604020202020204" pitchFamily="34" charset="0"/>
                          <a:ea typeface="Calibri"/>
                          <a:cs typeface="Arial" panose="020B0604020202020204" pitchFamily="34" charset="0"/>
                        </a:rPr>
                        <a:t>2015</a:t>
                      </a:r>
                    </a:p>
                    <a:p>
                      <a:pPr marL="0" marR="0" algn="ctr">
                        <a:lnSpc>
                          <a:spcPct val="115000"/>
                        </a:lnSpc>
                        <a:spcBef>
                          <a:spcPts val="0"/>
                        </a:spcBef>
                        <a:spcAft>
                          <a:spcPts val="0"/>
                        </a:spcAft>
                      </a:pPr>
                      <a:r>
                        <a:rPr lang="en-US" sz="1200" b="1" i="0" dirty="0" smtClean="0">
                          <a:solidFill>
                            <a:schemeClr val="tx1"/>
                          </a:solidFill>
                          <a:effectLst/>
                          <a:latin typeface="Arial" panose="020B0604020202020204" pitchFamily="34" charset="0"/>
                          <a:ea typeface="Calibri"/>
                          <a:cs typeface="Arial" panose="020B0604020202020204" pitchFamily="34" charset="0"/>
                        </a:rPr>
                        <a:t>Enrollment</a:t>
                      </a:r>
                    </a:p>
                    <a:p>
                      <a:pPr marL="0" marR="0" algn="ctr">
                        <a:lnSpc>
                          <a:spcPct val="115000"/>
                        </a:lnSpc>
                        <a:spcBef>
                          <a:spcPts val="0"/>
                        </a:spcBef>
                        <a:spcAft>
                          <a:spcPts val="0"/>
                        </a:spcAft>
                      </a:pPr>
                      <a:r>
                        <a:rPr lang="en-US" sz="1200" b="1" i="0" dirty="0" smtClean="0">
                          <a:solidFill>
                            <a:schemeClr val="tx1"/>
                          </a:solidFill>
                          <a:effectLst/>
                          <a:latin typeface="Arial" panose="020B0604020202020204" pitchFamily="34" charset="0"/>
                          <a:ea typeface="Calibri"/>
                          <a:cs typeface="Arial" panose="020B0604020202020204" pitchFamily="34" charset="0"/>
                        </a:rPr>
                        <a:t>To Date</a:t>
                      </a:r>
                      <a:endParaRPr lang="en-US" sz="1200" b="1" i="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533">
                <a:tc>
                  <a:txBody>
                    <a:bodyPr/>
                    <a:lstStyle/>
                    <a:p>
                      <a:pPr marL="0" marR="0">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&lt;18</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10%</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533">
                <a:tc>
                  <a:txBody>
                    <a:bodyPr/>
                    <a:lstStyle/>
                    <a:p>
                      <a:pPr marL="0" marR="0">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18-25</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7%</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9057">
                <a:tc>
                  <a:txBody>
                    <a:bodyPr/>
                    <a:lstStyle/>
                    <a:p>
                      <a:pPr marL="0" marR="0">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26-34</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18%</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533">
                <a:tc>
                  <a:txBody>
                    <a:bodyPr/>
                    <a:lstStyle/>
                    <a:p>
                      <a:pPr marL="0" marR="0">
                        <a:lnSpc>
                          <a:spcPct val="115000"/>
                        </a:lnSpc>
                        <a:spcBef>
                          <a:spcPts val="0"/>
                        </a:spcBef>
                        <a:spcAft>
                          <a:spcPts val="0"/>
                        </a:spcAft>
                      </a:pPr>
                      <a:r>
                        <a:rPr lang="en-US" sz="1200" i="0" dirty="0" smtClean="0">
                          <a:solidFill>
                            <a:schemeClr val="tx1"/>
                          </a:solidFill>
                          <a:effectLst/>
                          <a:latin typeface="Arial" panose="020B0604020202020204" pitchFamily="34" charset="0"/>
                          <a:ea typeface="Calibri"/>
                          <a:cs typeface="Arial" panose="020B0604020202020204" pitchFamily="34" charset="0"/>
                        </a:rPr>
                        <a:t>35-44</a:t>
                      </a:r>
                      <a:endParaRPr lang="en-US" sz="1200" i="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15%</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533">
                <a:tc>
                  <a:txBody>
                    <a:bodyPr/>
                    <a:lstStyle/>
                    <a:p>
                      <a:pPr marL="0" marR="0">
                        <a:lnSpc>
                          <a:spcPct val="115000"/>
                        </a:lnSpc>
                        <a:spcBef>
                          <a:spcPts val="0"/>
                        </a:spcBef>
                        <a:spcAft>
                          <a:spcPts val="0"/>
                        </a:spcAft>
                      </a:pPr>
                      <a:r>
                        <a:rPr lang="en-US" sz="1200" i="0" dirty="0" smtClean="0">
                          <a:solidFill>
                            <a:schemeClr val="tx1"/>
                          </a:solidFill>
                          <a:effectLst/>
                          <a:latin typeface="Arial" panose="020B0604020202020204" pitchFamily="34" charset="0"/>
                          <a:ea typeface="Calibri"/>
                          <a:cs typeface="Arial" panose="020B0604020202020204" pitchFamily="34" charset="0"/>
                        </a:rPr>
                        <a:t>45-54</a:t>
                      </a:r>
                      <a:endParaRPr lang="en-US" sz="1200" i="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19%</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2533">
                <a:tc>
                  <a:txBody>
                    <a:bodyPr/>
                    <a:lstStyle/>
                    <a:p>
                      <a:pPr marL="0" marR="0">
                        <a:lnSpc>
                          <a:spcPct val="115000"/>
                        </a:lnSpc>
                        <a:spcBef>
                          <a:spcPts val="0"/>
                        </a:spcBef>
                        <a:spcAft>
                          <a:spcPts val="0"/>
                        </a:spcAft>
                      </a:pPr>
                      <a:r>
                        <a:rPr lang="en-US" sz="1200" i="0" dirty="0" smtClean="0">
                          <a:solidFill>
                            <a:schemeClr val="tx1"/>
                          </a:solidFill>
                          <a:effectLst/>
                          <a:latin typeface="Arial" panose="020B0604020202020204" pitchFamily="34" charset="0"/>
                          <a:ea typeface="Calibri"/>
                          <a:cs typeface="Arial" panose="020B0604020202020204" pitchFamily="34" charset="0"/>
                        </a:rPr>
                        <a:t>55-64</a:t>
                      </a:r>
                      <a:endParaRPr lang="en-US" sz="1200" i="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31%</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7982">
                <a:tc>
                  <a:txBody>
                    <a:bodyPr/>
                    <a:lstStyle/>
                    <a:p>
                      <a:pPr marL="0" marR="0">
                        <a:lnSpc>
                          <a:spcPct val="115000"/>
                        </a:lnSpc>
                        <a:spcBef>
                          <a:spcPts val="0"/>
                        </a:spcBef>
                        <a:spcAft>
                          <a:spcPts val="0"/>
                        </a:spcAft>
                      </a:pPr>
                      <a:r>
                        <a:rPr lang="en-US" sz="1200" i="0" dirty="0" smtClean="0">
                          <a:solidFill>
                            <a:srgbClr val="000000"/>
                          </a:solidFill>
                          <a:effectLst/>
                          <a:latin typeface="Arial" panose="020B0604020202020204" pitchFamily="34" charset="0"/>
                          <a:ea typeface="Calibri"/>
                          <a:cs typeface="Arial" panose="020B0604020202020204" pitchFamily="34" charset="0"/>
                        </a:rPr>
                        <a:t>65+</a:t>
                      </a:r>
                      <a:endParaRPr lang="en-US" sz="1200" i="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0%</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Rectangle 5"/>
          <p:cNvSpPr/>
          <p:nvPr/>
        </p:nvSpPr>
        <p:spPr>
          <a:xfrm>
            <a:off x="4152027" y="2145137"/>
            <a:ext cx="1905408" cy="830997"/>
          </a:xfrm>
          <a:prstGeom prst="rect">
            <a:avLst/>
          </a:prstGeom>
          <a:solidFill>
            <a:schemeClr val="accent1">
              <a:lumMod val="20000"/>
              <a:lumOff val="80000"/>
            </a:schemeClr>
          </a:solidFill>
          <a:ln>
            <a:solidFill>
              <a:schemeClr val="tx1"/>
            </a:solidFill>
          </a:ln>
        </p:spPr>
        <p:txBody>
          <a:bodyPr wrap="square">
            <a:spAutoFit/>
          </a:bodyPr>
          <a:lstStyle/>
          <a:p>
            <a:r>
              <a:rPr lang="en-US" sz="1200" b="1" dirty="0">
                <a:latin typeface="Arial Black" panose="020B0A04020102020204" pitchFamily="34" charset="0"/>
                <a:cs typeface="Arial" panose="020B0604020202020204" pitchFamily="34" charset="0"/>
              </a:rPr>
              <a:t>Age of QHP Enrollees</a:t>
            </a:r>
          </a:p>
          <a:p>
            <a:r>
              <a:rPr lang="en-US" sz="1200" b="1" dirty="0">
                <a:latin typeface="Arial Black" panose="020B0A04020102020204" pitchFamily="34" charset="0"/>
                <a:cs typeface="Arial" panose="020B0604020202020204" pitchFamily="34" charset="0"/>
              </a:rPr>
              <a:t>Nov. 15, 2014 – </a:t>
            </a:r>
            <a:endParaRPr lang="en-US" sz="1200" b="1" dirty="0" smtClean="0">
              <a:latin typeface="Arial Black" panose="020B0A04020102020204" pitchFamily="34" charset="0"/>
              <a:cs typeface="Arial" panose="020B0604020202020204" pitchFamily="34" charset="0"/>
            </a:endParaRPr>
          </a:p>
          <a:p>
            <a:r>
              <a:rPr lang="en-US" sz="1200" b="1" dirty="0" smtClean="0">
                <a:latin typeface="Arial Black" panose="020B0A04020102020204" pitchFamily="34" charset="0"/>
                <a:cs typeface="Arial" panose="020B0604020202020204" pitchFamily="34" charset="0"/>
              </a:rPr>
              <a:t>Sept</a:t>
            </a:r>
            <a:r>
              <a:rPr lang="en-US" sz="1200" b="1" dirty="0">
                <a:latin typeface="Arial Black" panose="020B0A04020102020204" pitchFamily="34" charset="0"/>
                <a:cs typeface="Arial" panose="020B0604020202020204" pitchFamily="34" charset="0"/>
              </a:rPr>
              <a:t>. 13, 2015</a:t>
            </a:r>
          </a:p>
        </p:txBody>
      </p:sp>
      <p:graphicFrame>
        <p:nvGraphicFramePr>
          <p:cNvPr id="4" name="Table 3" descr="Carrier 2015 Enrollment&#10;To Date&#10;Blue Cross Blue Shield 43%&#10;BluePlus 7%&#10;HealthPartners 24%&#10;Medica 5%&#10;UCare 21%&#10;"/>
          <p:cNvGraphicFramePr>
            <a:graphicFrameLocks noGrp="1"/>
          </p:cNvGraphicFramePr>
          <p:nvPr>
            <p:extLst>
              <p:ext uri="{D42A27DB-BD31-4B8C-83A1-F6EECF244321}">
                <p14:modId xmlns:p14="http://schemas.microsoft.com/office/powerpoint/2010/main" val="2057349961"/>
              </p:ext>
            </p:extLst>
          </p:nvPr>
        </p:nvGraphicFramePr>
        <p:xfrm>
          <a:off x="700117" y="2976134"/>
          <a:ext cx="2881283" cy="1682496"/>
        </p:xfrm>
        <a:graphic>
          <a:graphicData uri="http://schemas.openxmlformats.org/drawingml/2006/table">
            <a:tbl>
              <a:tblPr firstRow="1" firstCol="1" bandRow="1"/>
              <a:tblGrid>
                <a:gridCol w="1848114"/>
                <a:gridCol w="1033169"/>
              </a:tblGrid>
              <a:tr h="606784">
                <a:tc>
                  <a:txBody>
                    <a:bodyPr/>
                    <a:lstStyle/>
                    <a:p>
                      <a:pPr marL="0" marR="0">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 Carrier</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2015</a:t>
                      </a:r>
                      <a:r>
                        <a:rPr lang="en-US" sz="1200" b="1" baseline="0" dirty="0" smtClean="0">
                          <a:solidFill>
                            <a:schemeClr val="tx1"/>
                          </a:solidFill>
                          <a:effectLst/>
                          <a:latin typeface="Arial" panose="020B0604020202020204" pitchFamily="34" charset="0"/>
                          <a:ea typeface="Calibri"/>
                          <a:cs typeface="Arial" panose="020B0604020202020204" pitchFamily="34" charset="0"/>
                        </a:rPr>
                        <a:t> </a:t>
                      </a:r>
                      <a:r>
                        <a:rPr lang="en-US" sz="1200" b="1" dirty="0" smtClean="0">
                          <a:solidFill>
                            <a:schemeClr val="tx1"/>
                          </a:solidFill>
                          <a:effectLst/>
                          <a:latin typeface="Arial" panose="020B0604020202020204" pitchFamily="34" charset="0"/>
                          <a:ea typeface="Calibri"/>
                          <a:cs typeface="Arial" panose="020B0604020202020204" pitchFamily="34" charset="0"/>
                        </a:rPr>
                        <a:t>Enrollment</a:t>
                      </a:r>
                    </a:p>
                    <a:p>
                      <a:pPr marL="0" marR="0" algn="ctr">
                        <a:lnSpc>
                          <a:spcPct val="115000"/>
                        </a:lnSpc>
                        <a:spcBef>
                          <a:spcPts val="0"/>
                        </a:spcBef>
                        <a:spcAft>
                          <a:spcPts val="0"/>
                        </a:spcAft>
                      </a:pPr>
                      <a:r>
                        <a:rPr lang="en-US" sz="1200" b="1" dirty="0" smtClean="0">
                          <a:solidFill>
                            <a:schemeClr val="tx1"/>
                          </a:solidFill>
                          <a:effectLst/>
                          <a:latin typeface="Arial" panose="020B0604020202020204" pitchFamily="34" charset="0"/>
                          <a:ea typeface="Calibri"/>
                          <a:cs typeface="Arial" panose="020B0604020202020204" pitchFamily="34" charset="0"/>
                        </a:rPr>
                        <a:t>To Date</a:t>
                      </a:r>
                      <a:endParaRPr lang="en-US" sz="1200" b="1"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2262">
                <a:tc>
                  <a:txBody>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Calibri"/>
                          <a:cs typeface="Arial" panose="020B0604020202020204" pitchFamily="34" charset="0"/>
                        </a:rPr>
                        <a:t>Blue Cross</a:t>
                      </a:r>
                      <a:r>
                        <a:rPr lang="en-US" sz="1200" baseline="0" dirty="0" smtClean="0">
                          <a:solidFill>
                            <a:srgbClr val="000000"/>
                          </a:solidFill>
                          <a:effectLst/>
                          <a:latin typeface="Arial" panose="020B0604020202020204" pitchFamily="34" charset="0"/>
                          <a:ea typeface="Calibri"/>
                          <a:cs typeface="Arial" panose="020B0604020202020204" pitchFamily="34" charset="0"/>
                        </a:rPr>
                        <a:t> </a:t>
                      </a:r>
                      <a:r>
                        <a:rPr lang="en-US" sz="1200" dirty="0" smtClean="0">
                          <a:solidFill>
                            <a:srgbClr val="000000"/>
                          </a:solidFill>
                          <a:effectLst/>
                          <a:latin typeface="Arial" panose="020B0604020202020204" pitchFamily="34" charset="0"/>
                          <a:ea typeface="Calibri"/>
                          <a:cs typeface="Arial" panose="020B0604020202020204" pitchFamily="34" charset="0"/>
                        </a:rPr>
                        <a:t>Blue Shield</a:t>
                      </a:r>
                      <a:endParaRPr lang="en-US" sz="120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43%</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2262">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srgbClr val="000000"/>
                          </a:solidFill>
                          <a:effectLst/>
                          <a:uLnTx/>
                          <a:uFillTx/>
                          <a:latin typeface="Arial" panose="020B0604020202020204" pitchFamily="34" charset="0"/>
                          <a:ea typeface="Calibri"/>
                          <a:cs typeface="Arial" panose="020B0604020202020204" pitchFamily="34" charset="0"/>
                        </a:rPr>
                        <a:t>BluePlus</a:t>
                      </a:r>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7%</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2262">
                <a:tc>
                  <a:txBody>
                    <a:bodyPr/>
                    <a:lstStyle/>
                    <a:p>
                      <a:pPr marL="0" marR="0">
                        <a:lnSpc>
                          <a:spcPct val="115000"/>
                        </a:lnSpc>
                        <a:spcBef>
                          <a:spcPts val="0"/>
                        </a:spcBef>
                        <a:spcAft>
                          <a:spcPts val="0"/>
                        </a:spcAft>
                      </a:pPr>
                      <a:r>
                        <a:rPr lang="en-US" sz="1200" dirty="0" smtClean="0">
                          <a:solidFill>
                            <a:srgbClr val="000000"/>
                          </a:solidFill>
                          <a:effectLst/>
                          <a:latin typeface="Arial" panose="020B0604020202020204" pitchFamily="34" charset="0"/>
                          <a:ea typeface="Calibri"/>
                          <a:cs typeface="Arial" panose="020B0604020202020204" pitchFamily="34" charset="0"/>
                        </a:rPr>
                        <a:t>HealthPartners</a:t>
                      </a:r>
                      <a:endParaRPr lang="en-US" sz="120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24%</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2262">
                <a:tc>
                  <a:txBody>
                    <a:bodyPr/>
                    <a:lstStyle/>
                    <a:p>
                      <a:pPr marL="0" marR="0">
                        <a:lnSpc>
                          <a:spcPct val="115000"/>
                        </a:lnSpc>
                        <a:spcBef>
                          <a:spcPts val="0"/>
                        </a:spcBef>
                        <a:spcAft>
                          <a:spcPts val="0"/>
                        </a:spcAft>
                      </a:pPr>
                      <a:r>
                        <a:rPr lang="en-US" sz="1200" dirty="0" err="1">
                          <a:solidFill>
                            <a:srgbClr val="000000"/>
                          </a:solidFill>
                          <a:effectLst/>
                          <a:latin typeface="Arial" panose="020B0604020202020204" pitchFamily="34" charset="0"/>
                          <a:ea typeface="Calibri"/>
                          <a:cs typeface="Arial" panose="020B0604020202020204" pitchFamily="34" charset="0"/>
                        </a:rPr>
                        <a:t>Medica</a:t>
                      </a:r>
                      <a:endParaRPr lang="en-US" sz="120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5%</a:t>
                      </a: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2262">
                <a:tc>
                  <a:txBody>
                    <a:bodyPr/>
                    <a:lstStyle/>
                    <a:p>
                      <a:pPr marL="0" marR="0">
                        <a:lnSpc>
                          <a:spcPct val="115000"/>
                        </a:lnSpc>
                        <a:spcBef>
                          <a:spcPts val="0"/>
                        </a:spcBef>
                        <a:spcAft>
                          <a:spcPts val="0"/>
                        </a:spcAft>
                      </a:pPr>
                      <a:r>
                        <a:rPr lang="en-US" sz="1200" dirty="0" err="1" smtClean="0">
                          <a:solidFill>
                            <a:srgbClr val="000000"/>
                          </a:solidFill>
                          <a:effectLst/>
                          <a:latin typeface="Arial" panose="020B0604020202020204" pitchFamily="34" charset="0"/>
                          <a:ea typeface="Calibri"/>
                          <a:cs typeface="Arial" panose="020B0604020202020204" pitchFamily="34" charset="0"/>
                        </a:rPr>
                        <a:t>UCare</a:t>
                      </a:r>
                      <a:endParaRPr lang="en-US" sz="1200" dirty="0">
                        <a:solidFill>
                          <a:srgbClr val="000000"/>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r">
                        <a:lnSpc>
                          <a:spcPct val="115000"/>
                        </a:lnSpc>
                        <a:spcBef>
                          <a:spcPts val="0"/>
                        </a:spcBef>
                        <a:spcAft>
                          <a:spcPts val="0"/>
                        </a:spcAft>
                      </a:pPr>
                      <a:r>
                        <a:rPr lang="en-US" sz="1200" dirty="0" smtClean="0">
                          <a:solidFill>
                            <a:schemeClr val="tx1"/>
                          </a:solidFill>
                          <a:effectLst/>
                          <a:latin typeface="Arial" panose="020B0604020202020204" pitchFamily="34" charset="0"/>
                          <a:ea typeface="Calibri"/>
                          <a:cs typeface="Arial" panose="020B0604020202020204" pitchFamily="34" charset="0"/>
                        </a:rPr>
                        <a:t>21%</a:t>
                      </a:r>
                      <a:endParaRPr lang="en-US" sz="1200" dirty="0">
                        <a:solidFill>
                          <a:schemeClr val="tx1"/>
                        </a:solidFill>
                        <a:effectLst/>
                        <a:latin typeface="Arial" panose="020B0604020202020204" pitchFamily="34" charset="0"/>
                        <a:ea typeface="Calibri"/>
                        <a:cs typeface="Arial" panose="020B0604020202020204" pitchFamily="34" charset="0"/>
                      </a:endParaRPr>
                    </a:p>
                  </a:txBody>
                  <a:tcPr marL="51435" marR="51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684461" y="2145136"/>
            <a:ext cx="2896939" cy="830997"/>
          </a:xfrm>
          <a:prstGeom prst="rect">
            <a:avLst/>
          </a:prstGeom>
          <a:solidFill>
            <a:schemeClr val="accent1">
              <a:lumMod val="20000"/>
              <a:lumOff val="80000"/>
            </a:schemeClr>
          </a:solidFill>
          <a:ln>
            <a:solidFill>
              <a:schemeClr val="tx1"/>
            </a:solidFill>
          </a:ln>
        </p:spPr>
        <p:txBody>
          <a:bodyPr wrap="square">
            <a:spAutoFit/>
          </a:bodyPr>
          <a:lstStyle/>
          <a:p>
            <a:r>
              <a:rPr lang="en-US" sz="1200" b="1" dirty="0">
                <a:latin typeface="Arial Black" panose="020B0A04020102020204" pitchFamily="34" charset="0"/>
              </a:rPr>
              <a:t>Percent of Enrollees </a:t>
            </a:r>
            <a:endParaRPr lang="en-US" sz="1200" b="1" dirty="0" smtClean="0">
              <a:latin typeface="Arial Black" panose="020B0A04020102020204" pitchFamily="34" charset="0"/>
            </a:endParaRPr>
          </a:p>
          <a:p>
            <a:r>
              <a:rPr lang="en-US" sz="1200" b="1" dirty="0" smtClean="0">
                <a:latin typeface="Arial Black" panose="020B0A04020102020204" pitchFamily="34" charset="0"/>
              </a:rPr>
              <a:t>by </a:t>
            </a:r>
            <a:r>
              <a:rPr lang="en-US" sz="1200" b="1" dirty="0">
                <a:latin typeface="Arial Black" panose="020B0A04020102020204" pitchFamily="34" charset="0"/>
              </a:rPr>
              <a:t>Carrier</a:t>
            </a:r>
          </a:p>
          <a:p>
            <a:r>
              <a:rPr lang="en-US" sz="1200" b="1" dirty="0">
                <a:latin typeface="Arial Black" panose="020B0A04020102020204" pitchFamily="34" charset="0"/>
              </a:rPr>
              <a:t>Nov. 15, 2014 – </a:t>
            </a:r>
            <a:endParaRPr lang="en-US" sz="1200" b="1" dirty="0" smtClean="0">
              <a:latin typeface="Arial Black" panose="020B0A04020102020204" pitchFamily="34" charset="0"/>
            </a:endParaRPr>
          </a:p>
          <a:p>
            <a:r>
              <a:rPr lang="en-US" sz="1200" b="1" dirty="0" smtClean="0">
                <a:latin typeface="Arial Black" panose="020B0A04020102020204" pitchFamily="34" charset="0"/>
              </a:rPr>
              <a:t>Sept</a:t>
            </a:r>
            <a:r>
              <a:rPr lang="en-US" sz="1200" b="1" dirty="0">
                <a:latin typeface="Arial Black" panose="020B0A04020102020204" pitchFamily="34" charset="0"/>
              </a:rPr>
              <a:t>. 13, 2015</a:t>
            </a:r>
          </a:p>
        </p:txBody>
      </p:sp>
      <p:sp>
        <p:nvSpPr>
          <p:cNvPr id="2" name="Title 1"/>
          <p:cNvSpPr>
            <a:spLocks noGrp="1"/>
          </p:cNvSpPr>
          <p:nvPr>
            <p:ph type="title"/>
          </p:nvPr>
        </p:nvSpPr>
        <p:spPr/>
        <p:txBody>
          <a:bodyPr>
            <a:normAutofit/>
          </a:bodyPr>
          <a:lstStyle/>
          <a:p>
            <a:r>
              <a:rPr lang="en-US" sz="2800" dirty="0" smtClean="0"/>
              <a:t>2015 MNsure Private Coverage Enrollees, continued</a:t>
            </a:r>
            <a:endParaRPr lang="en-US" sz="2800" dirty="0"/>
          </a:p>
        </p:txBody>
      </p:sp>
    </p:spTree>
    <p:extLst>
      <p:ext uri="{BB962C8B-B14F-4D97-AF65-F5344CB8AC3E}">
        <p14:creationId xmlns:p14="http://schemas.microsoft.com/office/powerpoint/2010/main" val="16249024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344027" y="6467375"/>
            <a:ext cx="492125" cy="365125"/>
          </a:xfrm>
          <a:prstGeom prst="rect">
            <a:avLst/>
          </a:prstGeom>
        </p:spPr>
        <p:txBody>
          <a:bodyPr/>
          <a:lstStyle/>
          <a:p>
            <a:fld id="{D7E111CB-9901-4ED4-A386-A1BC537C65CA}" type="slidenum">
              <a:rPr lang="en-US" smtClean="0"/>
              <a:pPr/>
              <a:t>56</a:t>
            </a:fld>
            <a:endParaRPr lang="en-US" dirty="0"/>
          </a:p>
        </p:txBody>
      </p:sp>
      <p:pic>
        <p:nvPicPr>
          <p:cNvPr id="2050" name="Picture 2" descr="map MN Counties split into 9 rating areas&#10;&#10;1) Freeborn, Mower, Fillmore, Houston, Winona, Olmsted, Dodge, Steele, Wabasha, and Goodhue&#10;&#10;2) Cook, Lake, Saint Louis, Itasca, Koochiching, Lake of the Woods, and Carlton&#10;&#10;3) Faribault, Martin, Watonwan, Blue Earth, Waseca, Nicollet, Le Sueur, and Rice&#10;&#10;4) Rock, Nobles, Jackson, Pipestone, Murray, Cottonwood, Lincoln, Redwood, and Brown&#10;&#10;5) Lyon, Yellow Medicine,Renville, Sibley, Laq qui Parle, Chippewa, Kandiyohi, Meeker, McLeod, Big Stone, and Swift&#10;&#10;6) Clay, Becker, Wilkin, Otter Tail, Traverse, Grant, Douglas, Stevens, and Pope&#10;&#10;7) Roseau, Beltrami, Hubbard, Cass, Aitkin, Pine, Chisago, Kanabec, Isanti, Mille Lacs, Morrison, Todd, Wadena, and Stearns&#10;&#10;8) Benton, Sherburne, Anoka, Washington, Dakota, Scott, Carver, Wright, and Hennepin&#10;&#10;9) Kittson, Marshall, Pennington, Red Lake, Polk, Clearwater, Norman, and Mahnome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1181616"/>
            <a:ext cx="4077201" cy="451530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descr="Rating&#10;Area Percent of State’s&#10;Population in Region Percent of QHP&#10;Enrollees in Region&#10;1 8.1% 9.1%&#10;2 5.9% 6.3%&#10;3 4.7% 4.6%&#10;4 2.2% 1.9%&#10;5 3.8% 3.6%&#10;6 4.2% 4.2%&#10;7 7.9% 9.0%&#10;8 61.6% 60.4%&#10;9 1.6% 0.9%&#10;"/>
          <p:cNvGraphicFramePr>
            <a:graphicFrameLocks noGrp="1"/>
          </p:cNvGraphicFramePr>
          <p:nvPr>
            <p:extLst>
              <p:ext uri="{D42A27DB-BD31-4B8C-83A1-F6EECF244321}">
                <p14:modId xmlns:p14="http://schemas.microsoft.com/office/powerpoint/2010/main" val="4112140329"/>
              </p:ext>
            </p:extLst>
          </p:nvPr>
        </p:nvGraphicFramePr>
        <p:xfrm>
          <a:off x="301753" y="1405329"/>
          <a:ext cx="3813048" cy="3953403"/>
        </p:xfrm>
        <a:graphic>
          <a:graphicData uri="http://schemas.openxmlformats.org/drawingml/2006/table">
            <a:tbl>
              <a:tblPr firstRow="1" bandRow="1">
                <a:tableStyleId>{073A0DAA-6AF3-43AB-8588-CEC1D06C72B9}</a:tableStyleId>
              </a:tblPr>
              <a:tblGrid>
                <a:gridCol w="765047"/>
                <a:gridCol w="1508320"/>
                <a:gridCol w="1539681"/>
              </a:tblGrid>
              <a:tr h="706788">
                <a:tc>
                  <a:txBody>
                    <a:bodyPr/>
                    <a:lstStyle/>
                    <a:p>
                      <a:pPr algn="r"/>
                      <a:r>
                        <a:rPr lang="en-US" sz="1400" dirty="0" smtClean="0">
                          <a:solidFill>
                            <a:schemeClr val="bg1"/>
                          </a:solidFill>
                        </a:rPr>
                        <a:t>Rating</a:t>
                      </a:r>
                      <a:endParaRPr lang="en-US" sz="1400" baseline="0" dirty="0" smtClean="0">
                        <a:solidFill>
                          <a:schemeClr val="bg1"/>
                        </a:solidFill>
                      </a:endParaRPr>
                    </a:p>
                    <a:p>
                      <a:pPr algn="r"/>
                      <a:r>
                        <a:rPr lang="en-US" sz="1400" baseline="0" dirty="0" smtClean="0">
                          <a:solidFill>
                            <a:schemeClr val="bg1"/>
                          </a:solidFill>
                        </a:rPr>
                        <a:t>Area</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a:r>
                        <a:rPr lang="en-US" sz="1400" dirty="0" smtClean="0">
                          <a:solidFill>
                            <a:schemeClr val="bg1"/>
                          </a:solidFill>
                        </a:rPr>
                        <a:t>Percent of State’s</a:t>
                      </a:r>
                    </a:p>
                    <a:p>
                      <a:pPr algn="r"/>
                      <a:r>
                        <a:rPr lang="en-US" sz="1400" dirty="0" smtClean="0">
                          <a:solidFill>
                            <a:schemeClr val="bg1"/>
                          </a:solidFill>
                        </a:rPr>
                        <a:t>Population in Region</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r"/>
                      <a:r>
                        <a:rPr lang="en-US" sz="1400" dirty="0" smtClean="0">
                          <a:solidFill>
                            <a:schemeClr val="bg1"/>
                          </a:solidFill>
                        </a:rPr>
                        <a:t>Percent of QHP</a:t>
                      </a:r>
                    </a:p>
                    <a:p>
                      <a:pPr algn="r"/>
                      <a:r>
                        <a:rPr lang="en-US" sz="1400" dirty="0" smtClean="0">
                          <a:solidFill>
                            <a:schemeClr val="bg1"/>
                          </a:solidFill>
                        </a:rPr>
                        <a:t>Enrollees in Region</a:t>
                      </a:r>
                      <a:endParaRPr lang="en-US" sz="14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57987">
                <a:tc>
                  <a:txBody>
                    <a:bodyPr/>
                    <a:lstStyle/>
                    <a:p>
                      <a:pPr algn="r"/>
                      <a:r>
                        <a:rPr lang="en-US" sz="1400" dirty="0" smtClean="0">
                          <a:solidFill>
                            <a:srgbClr val="000000"/>
                          </a:solidFill>
                        </a:rPr>
                        <a:t>1</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8.1%</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000000"/>
                          </a:solidFill>
                        </a:rPr>
                        <a:t>9.1%</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5.9%</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3</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4.7%</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4</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2.2%</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5</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3.8%</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6</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4.2%</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4.2%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7</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7.9%</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8</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61.6%</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60.4%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7987">
                <a:tc>
                  <a:txBody>
                    <a:bodyPr/>
                    <a:lstStyle/>
                    <a:p>
                      <a:pPr algn="r"/>
                      <a:r>
                        <a:rPr lang="en-US" sz="1400" dirty="0" smtClean="0">
                          <a:solidFill>
                            <a:srgbClr val="000000"/>
                          </a:solidFill>
                        </a:rPr>
                        <a:t>9</a:t>
                      </a:r>
                      <a:endParaRPr lang="en-US" sz="14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400" dirty="0" smtClean="0">
                          <a:solidFill>
                            <a:srgbClr val="FF0000"/>
                          </a:solidFill>
                        </a:rPr>
                        <a:t>1.6%</a:t>
                      </a:r>
                      <a:endParaRPr lang="en-US" sz="14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rPr>
                        <a:t>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itle 1"/>
          <p:cNvSpPr>
            <a:spLocks noGrp="1"/>
          </p:cNvSpPr>
          <p:nvPr>
            <p:ph type="title"/>
          </p:nvPr>
        </p:nvSpPr>
        <p:spPr>
          <a:xfrm>
            <a:off x="301752" y="228599"/>
            <a:ext cx="8534400" cy="1048143"/>
          </a:xfrm>
        </p:spPr>
        <p:txBody>
          <a:bodyPr/>
          <a:lstStyle/>
          <a:p>
            <a:r>
              <a:rPr lang="en-US" dirty="0"/>
              <a:t>2015 Coverage Enrollment by Rating Area</a:t>
            </a:r>
          </a:p>
        </p:txBody>
      </p:sp>
    </p:spTree>
    <p:extLst>
      <p:ext uri="{BB962C8B-B14F-4D97-AF65-F5344CB8AC3E}">
        <p14:creationId xmlns:p14="http://schemas.microsoft.com/office/powerpoint/2010/main" val="3984546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Workgroup </a:t>
            </a:r>
            <a:r>
              <a:rPr lang="en-US" dirty="0" smtClean="0"/>
              <a:t>charge: </a:t>
            </a:r>
            <a:r>
              <a:rPr lang="en-US" dirty="0"/>
              <a:t>Market Stability</a:t>
            </a:r>
          </a:p>
        </p:txBody>
      </p:sp>
      <p:sp>
        <p:nvSpPr>
          <p:cNvPr id="3" name="Content Placeholder 2"/>
          <p:cNvSpPr>
            <a:spLocks noGrp="1"/>
          </p:cNvSpPr>
          <p:nvPr>
            <p:ph sz="quarter" idx="1"/>
          </p:nvPr>
        </p:nvSpPr>
        <p:spPr/>
        <p:txBody>
          <a:bodyPr>
            <a:normAutofit fontScale="85000" lnSpcReduction="10000"/>
          </a:bodyPr>
          <a:lstStyle/>
          <a:p>
            <a:r>
              <a:rPr lang="en-US" dirty="0"/>
              <a:t>The workgroup will assess options for aligning the financing and governance of operational and resource components for insurance affordability programs, including: </a:t>
            </a:r>
          </a:p>
          <a:p>
            <a:pPr lvl="2"/>
            <a:r>
              <a:rPr lang="en-US" dirty="0"/>
              <a:t>Medical Assistance</a:t>
            </a:r>
          </a:p>
          <a:p>
            <a:pPr lvl="2"/>
            <a:r>
              <a:rPr lang="en-US" dirty="0" err="1"/>
              <a:t>MinnesotaCare</a:t>
            </a:r>
            <a:endParaRPr lang="en-US" dirty="0"/>
          </a:p>
          <a:p>
            <a:pPr lvl="2"/>
            <a:r>
              <a:rPr lang="en-US" dirty="0"/>
              <a:t>Advanced premium tax credits used to buy an ACA-compliant commercial insurance product. </a:t>
            </a:r>
          </a:p>
          <a:p>
            <a:r>
              <a:rPr lang="en-US" dirty="0"/>
              <a:t>The workgroup will also consider the impact of recommendations on the ability of families to maintain adequate and affordable coverage as they move up the income ladder. </a:t>
            </a:r>
          </a:p>
          <a:p>
            <a:r>
              <a:rPr lang="en-US" dirty="0"/>
              <a:t>Recommendations should take into consideration the transparency and accountability of programs. </a:t>
            </a:r>
          </a:p>
          <a:p>
            <a:endParaRPr lang="en-US" dirty="0"/>
          </a:p>
        </p:txBody>
      </p:sp>
    </p:spTree>
    <p:extLst>
      <p:ext uri="{BB962C8B-B14F-4D97-AF65-F5344CB8AC3E}">
        <p14:creationId xmlns:p14="http://schemas.microsoft.com/office/powerpoint/2010/main" val="3423228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066800"/>
          </a:xfrm>
        </p:spPr>
        <p:txBody>
          <a:bodyPr>
            <a:normAutofit fontScale="90000"/>
          </a:bodyPr>
          <a:lstStyle/>
          <a:p>
            <a:r>
              <a:rPr lang="en-US" dirty="0" smtClean="0"/>
              <a:t/>
            </a:r>
            <a:br>
              <a:rPr lang="en-US" dirty="0" smtClean="0"/>
            </a:br>
            <a:r>
              <a:rPr lang="en-US" dirty="0" smtClean="0"/>
              <a:t>Seamless </a:t>
            </a:r>
            <a:r>
              <a:rPr lang="en-US" dirty="0"/>
              <a:t>C</a:t>
            </a:r>
            <a:r>
              <a:rPr lang="en-US" dirty="0" smtClean="0"/>
              <a:t>overage </a:t>
            </a:r>
            <a:r>
              <a:rPr lang="en-US" dirty="0"/>
              <a:t>C</a:t>
            </a:r>
            <a:r>
              <a:rPr lang="en-US" dirty="0" smtClean="0"/>
              <a:t>ontinuum: </a:t>
            </a:r>
            <a:br>
              <a:rPr lang="en-US" dirty="0" smtClean="0"/>
            </a:br>
            <a:r>
              <a:rPr lang="en-US" dirty="0" smtClean="0"/>
              <a:t>Consumer Perspective</a:t>
            </a:r>
            <a:endParaRPr lang="en-US" sz="3600" dirty="0"/>
          </a:p>
        </p:txBody>
      </p:sp>
      <p:sp>
        <p:nvSpPr>
          <p:cNvPr id="3" name="Content Placeholder 2"/>
          <p:cNvSpPr>
            <a:spLocks noGrp="1"/>
          </p:cNvSpPr>
          <p:nvPr>
            <p:ph idx="1"/>
          </p:nvPr>
        </p:nvSpPr>
        <p:spPr>
          <a:xfrm>
            <a:off x="304800" y="1600200"/>
            <a:ext cx="8382000" cy="4572000"/>
          </a:xfrm>
        </p:spPr>
        <p:txBody>
          <a:bodyPr>
            <a:normAutofit/>
          </a:bodyPr>
          <a:lstStyle/>
          <a:p>
            <a:pPr marL="0" indent="0">
              <a:buNone/>
            </a:pPr>
            <a:r>
              <a:rPr lang="en-US" u="sng" dirty="0" smtClean="0"/>
              <a:t>For the Consumer</a:t>
            </a:r>
            <a:r>
              <a:rPr lang="en-US" dirty="0" smtClean="0"/>
              <a:t>:</a:t>
            </a:r>
          </a:p>
          <a:p>
            <a:pPr marL="0" indent="0">
              <a:buNone/>
            </a:pPr>
            <a:r>
              <a:rPr lang="en-US" sz="2400" b="1" i="1" dirty="0" smtClean="0"/>
              <a:t>As </a:t>
            </a:r>
            <a:r>
              <a:rPr lang="en-US" sz="2400" b="1" i="1" dirty="0"/>
              <a:t>individuals’ incomes or circumstances change, to prevent or </a:t>
            </a:r>
            <a:r>
              <a:rPr lang="en-US" sz="2400" b="1" i="1" dirty="0" smtClean="0"/>
              <a:t>mitigate: </a:t>
            </a:r>
          </a:p>
          <a:p>
            <a:pPr marL="457200" indent="-457200"/>
            <a:r>
              <a:rPr lang="en-US" dirty="0" smtClean="0"/>
              <a:t>Significant financial impact on out-of-pocket spending (i.e. cliffs) and;</a:t>
            </a:r>
          </a:p>
          <a:p>
            <a:pPr marL="457200" indent="-457200"/>
            <a:r>
              <a:rPr lang="en-US" dirty="0" smtClean="0"/>
              <a:t>Gaps in care or benefits due to changes in covered benefits, health plan, or provider. </a:t>
            </a:r>
          </a:p>
          <a:p>
            <a:pPr marL="0" indent="0">
              <a:buNone/>
            </a:pPr>
            <a:endParaRPr lang="en-US" dirty="0" smtClean="0"/>
          </a:p>
          <a:p>
            <a:pPr marL="0" indent="0" algn="ctr">
              <a:buNone/>
            </a:pPr>
            <a:endParaRPr lang="en-US" i="1" dirty="0" smtClean="0">
              <a:latin typeface="+mj-lt"/>
            </a:endParaRPr>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7</a:t>
            </a:fld>
            <a:endParaRPr lang="en-US" dirty="0"/>
          </a:p>
        </p:txBody>
      </p:sp>
    </p:spTree>
    <p:extLst>
      <p:ext uri="{BB962C8B-B14F-4D97-AF65-F5344CB8AC3E}">
        <p14:creationId xmlns:p14="http://schemas.microsoft.com/office/powerpoint/2010/main" val="4070669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599"/>
            <a:ext cx="8537448" cy="1048143"/>
          </a:xfrm>
        </p:spPr>
        <p:txBody>
          <a:bodyPr>
            <a:normAutofit fontScale="90000"/>
          </a:bodyPr>
          <a:lstStyle/>
          <a:p>
            <a:r>
              <a:rPr lang="en-US" dirty="0" smtClean="0"/>
              <a:t>Seamless Coverage Continuum: </a:t>
            </a:r>
            <a:br>
              <a:rPr lang="en-US" dirty="0" smtClean="0"/>
            </a:br>
            <a:r>
              <a:rPr lang="en-US" dirty="0" smtClean="0"/>
              <a:t>State Perspective</a:t>
            </a:r>
            <a:endParaRPr lang="en-US" dirty="0"/>
          </a:p>
        </p:txBody>
      </p:sp>
      <p:sp>
        <p:nvSpPr>
          <p:cNvPr id="3" name="Content Placeholder 2"/>
          <p:cNvSpPr>
            <a:spLocks noGrp="1"/>
          </p:cNvSpPr>
          <p:nvPr>
            <p:ph idx="1"/>
          </p:nvPr>
        </p:nvSpPr>
        <p:spPr>
          <a:xfrm>
            <a:off x="381000" y="1295400"/>
            <a:ext cx="8382000" cy="4800600"/>
          </a:xfrm>
        </p:spPr>
        <p:txBody>
          <a:bodyPr>
            <a:normAutofit/>
          </a:bodyPr>
          <a:lstStyle/>
          <a:p>
            <a:pPr marL="114300" indent="0">
              <a:buNone/>
            </a:pPr>
            <a:r>
              <a:rPr lang="en-US" u="sng" dirty="0"/>
              <a:t>For the State:</a:t>
            </a:r>
            <a:r>
              <a:rPr lang="en-US" dirty="0"/>
              <a:t> </a:t>
            </a:r>
            <a:endParaRPr lang="en-US" dirty="0" smtClean="0"/>
          </a:p>
          <a:p>
            <a:r>
              <a:rPr lang="en-US" dirty="0" smtClean="0"/>
              <a:t>Administrative efficiency when meeting enrollees care needs as income/circumstances change </a:t>
            </a:r>
          </a:p>
          <a:p>
            <a:pPr marL="114300" indent="0">
              <a:buNone/>
            </a:pPr>
            <a:r>
              <a:rPr lang="en-US" b="1" i="1" dirty="0" smtClean="0"/>
              <a:t>Workable solutions must contribute to</a:t>
            </a:r>
            <a:r>
              <a:rPr lang="en-US" i="1" dirty="0" smtClean="0"/>
              <a:t>: </a:t>
            </a:r>
          </a:p>
          <a:p>
            <a:r>
              <a:rPr lang="en-US" dirty="0" smtClean="0"/>
              <a:t>Sustainability of current HC programs;</a:t>
            </a:r>
          </a:p>
          <a:p>
            <a:r>
              <a:rPr lang="en-US" dirty="0" smtClean="0"/>
              <a:t>Efficient and targeted use </a:t>
            </a:r>
            <a:r>
              <a:rPr lang="en-US" dirty="0"/>
              <a:t>of </a:t>
            </a:r>
            <a:r>
              <a:rPr lang="en-US" dirty="0" smtClean="0"/>
              <a:t>public resources; and</a:t>
            </a:r>
          </a:p>
          <a:p>
            <a:r>
              <a:rPr lang="en-US" dirty="0" smtClean="0"/>
              <a:t>Maximize </a:t>
            </a:r>
            <a:r>
              <a:rPr lang="en-US" dirty="0"/>
              <a:t>federal </a:t>
            </a:r>
            <a:r>
              <a:rPr lang="en-US" dirty="0" smtClean="0"/>
              <a:t>funding.</a:t>
            </a:r>
            <a:endParaRPr lang="en-US" u="sng" dirty="0"/>
          </a:p>
          <a:p>
            <a:pPr marL="114300" indent="0">
              <a:buNone/>
            </a:pPr>
            <a:endParaRPr lang="en-US" dirty="0"/>
          </a:p>
        </p:txBody>
      </p:sp>
      <p:sp>
        <p:nvSpPr>
          <p:cNvPr id="4" name="Slide Number Placeholder 3"/>
          <p:cNvSpPr>
            <a:spLocks noGrp="1"/>
          </p:cNvSpPr>
          <p:nvPr>
            <p:ph type="sldNum" sz="quarter" idx="4294967295"/>
          </p:nvPr>
        </p:nvSpPr>
        <p:spPr>
          <a:xfrm>
            <a:off x="6934200" y="6492875"/>
            <a:ext cx="2133600" cy="365125"/>
          </a:xfrm>
          <a:prstGeom prst="rect">
            <a:avLst/>
          </a:prstGeom>
        </p:spPr>
        <p:txBody>
          <a:bodyPr/>
          <a:lstStyle/>
          <a:p>
            <a:fld id="{FFCCDFB5-8692-42CB-ACDB-1AED0D803DD4}" type="slidenum">
              <a:rPr lang="en-US" smtClean="0"/>
              <a:pPr/>
              <a:t>8</a:t>
            </a:fld>
            <a:endParaRPr lang="en-US" dirty="0"/>
          </a:p>
        </p:txBody>
      </p:sp>
    </p:spTree>
    <p:extLst>
      <p:ext uri="{BB962C8B-B14F-4D97-AF65-F5344CB8AC3E}">
        <p14:creationId xmlns:p14="http://schemas.microsoft.com/office/powerpoint/2010/main" val="3489005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6477000"/>
            <a:ext cx="7845552" cy="246221"/>
          </a:xfrm>
          <a:prstGeom prst="rect">
            <a:avLst/>
          </a:prstGeom>
          <a:noFill/>
        </p:spPr>
        <p:txBody>
          <a:bodyPr wrap="square" rtlCol="0">
            <a:spAutoFit/>
          </a:bodyPr>
          <a:lstStyle/>
          <a:p>
            <a:r>
              <a:rPr lang="en-US" sz="1000" dirty="0" smtClean="0"/>
              <a:t>Source: 2010, Minnesota Department of Human Services.</a:t>
            </a:r>
            <a:endParaRPr lang="en-US" sz="1000" dirty="0"/>
          </a:p>
        </p:txBody>
      </p:sp>
      <p:pic>
        <p:nvPicPr>
          <p:cNvPr id="4" name="Content Placeholder 4" descr="This represents MHCP in January 2010.&#10;&#10;GAMC – State funded program for adults without children.  In the years prior to Medicaid funding for this population legislature grappled with how best to cover them..&#10;GHO – Hospital only coverage, Transitional MinnesotaCare (sought to move people from  GAMC to MCRE), in 2012,Healthy MN Contribution Program for adults w/o children &gt;200% FPG to subsidize private coverage. GAMC expired in March 2011 with implementation of the early expansion, MA for adults without children.&#10;&#10;First three population buckets: Infants, pregnant women and children had maintenance of effort requirements under the law so Minnesota was limited in its ability to reduce eligibility levels for these populations. These populations were moved over into Medical Assistance in an effort to meet these requirements. (MOE for Medicaid and CHIP populations goes until 2019)&#10;&#10;Medical Assistance Changes:&#10;Parents, children ages 19-20, and adults under age 65 without children experienced an increase in income eligibility for MA with the Medicaid expansion.&#10;Medicaid coverage for seniors and disabled and/or blind remained virtually unchanged under the ACA.&#10;&#10;MinnesotaCare Changes: &#10;Moved to basic health plan model capped at 200%FPL&#10;Reduced income eligibility for parents from 275%FPL to 200%FPL&#10;Removed the health contribution program for adults without children&#10;Removed the buy-in option for children in MinnesotaCare (Most children under 200%FPL are in MA with a few exceptions of children who are in MinnesotaCare)&#10;&#10;New Public Program:&#10;Addition of a federal subsidy program for ACA-compliant plans purchased through MNsure&#10;"/>
          <p:cNvPicPr>
            <a:picLocks noGrp="1" noChangeAspect="1"/>
          </p:cNvPicPr>
          <p:nvPr>
            <p:ph sz="quarter" idx="1"/>
          </p:nvPr>
        </p:nvPicPr>
        <p:blipFill>
          <a:blip r:embed="rId3"/>
          <a:stretch>
            <a:fillRect/>
          </a:stretch>
        </p:blipFill>
        <p:spPr>
          <a:xfrm>
            <a:off x="1063752" y="1399852"/>
            <a:ext cx="7010399" cy="4162748"/>
          </a:xfrm>
          <a:prstGeom prst="rect">
            <a:avLst/>
          </a:prstGeom>
        </p:spPr>
      </p:pic>
      <p:sp>
        <p:nvSpPr>
          <p:cNvPr id="2" name="Title 1"/>
          <p:cNvSpPr>
            <a:spLocks noGrp="1"/>
          </p:cNvSpPr>
          <p:nvPr>
            <p:ph type="title"/>
          </p:nvPr>
        </p:nvSpPr>
        <p:spPr/>
        <p:txBody>
          <a:bodyPr/>
          <a:lstStyle/>
          <a:p>
            <a:r>
              <a:rPr lang="en-US" dirty="0"/>
              <a:t>MN Coverage Continuum: Pre-ACA</a:t>
            </a:r>
          </a:p>
        </p:txBody>
      </p:sp>
    </p:spTree>
    <p:extLst>
      <p:ext uri="{BB962C8B-B14F-4D97-AF65-F5344CB8AC3E}">
        <p14:creationId xmlns:p14="http://schemas.microsoft.com/office/powerpoint/2010/main" val="637345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6">
    <a:dk1>
      <a:sysClr val="windowText" lastClr="000000"/>
    </a:dk1>
    <a:lt1>
      <a:sysClr val="window" lastClr="FFFFFF"/>
    </a:lt1>
    <a:dk2>
      <a:srgbClr val="E38431"/>
    </a:dk2>
    <a:lt2>
      <a:srgbClr val="FFFFFF"/>
    </a:lt2>
    <a:accent1>
      <a:srgbClr val="007481"/>
    </a:accent1>
    <a:accent2>
      <a:srgbClr val="109AA9"/>
    </a:accent2>
    <a:accent3>
      <a:srgbClr val="E38431"/>
    </a:accent3>
    <a:accent4>
      <a:srgbClr val="F5BC47"/>
    </a:accent4>
    <a:accent5>
      <a:srgbClr val="4BACC6"/>
    </a:accent5>
    <a:accent6>
      <a:srgbClr val="007481"/>
    </a:accent6>
    <a:hlink>
      <a:srgbClr val="007481"/>
    </a:hlink>
    <a:folHlink>
      <a:srgbClr val="0065A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6">
    <a:dk1>
      <a:sysClr val="windowText" lastClr="000000"/>
    </a:dk1>
    <a:lt1>
      <a:sysClr val="window" lastClr="FFFFFF"/>
    </a:lt1>
    <a:dk2>
      <a:srgbClr val="E38431"/>
    </a:dk2>
    <a:lt2>
      <a:srgbClr val="FFFFFF"/>
    </a:lt2>
    <a:accent1>
      <a:srgbClr val="007481"/>
    </a:accent1>
    <a:accent2>
      <a:srgbClr val="109AA9"/>
    </a:accent2>
    <a:accent3>
      <a:srgbClr val="E38431"/>
    </a:accent3>
    <a:accent4>
      <a:srgbClr val="F5BC47"/>
    </a:accent4>
    <a:accent5>
      <a:srgbClr val="4BACC6"/>
    </a:accent5>
    <a:accent6>
      <a:srgbClr val="007481"/>
    </a:accent6>
    <a:hlink>
      <a:srgbClr val="007481"/>
    </a:hlink>
    <a:folHlink>
      <a:srgbClr val="0065A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10/9/2013 7:52:38 PM</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Category xmlns="f2dd71cc-4bfb-41e3-be0f-613a07434cdc">Financing Task Force</Category>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A38543447213EB4BA444317A17C5FC0E" ma:contentTypeVersion="1" ma:contentTypeDescription="Create a new document." ma:contentTypeScope="" ma:versionID="43e13fee27a1a9af8bb4b65c49b9027c">
  <xsd:schema xmlns:xsd="http://www.w3.org/2001/XMLSchema" xmlns:xs="http://www.w3.org/2001/XMLSchema" xmlns:p="http://schemas.microsoft.com/office/2006/metadata/properties" xmlns:ns2="f2dd71cc-4bfb-41e3-be0f-613a07434cdc" targetNamespace="http://schemas.microsoft.com/office/2006/metadata/properties" ma:root="true" ma:fieldsID="e7ef4931bfb4971ebe44e4209068a3a0" ns2:_="">
    <xsd:import namespace="f2dd71cc-4bfb-41e3-be0f-613a07434cdc"/>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71cc-4bfb-41e3-be0f-613a07434cdc"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RS"/>
          <xsd:enumeration value="Call Center Documents"/>
          <xsd:enumeration value="Changes in Circumstance"/>
          <xsd:enumeration value="County Newsletter"/>
          <xsd:enumeration value="Employee Updates"/>
          <xsd:enumeration value="Financing Task Force"/>
          <xsd:enumeration value="Forms"/>
          <xsd:enumeration value="HCA Organizational docs"/>
          <xsd:enumeration value="Health Care Reform"/>
          <xsd:enumeration value="Health Plan Open Enrollment"/>
          <xsd:enumeration value="HPE"/>
          <xsd:enumeration value="MA-EPD"/>
          <xsd:enumeration value="Member Help Desk Resources"/>
          <xsd:enumeration value="Member Legislative Notice"/>
          <xsd:enumeration value="Member Web Pages"/>
          <xsd:enumeration value="Mental health"/>
          <xsd:enumeration value="MFPP 2015 Project"/>
          <xsd:enumeration value="MinnesotaCare Premiums"/>
          <xsd:enumeration value="MinnesotaCare Tax HH Workaround"/>
          <xsd:enumeration value="MNsure Implementation Plan (Oct28)+Related"/>
          <xsd:enumeration value="New Eligibility System"/>
          <xsd:enumeration value="Notices Project"/>
          <xsd:enumeration value="Other"/>
          <xsd:enumeration value="Paper application"/>
          <xsd:enumeration value="Pending Applications"/>
          <xsd:enumeration value="PIX Meetings"/>
          <xsd:enumeration value="Provider Application&amp;Enrollment"/>
          <xsd:enumeration value="Providers"/>
          <xsd:enumeration value="Renewals"/>
          <xsd:enumeration value="Research"/>
          <xsd:enumeration value="Reset"/>
          <xsd:enumeration value="Retro MA"/>
          <xsd:enumeration value="Special Needs BasicCare"/>
          <xsd:enumeration value="Special Needs Purchasing"/>
          <xsd:enumeration value="Tridion Migration"/>
          <xsd:enumeration value="Web Pag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78A20B-F4AE-403D-8780-4D4EB14A5C72}">
  <ds:schemaRefs>
    <ds:schemaRef ds:uri="http://schemas.microsoft.com/sharepoint/v3/contenttype/forms"/>
  </ds:schemaRefs>
</ds:datastoreItem>
</file>

<file path=customXml/itemProps2.xml><?xml version="1.0" encoding="utf-8"?>
<ds:datastoreItem xmlns:ds="http://schemas.openxmlformats.org/officeDocument/2006/customXml" ds:itemID="{683E9D2A-07C6-4757-865B-4F9A6F26FD27}">
  <ds:schemaRefs>
    <ds:schemaRef ds:uri="http://schemas.microsoft.com/sharepoint/events"/>
  </ds:schemaRefs>
</ds:datastoreItem>
</file>

<file path=customXml/itemProps3.xml><?xml version="1.0" encoding="utf-8"?>
<ds:datastoreItem xmlns:ds="http://schemas.openxmlformats.org/officeDocument/2006/customXml" ds:itemID="{71D4DFED-CF87-4B13-8B49-B99C037A1210}">
  <ds:schemaRefs>
    <ds:schemaRef ds:uri="http://purl.org/dc/elements/1.1/"/>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infopath/2007/PartnerControls"/>
    <ds:schemaRef ds:uri="f2dd71cc-4bfb-41e3-be0f-613a07434cdc"/>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2489FBF4-7A5C-4DFB-A633-A1C229EB5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d71cc-4bfb-41e3-be0f-613a07434c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1532</TotalTime>
  <Words>4545</Words>
  <Application>Microsoft Office PowerPoint</Application>
  <PresentationFormat>On-screen Show (4:3)</PresentationFormat>
  <Paragraphs>670</Paragraphs>
  <Slides>56</Slides>
  <Notes>56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56</vt:i4>
      </vt:variant>
    </vt:vector>
  </HeadingPairs>
  <TitlesOfParts>
    <vt:vector size="62" baseType="lpstr">
      <vt:lpstr>Arial</vt:lpstr>
      <vt:lpstr>Arial Black</vt:lpstr>
      <vt:lpstr>Calibri</vt:lpstr>
      <vt:lpstr>Times New Roman</vt:lpstr>
      <vt:lpstr>Wingdings 2</vt:lpstr>
      <vt:lpstr>SIM Presentations Template</vt:lpstr>
      <vt:lpstr> Minnesota  Health Care Financing Task Force</vt:lpstr>
      <vt:lpstr>Overview/Agenda</vt:lpstr>
      <vt:lpstr>MN Distribution of Coverage - 2014</vt:lpstr>
      <vt:lpstr>Change in MN Rate of Uninsurance</vt:lpstr>
      <vt:lpstr>Workgroup charge: Seamless Coverage</vt:lpstr>
      <vt:lpstr>Workgroup charge: Market Stability</vt:lpstr>
      <vt:lpstr> Seamless Coverage Continuum:  Consumer Perspective</vt:lpstr>
      <vt:lpstr>Seamless Coverage Continuum:  State Perspective</vt:lpstr>
      <vt:lpstr>MN Coverage Continuum: Pre-ACA</vt:lpstr>
      <vt:lpstr>MN’s Current Coverage Continuum</vt:lpstr>
      <vt:lpstr>Medical Assistance (MA): Minnesota’s Medicaid Program</vt:lpstr>
      <vt:lpstr>MA Eligibility Requirements</vt:lpstr>
      <vt:lpstr>Financial Eligibility:  Families with Children and Adults</vt:lpstr>
      <vt:lpstr>Financial Eligibility: elderly, or blind or who have disabilities</vt:lpstr>
      <vt:lpstr>Cost Structure for Enrollees</vt:lpstr>
      <vt:lpstr>MA Population Groups</vt:lpstr>
      <vt:lpstr>MA Service Delivery</vt:lpstr>
      <vt:lpstr>MA Governance &amp; Administration</vt:lpstr>
      <vt:lpstr>MA Groups &amp; Eligibility Systems </vt:lpstr>
      <vt:lpstr>Financing of Medical Assistance</vt:lpstr>
      <vt:lpstr>MA Funding Sources</vt:lpstr>
      <vt:lpstr>MA Spending by Eligibility Group FY2017</vt:lpstr>
      <vt:lpstr>MinnesotaCare</vt:lpstr>
      <vt:lpstr>MinnesotaCare History</vt:lpstr>
      <vt:lpstr>MinnesotaCare as the  Basic Health Plan (BHP)</vt:lpstr>
      <vt:lpstr>MinnesotaCare Eligibility Requirements</vt:lpstr>
      <vt:lpstr>Financial Eligibility</vt:lpstr>
      <vt:lpstr>MinnesotaCare Cost Structure for Enrollees</vt:lpstr>
      <vt:lpstr>MinnesotaCare Premium Scale  (0-149%FPG)</vt:lpstr>
      <vt:lpstr>MinnesotaCare Premium Scale  (150-200%FPG)</vt:lpstr>
      <vt:lpstr>Cost Sharing and Actuarial Values</vt:lpstr>
      <vt:lpstr>MinnesotaCare Population Groups</vt:lpstr>
      <vt:lpstr>MinnesotaCare Service Delivery</vt:lpstr>
      <vt:lpstr>Benefits: MinnesotaCare v. MA </vt:lpstr>
      <vt:lpstr>Governance and Administration</vt:lpstr>
      <vt:lpstr>Financing of MinnesotaCare </vt:lpstr>
      <vt:lpstr>Federal Share of MinnesotaCare </vt:lpstr>
      <vt:lpstr>BHP Federal Funding Formula</vt:lpstr>
      <vt:lpstr>BHP State Funding Formula</vt:lpstr>
      <vt:lpstr>Health Care Access Fund</vt:lpstr>
      <vt:lpstr>Advanced premium tax credits and cost-sharing subsidies </vt:lpstr>
      <vt:lpstr>MNsure Overview</vt:lpstr>
      <vt:lpstr>MNsure Overview (continued)</vt:lpstr>
      <vt:lpstr>How MNsure is Funded</vt:lpstr>
      <vt:lpstr>MNsure Governance</vt:lpstr>
      <vt:lpstr>Introduction to Plans,  Premiums and Cost Sharing</vt:lpstr>
      <vt:lpstr>Plan Levels of Coverage</vt:lpstr>
      <vt:lpstr>What impacts a person’s premium rate?</vt:lpstr>
      <vt:lpstr>How do Advanced Premium Tax Credits (APTC) Work?</vt:lpstr>
      <vt:lpstr>How are Advanced Premium Tax Credits (APTC) Calculated?</vt:lpstr>
      <vt:lpstr>What is a Cost-Sharing Reduction (CSR)?</vt:lpstr>
      <vt:lpstr>Exchange Subsidy Program Funding </vt:lpstr>
      <vt:lpstr>MNsure Health Plan Offerings (2015)</vt:lpstr>
      <vt:lpstr>2015 MNsure Private Coverage Enrollees</vt:lpstr>
      <vt:lpstr>2015 MNsure Private Coverage Enrollees, continued</vt:lpstr>
      <vt:lpstr>2015 Coverage Enrollment by Rating Area</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HCF TF_Workgroup 2 PPT_Seamless Coverage Wkgp Mtg 1</dc:title>
  <dc:creator>Rohde, Catherine</dc:creator>
  <cp:lastModifiedBy>Schreier, Sandy</cp:lastModifiedBy>
  <cp:revision>179</cp:revision>
  <cp:lastPrinted>2015-09-18T13:36:17Z</cp:lastPrinted>
  <dcterms:created xsi:type="dcterms:W3CDTF">2014-05-06T21:32:32Z</dcterms:created>
  <dcterms:modified xsi:type="dcterms:W3CDTF">2015-09-23T14:12:59Z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0x010100A38543447213EB4BA444317A17C5FC0E</vt:lpwstr>
  </property>
  <property fmtid="{D5CDD505-2E9C-101B-9397-08002B2CF9AE}" pid="3" name="Category">
    <vt:lpwstr>PPT</vt:lpwstr>
  </property>
</Properties>
</file>