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5"/>
  </p:sldMasterIdLst>
  <p:notesMasterIdLst>
    <p:notesMasterId r:id="rId16"/>
  </p:notesMasterIdLst>
  <p:handoutMasterIdLst>
    <p:handoutMasterId r:id="rId17"/>
  </p:handoutMasterIdLst>
  <p:sldIdLst>
    <p:sldId id="273" r:id="rId6"/>
    <p:sldId id="311" r:id="rId7"/>
    <p:sldId id="310" r:id="rId8"/>
    <p:sldId id="318" r:id="rId9"/>
    <p:sldId id="319" r:id="rId10"/>
    <p:sldId id="320" r:id="rId11"/>
    <p:sldId id="323" r:id="rId12"/>
    <p:sldId id="322" r:id="rId13"/>
    <p:sldId id="321" r:id="rId14"/>
    <p:sldId id="324" r:id="rId1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D39"/>
    <a:srgbClr val="9ABC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51" autoAdjust="0"/>
    <p:restoredTop sz="86447" autoAdjust="0"/>
  </p:normalViewPr>
  <p:slideViewPr>
    <p:cSldViewPr>
      <p:cViewPr varScale="1">
        <p:scale>
          <a:sx n="66" d="100"/>
          <a:sy n="66" d="100"/>
        </p:scale>
        <p:origin x="802" y="62"/>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varScale="1">
      <p:scale>
        <a:sx n="100" d="100"/>
        <a:sy n="100" d="100"/>
      </p:scale>
      <p:origin x="0" y="300"/>
    </p:cViewPr>
  </p:sorterViewPr>
  <p:notesViewPr>
    <p:cSldViewPr>
      <p:cViewPr varScale="1">
        <p:scale>
          <a:sx n="83" d="100"/>
          <a:sy n="83" d="100"/>
        </p:scale>
        <p:origin x="1890" y="8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B7267564-96CE-4A9E-B43B-C46E4F9A5BEB}" type="datetimeFigureOut">
              <a:rPr lang="en-US" smtClean="0"/>
              <a:t>9/23/2015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ADD1237A-85AB-49E5-A5BA-8793CF1D1C2D}" type="slidenum">
              <a:rPr lang="en-US" smtClean="0"/>
              <a:t>‹#›</a:t>
            </a:fld>
            <a:endParaRPr lang="en-US"/>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9DF44E2-DAD8-4FF2-B93A-C2F2B461ECE9}" type="datetimeFigureOut">
              <a:rPr lang="en-US" smtClean="0"/>
              <a:t>9/23/2015</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a:t>
            </a:fld>
            <a:endParaRPr lang="en-US" dirty="0"/>
          </a:p>
        </p:txBody>
      </p:sp>
    </p:spTree>
    <p:extLst>
      <p:ext uri="{BB962C8B-B14F-4D97-AF65-F5344CB8AC3E}">
        <p14:creationId xmlns:p14="http://schemas.microsoft.com/office/powerpoint/2010/main" val="210731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5</a:t>
            </a:fld>
            <a:endParaRPr lang="en-US" dirty="0"/>
          </a:p>
        </p:txBody>
      </p:sp>
    </p:spTree>
    <p:extLst>
      <p:ext uri="{BB962C8B-B14F-4D97-AF65-F5344CB8AC3E}">
        <p14:creationId xmlns:p14="http://schemas.microsoft.com/office/powerpoint/2010/main" val="222759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6</a:t>
            </a:fld>
            <a:endParaRPr lang="en-US" dirty="0"/>
          </a:p>
        </p:txBody>
      </p:sp>
    </p:spTree>
    <p:extLst>
      <p:ext uri="{BB962C8B-B14F-4D97-AF65-F5344CB8AC3E}">
        <p14:creationId xmlns:p14="http://schemas.microsoft.com/office/powerpoint/2010/main" val="274419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7</a:t>
            </a:fld>
            <a:endParaRPr lang="en-US" dirty="0"/>
          </a:p>
        </p:txBody>
      </p:sp>
    </p:spTree>
    <p:extLst>
      <p:ext uri="{BB962C8B-B14F-4D97-AF65-F5344CB8AC3E}">
        <p14:creationId xmlns:p14="http://schemas.microsoft.com/office/powerpoint/2010/main" val="1228890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8</a:t>
            </a:fld>
            <a:endParaRPr lang="en-US" dirty="0"/>
          </a:p>
        </p:txBody>
      </p:sp>
    </p:spTree>
    <p:extLst>
      <p:ext uri="{BB962C8B-B14F-4D97-AF65-F5344CB8AC3E}">
        <p14:creationId xmlns:p14="http://schemas.microsoft.com/office/powerpoint/2010/main" val="1090361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9</a:t>
            </a:fld>
            <a:endParaRPr lang="en-US" dirty="0"/>
          </a:p>
        </p:txBody>
      </p:sp>
    </p:spTree>
    <p:extLst>
      <p:ext uri="{BB962C8B-B14F-4D97-AF65-F5344CB8AC3E}">
        <p14:creationId xmlns:p14="http://schemas.microsoft.com/office/powerpoint/2010/main" val="1764755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08383" y="3390275"/>
            <a:ext cx="7437120" cy="315468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10</a:t>
            </a:fld>
            <a:endParaRPr lang="en-US" dirty="0"/>
          </a:p>
        </p:txBody>
      </p:sp>
    </p:spTree>
    <p:extLst>
      <p:ext uri="{BB962C8B-B14F-4D97-AF65-F5344CB8AC3E}">
        <p14:creationId xmlns:p14="http://schemas.microsoft.com/office/powerpoint/2010/main" val="948610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1903557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4083187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2623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F8FA0FF-B194-4927-BB1D-56AA63D432A4}" type="slidenum">
              <a:rPr lang="en-US" smtClean="0"/>
              <a:pPr/>
              <a:t>‹#›</a:t>
            </a:fld>
            <a:endParaRPr lang="en-US" dirty="0"/>
          </a:p>
        </p:txBody>
      </p:sp>
      <p:sp>
        <p:nvSpPr>
          <p:cNvPr id="7" name="Picture Placeholder 6"/>
          <p:cNvSpPr>
            <a:spLocks noGrp="1"/>
          </p:cNvSpPr>
          <p:nvPr>
            <p:ph type="pic" sz="quarter" idx="12"/>
          </p:nvPr>
        </p:nvSpPr>
        <p:spPr>
          <a:xfrm>
            <a:off x="762000" y="1905000"/>
            <a:ext cx="7467600" cy="3200400"/>
          </a:xfrm>
        </p:spPr>
        <p:txBody>
          <a:bodyPr/>
          <a:lstStyle/>
          <a:p>
            <a:endParaRPr lang="en-US"/>
          </a:p>
        </p:txBody>
      </p:sp>
    </p:spTree>
    <p:extLst>
      <p:ext uri="{BB962C8B-B14F-4D97-AF65-F5344CB8AC3E}">
        <p14:creationId xmlns:p14="http://schemas.microsoft.com/office/powerpoint/2010/main" val="258762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97750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39936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pPr/>
              <a:t>‹#›</a:t>
            </a:fld>
            <a:endParaRPr lang="en-US" dirty="0"/>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Health Care Financing Task Force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Information: www.mn.gov/dhs/hcftf </a:t>
            </a:r>
          </a:p>
          <a:p>
            <a:pPr marL="0" marR="0" algn="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Contact: </a:t>
            </a:r>
            <a:r>
              <a:rPr lang="en-US" sz="1100" dirty="0">
                <a:effectLst/>
                <a:latin typeface="Calibri" panose="020F0502020204030204" pitchFamily="34" charset="0"/>
                <a:ea typeface="Calibri" panose="020F0502020204030204" pitchFamily="34" charset="0"/>
                <a:cs typeface="Times New Roman" panose="02020603050405020304" pitchFamily="18" charset="0"/>
              </a:rPr>
              <a:t>dhs.hcfinancingtaskforce@state.mn.us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14069042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dirty="0"/>
              <a:t>Health Care Delivery Design &amp; Sustainability Workgroup</a:t>
            </a:r>
          </a:p>
          <a:p>
            <a:r>
              <a:rPr lang="en-US" dirty="0" smtClean="0"/>
              <a:t>September 22, 2015</a:t>
            </a:r>
          </a:p>
          <a:p>
            <a:endParaRPr lang="en-US" dirty="0"/>
          </a:p>
        </p:txBody>
      </p:sp>
      <p:sp>
        <p:nvSpPr>
          <p:cNvPr id="3" name="Title 2"/>
          <p:cNvSpPr>
            <a:spLocks noGrp="1"/>
          </p:cNvSpPr>
          <p:nvPr>
            <p:ph type="ctrTitle"/>
          </p:nvPr>
        </p:nvSpPr>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endParaRPr lang="en-US" dirty="0"/>
          </a:p>
        </p:txBody>
      </p:sp>
    </p:spTree>
    <p:extLst>
      <p:ext uri="{BB962C8B-B14F-4D97-AF65-F5344CB8AC3E}">
        <p14:creationId xmlns:p14="http://schemas.microsoft.com/office/powerpoint/2010/main" val="1222447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ADDITIONAL </a:t>
            </a:r>
            <a:r>
              <a:rPr lang="en-US" dirty="0" smtClean="0"/>
              <a:t>MID/LONG-TERM </a:t>
            </a:r>
            <a:r>
              <a:rPr lang="en-US" dirty="0"/>
              <a:t>PRIORITIES</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lvl="0"/>
            <a:r>
              <a:rPr lang="en-US" sz="2000" dirty="0"/>
              <a:t>Allow communities to form their own </a:t>
            </a:r>
            <a:r>
              <a:rPr lang="en-US" sz="2000" b="1" dirty="0"/>
              <a:t>Accountable Communities of Health </a:t>
            </a:r>
            <a:r>
              <a:rPr lang="en-US" sz="2000" dirty="0"/>
              <a:t>and form ACO-like organization</a:t>
            </a:r>
          </a:p>
          <a:p>
            <a:pPr lvl="0"/>
            <a:r>
              <a:rPr lang="en-US" sz="2000" dirty="0" smtClean="0"/>
              <a:t>Statewide </a:t>
            </a:r>
            <a:r>
              <a:rPr lang="en-US" sz="2000" b="1" dirty="0"/>
              <a:t>drug formularies</a:t>
            </a:r>
            <a:r>
              <a:rPr lang="en-US" sz="2000" dirty="0"/>
              <a:t>.</a:t>
            </a:r>
          </a:p>
          <a:p>
            <a:r>
              <a:rPr lang="en-US" sz="2000" dirty="0" smtClean="0"/>
              <a:t>Develop </a:t>
            </a:r>
            <a:r>
              <a:rPr lang="en-US" sz="2000" dirty="0"/>
              <a:t>new ways of </a:t>
            </a:r>
            <a:r>
              <a:rPr lang="en-US" sz="2000" b="1" dirty="0"/>
              <a:t>tracking savings/ROI in the state budget process</a:t>
            </a:r>
            <a:r>
              <a:rPr lang="en-US" sz="2000" dirty="0"/>
              <a:t>. As of now, when we save the system money (IHP, competitive bid, etc.), it does not get scored in a way that it can be reinvested into HHS. It falls to the general fund. This capture of the savings will be increasingly important as budget pressures grow. It also would provide incentive for providers to accelerate reform.</a:t>
            </a:r>
            <a:endParaRPr lang="en-US" sz="1800" dirty="0"/>
          </a:p>
        </p:txBody>
      </p:sp>
    </p:spTree>
    <p:extLst>
      <p:ext uri="{BB962C8B-B14F-4D97-AF65-F5344CB8AC3E}">
        <p14:creationId xmlns:p14="http://schemas.microsoft.com/office/powerpoint/2010/main" val="1084275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Workgroup Priorities</a:t>
            </a:r>
            <a:endParaRPr lang="en-US" dirty="0"/>
          </a:p>
        </p:txBody>
      </p:sp>
      <p:sp>
        <p:nvSpPr>
          <p:cNvPr id="3" name="Content Placeholder 2"/>
          <p:cNvSpPr>
            <a:spLocks noGrp="1"/>
          </p:cNvSpPr>
          <p:nvPr>
            <p:ph idx="1"/>
          </p:nvPr>
        </p:nvSpPr>
        <p:spPr/>
        <p:txBody>
          <a:bodyPr>
            <a:normAutofit lnSpcReduction="10000"/>
          </a:bodyPr>
          <a:lstStyle/>
          <a:p>
            <a:r>
              <a:rPr lang="en-US" b="1" dirty="0"/>
              <a:t>Immediate </a:t>
            </a:r>
            <a:r>
              <a:rPr lang="en-US" b="1" dirty="0" smtClean="0"/>
              <a:t>Priorities</a:t>
            </a:r>
            <a:r>
              <a:rPr lang="en-US" dirty="0" smtClean="0"/>
              <a:t>:  3-5 </a:t>
            </a:r>
            <a:r>
              <a:rPr lang="en-US" dirty="0"/>
              <a:t>immediate health care delivery and payment design priorities </a:t>
            </a:r>
            <a:r>
              <a:rPr lang="en-US" dirty="0" smtClean="0"/>
              <a:t>- actionable</a:t>
            </a:r>
            <a:r>
              <a:rPr lang="en-US" dirty="0"/>
              <a:t>, </a:t>
            </a:r>
            <a:r>
              <a:rPr lang="en-US" dirty="0" smtClean="0"/>
              <a:t>concrete</a:t>
            </a:r>
            <a:r>
              <a:rPr lang="en-US" dirty="0"/>
              <a:t>, </a:t>
            </a:r>
            <a:r>
              <a:rPr lang="en-US" dirty="0" smtClean="0"/>
              <a:t>and realistic.</a:t>
            </a:r>
          </a:p>
          <a:p>
            <a:endParaRPr lang="en-US" dirty="0" smtClean="0"/>
          </a:p>
          <a:p>
            <a:r>
              <a:rPr lang="en-US" b="1" dirty="0" smtClean="0"/>
              <a:t>Mid/Long-term</a:t>
            </a:r>
            <a:r>
              <a:rPr lang="en-US" b="1" dirty="0"/>
              <a:t>: </a:t>
            </a:r>
            <a:r>
              <a:rPr lang="en-US" dirty="0" smtClean="0"/>
              <a:t>3-5 mid/long-term priorities </a:t>
            </a:r>
            <a:r>
              <a:rPr lang="en-US" dirty="0"/>
              <a:t>or challenges that </a:t>
            </a:r>
            <a:r>
              <a:rPr lang="en-US" dirty="0" smtClean="0"/>
              <a:t>the </a:t>
            </a:r>
            <a:r>
              <a:rPr lang="en-US" dirty="0"/>
              <a:t>state needs to address to continue to improve Minnesota’s health care system. </a:t>
            </a:r>
          </a:p>
        </p:txBody>
      </p:sp>
    </p:spTree>
    <p:extLst>
      <p:ext uri="{BB962C8B-B14F-4D97-AF65-F5344CB8AC3E}">
        <p14:creationId xmlns:p14="http://schemas.microsoft.com/office/powerpoint/2010/main" val="5146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CONTINUUM OF </a:t>
            </a:r>
            <a:r>
              <a:rPr lang="en-US" dirty="0" smtClean="0"/>
              <a:t>CARE / </a:t>
            </a:r>
            <a:br>
              <a:rPr lang="en-US" dirty="0" smtClean="0"/>
            </a:br>
            <a:r>
              <a:rPr lang="en-US" dirty="0" smtClean="0"/>
              <a:t>CARE </a:t>
            </a:r>
            <a:r>
              <a:rPr lang="en-US" dirty="0"/>
              <a:t>DELIVERY </a:t>
            </a:r>
            <a:r>
              <a:rPr lang="en-US" dirty="0" smtClean="0"/>
              <a:t>REFORM - </a:t>
            </a:r>
            <a:r>
              <a:rPr lang="en-US" i="1" dirty="0" smtClean="0"/>
              <a:t>Immediate</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lvl="0"/>
            <a:r>
              <a:rPr lang="en-US" sz="1700" dirty="0" smtClean="0"/>
              <a:t>Deepen </a:t>
            </a:r>
            <a:r>
              <a:rPr lang="en-US" sz="1700" dirty="0"/>
              <a:t>patient engagement with providers – </a:t>
            </a:r>
            <a:r>
              <a:rPr lang="en-US" sz="1700" b="1" dirty="0"/>
              <a:t>assignment, as opposed to </a:t>
            </a:r>
            <a:r>
              <a:rPr lang="en-US" sz="1700" b="1" dirty="0" smtClean="0"/>
              <a:t>retrospective </a:t>
            </a:r>
            <a:r>
              <a:rPr lang="en-US" sz="1700" b="1" dirty="0"/>
              <a:t>attribution</a:t>
            </a:r>
            <a:r>
              <a:rPr lang="en-US" sz="1700" dirty="0"/>
              <a:t>, to primary care for public program </a:t>
            </a:r>
            <a:r>
              <a:rPr lang="en-US" sz="1700" dirty="0" smtClean="0"/>
              <a:t>enrollees. </a:t>
            </a:r>
            <a:endParaRPr lang="en-US" sz="1700" dirty="0"/>
          </a:p>
          <a:p>
            <a:pPr lvl="0"/>
            <a:r>
              <a:rPr lang="en-US" sz="1700" b="1" dirty="0"/>
              <a:t>Prospective payment to providers for care management</a:t>
            </a:r>
            <a:r>
              <a:rPr lang="en-US" sz="1700" dirty="0"/>
              <a:t> (broadly </a:t>
            </a:r>
            <a:r>
              <a:rPr lang="en-US" sz="1700" dirty="0" smtClean="0"/>
              <a:t>defined) services. Give providers the </a:t>
            </a:r>
            <a:r>
              <a:rPr lang="en-US" sz="1700" dirty="0"/>
              <a:t>flexibility to deploy the best wrap around </a:t>
            </a:r>
            <a:r>
              <a:rPr lang="en-US" sz="1700" dirty="0" smtClean="0"/>
              <a:t>tool/service. This </a:t>
            </a:r>
            <a:r>
              <a:rPr lang="en-US" sz="1700" dirty="0"/>
              <a:t>would help small and large providers alike to care for the highest utilizers with personalized tools. </a:t>
            </a:r>
            <a:r>
              <a:rPr lang="en-US" sz="1700" dirty="0" smtClean="0"/>
              <a:t>This </a:t>
            </a:r>
            <a:r>
              <a:rPr lang="en-US" sz="1700" dirty="0"/>
              <a:t>approach would also help to bridge medical care with social services to address the social determinants of health.</a:t>
            </a:r>
          </a:p>
          <a:p>
            <a:pPr lvl="0"/>
            <a:r>
              <a:rPr lang="en-US" sz="1700" dirty="0"/>
              <a:t>Replace our delivery and payment system with a “</a:t>
            </a:r>
            <a:r>
              <a:rPr lang="en-US" sz="1700" b="1" dirty="0"/>
              <a:t>Primary Care Case Management” (PCCM) system</a:t>
            </a:r>
            <a:r>
              <a:rPr lang="en-US" sz="1700" dirty="0"/>
              <a:t> in which DHS would contract directly with providers, and the role of navigators would change to helping people navigate the </a:t>
            </a:r>
            <a:r>
              <a:rPr lang="en-US" sz="1700" b="1" i="1" dirty="0"/>
              <a:t>care</a:t>
            </a:r>
            <a:r>
              <a:rPr lang="en-US" sz="1700" dirty="0"/>
              <a:t> they need, not the </a:t>
            </a:r>
            <a:r>
              <a:rPr lang="en-US" sz="1700" b="1" i="1" dirty="0"/>
              <a:t>coverage</a:t>
            </a:r>
            <a:r>
              <a:rPr lang="en-US" sz="1700" dirty="0"/>
              <a:t> they get.</a:t>
            </a:r>
          </a:p>
          <a:p>
            <a:r>
              <a:rPr lang="en-US" sz="1700" dirty="0"/>
              <a:t>Promote consumer understanding of </a:t>
            </a:r>
            <a:r>
              <a:rPr lang="en-US" sz="1700" b="1" dirty="0"/>
              <a:t>how to best</a:t>
            </a:r>
            <a:r>
              <a:rPr lang="en-US" sz="1700" dirty="0"/>
              <a:t> </a:t>
            </a:r>
            <a:r>
              <a:rPr lang="en-US" sz="1700" b="1" dirty="0"/>
              <a:t>access care</a:t>
            </a:r>
            <a:r>
              <a:rPr lang="en-US" sz="1700" dirty="0"/>
              <a:t> once </a:t>
            </a:r>
            <a:r>
              <a:rPr lang="en-US" sz="1700" dirty="0" smtClean="0"/>
              <a:t>enrolled.</a:t>
            </a:r>
            <a:endParaRPr lang="en-US" sz="1700" dirty="0"/>
          </a:p>
          <a:p>
            <a:pPr lvl="0"/>
            <a:r>
              <a:rPr lang="en-US" sz="1700" b="1" dirty="0" smtClean="0"/>
              <a:t>Inventory </a:t>
            </a:r>
            <a:r>
              <a:rPr lang="en-US" sz="1700" b="1" dirty="0"/>
              <a:t>and evaluation of current state programs </a:t>
            </a:r>
            <a:r>
              <a:rPr lang="en-US" sz="1700" dirty="0"/>
              <a:t>for efficiency, effectiveness and impact on continuum of care, i.e. patients moving between programs.</a:t>
            </a:r>
          </a:p>
          <a:p>
            <a:pPr lvl="0"/>
            <a:r>
              <a:rPr lang="en-US" sz="1700" dirty="0"/>
              <a:t>Network requirements and adequacy standards</a:t>
            </a:r>
            <a:r>
              <a:rPr lang="en-US" sz="1700" dirty="0" smtClean="0"/>
              <a:t>.</a:t>
            </a:r>
            <a:endParaRPr lang="en-US" sz="1700" dirty="0"/>
          </a:p>
        </p:txBody>
      </p:sp>
    </p:spTree>
    <p:extLst>
      <p:ext uri="{BB962C8B-B14F-4D97-AF65-F5344CB8AC3E}">
        <p14:creationId xmlns:p14="http://schemas.microsoft.com/office/powerpoint/2010/main" val="904672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CONTINUUM OF </a:t>
            </a:r>
            <a:r>
              <a:rPr lang="en-US" dirty="0" smtClean="0"/>
              <a:t>CARE / </a:t>
            </a:r>
            <a:br>
              <a:rPr lang="en-US" dirty="0" smtClean="0"/>
            </a:br>
            <a:r>
              <a:rPr lang="en-US" dirty="0" smtClean="0"/>
              <a:t>CARE </a:t>
            </a:r>
            <a:r>
              <a:rPr lang="en-US" dirty="0"/>
              <a:t>DELIVERY </a:t>
            </a:r>
            <a:r>
              <a:rPr lang="en-US" dirty="0" smtClean="0"/>
              <a:t>REFORM – </a:t>
            </a:r>
            <a:r>
              <a:rPr lang="en-US" i="1" dirty="0" smtClean="0"/>
              <a:t>Mid/Long Term</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lvl="0"/>
            <a:r>
              <a:rPr lang="en-US" sz="1650" dirty="0"/>
              <a:t>Figure out how to </a:t>
            </a:r>
            <a:r>
              <a:rPr lang="en-US" sz="1650" b="1" dirty="0"/>
              <a:t>proactively attribute</a:t>
            </a:r>
            <a:r>
              <a:rPr lang="en-US" sz="1650" dirty="0"/>
              <a:t> consumers to IHP model.</a:t>
            </a:r>
          </a:p>
          <a:p>
            <a:pPr lvl="0"/>
            <a:r>
              <a:rPr lang="en-US" sz="1650" dirty="0"/>
              <a:t>Move Minnesota to a </a:t>
            </a:r>
            <a:r>
              <a:rPr lang="en-US" sz="1650" b="1" dirty="0"/>
              <a:t>publicly-financed, privately-delivered</a:t>
            </a:r>
            <a:r>
              <a:rPr lang="en-US" sz="1650" dirty="0"/>
              <a:t> health care system.</a:t>
            </a:r>
          </a:p>
          <a:p>
            <a:pPr lvl="0"/>
            <a:r>
              <a:rPr lang="en-US" sz="1650" dirty="0"/>
              <a:t>Minnesota should take advantage of the Affordable Care Act’s Section 1332 Waivers by designing and proposing a </a:t>
            </a:r>
            <a:r>
              <a:rPr lang="en-US" sz="1650" b="1" dirty="0"/>
              <a:t>universal health care system</a:t>
            </a:r>
            <a:r>
              <a:rPr lang="en-US" sz="1650" dirty="0"/>
              <a:t>, where there are no seams in coverage.  This includes no seams in who is covered (all Minnesotans) or in what is covered (all medical needs, including dental, mental health, long term care, chemical dependency treatment, prescription drugs, etc.). The entire focus should be on creating a health care system that keeps people healthy, and gives them access to the care they need, when they need it.</a:t>
            </a:r>
          </a:p>
          <a:p>
            <a:pPr lvl="0"/>
            <a:r>
              <a:rPr lang="en-US" sz="1650" b="1" dirty="0"/>
              <a:t>Reduce silos</a:t>
            </a:r>
            <a:r>
              <a:rPr lang="en-US" sz="1650" dirty="0"/>
              <a:t> between the parts of the care continuum. How do we change the way that DHS is organized and we budget for programs to promote a seamless care continuum that goes from prevention/public health all the way through Home and Community based services?</a:t>
            </a:r>
          </a:p>
          <a:p>
            <a:pPr lvl="0"/>
            <a:r>
              <a:rPr lang="en-US" sz="1650" dirty="0"/>
              <a:t>Incentivize providers who proactively work with </a:t>
            </a:r>
            <a:r>
              <a:rPr lang="en-US" sz="1650" b="1" dirty="0"/>
              <a:t>Public Health</a:t>
            </a:r>
            <a:r>
              <a:rPr lang="en-US" sz="1650" dirty="0"/>
              <a:t>; Partnership for </a:t>
            </a:r>
            <a:r>
              <a:rPr lang="en-US" sz="1650" dirty="0" smtClean="0"/>
              <a:t>Health.</a:t>
            </a:r>
          </a:p>
          <a:p>
            <a:pPr lvl="0"/>
            <a:r>
              <a:rPr lang="en-US" sz="1650" dirty="0"/>
              <a:t>Work to increase </a:t>
            </a:r>
            <a:r>
              <a:rPr lang="en-US" sz="1650" b="1" dirty="0"/>
              <a:t>provider availability </a:t>
            </a:r>
            <a:r>
              <a:rPr lang="en-US" sz="1650" dirty="0"/>
              <a:t>across Minnesota including </a:t>
            </a:r>
            <a:r>
              <a:rPr lang="en-US" sz="1650" b="1" dirty="0"/>
              <a:t>primary care and mental health providers</a:t>
            </a:r>
            <a:r>
              <a:rPr lang="en-US" sz="1650" dirty="0"/>
              <a:t> to address the current and anticipated shortage.</a:t>
            </a:r>
          </a:p>
        </p:txBody>
      </p:sp>
    </p:spTree>
    <p:extLst>
      <p:ext uri="{BB962C8B-B14F-4D97-AF65-F5344CB8AC3E}">
        <p14:creationId xmlns:p14="http://schemas.microsoft.com/office/powerpoint/2010/main" val="368517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VALUE-BASED DIRECT PROVIDER CONTRACTING</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marL="0" indent="0">
              <a:buNone/>
            </a:pPr>
            <a:r>
              <a:rPr lang="en-US" sz="1800" i="1" dirty="0"/>
              <a:t>Immediate</a:t>
            </a:r>
            <a:endParaRPr lang="en-US" sz="1800" dirty="0"/>
          </a:p>
          <a:p>
            <a:pPr lvl="0"/>
            <a:r>
              <a:rPr lang="en-US" sz="1800" dirty="0"/>
              <a:t>Expand/extend </a:t>
            </a:r>
            <a:r>
              <a:rPr lang="en-US" sz="1800" b="1" dirty="0"/>
              <a:t>Integrated Health Partnerships (IHP)</a:t>
            </a:r>
            <a:r>
              <a:rPr lang="en-US" sz="1800" dirty="0"/>
              <a:t> [Minnesota’s Medicaid ACO] demonstration.</a:t>
            </a:r>
          </a:p>
          <a:p>
            <a:pPr lvl="0"/>
            <a:r>
              <a:rPr lang="en-US" sz="1800" b="1" dirty="0"/>
              <a:t>Align incentives</a:t>
            </a:r>
            <a:r>
              <a:rPr lang="en-US" sz="1800" dirty="0"/>
              <a:t> so providers who are already doing well from a quality and cost perspective are rewarded.</a:t>
            </a:r>
          </a:p>
          <a:p>
            <a:pPr lvl="0"/>
            <a:r>
              <a:rPr lang="en-US" sz="1800" b="1" dirty="0"/>
              <a:t>Direct contracting</a:t>
            </a:r>
            <a:r>
              <a:rPr lang="en-US" sz="1800" dirty="0"/>
              <a:t> with providers (health care professionals and facilities that provide direct care to patients).</a:t>
            </a:r>
          </a:p>
          <a:p>
            <a:pPr marL="0" indent="0">
              <a:buNone/>
            </a:pPr>
            <a:endParaRPr lang="en-US" sz="1800" i="1" dirty="0" smtClean="0"/>
          </a:p>
          <a:p>
            <a:pPr marL="0" indent="0">
              <a:buNone/>
            </a:pPr>
            <a:r>
              <a:rPr lang="en-US" sz="1800" i="1" dirty="0" smtClean="0"/>
              <a:t>Mid- </a:t>
            </a:r>
            <a:r>
              <a:rPr lang="en-US" sz="1800" i="1" dirty="0"/>
              <a:t>to Long-term</a:t>
            </a:r>
            <a:endParaRPr lang="en-US" sz="1800" dirty="0"/>
          </a:p>
          <a:p>
            <a:pPr lvl="0"/>
            <a:r>
              <a:rPr lang="en-US" sz="1800" dirty="0"/>
              <a:t>Develop payment models for </a:t>
            </a:r>
            <a:r>
              <a:rPr lang="en-US" sz="1800" b="1" dirty="0"/>
              <a:t>duel eligible population</a:t>
            </a:r>
            <a:r>
              <a:rPr lang="en-US" sz="1800" dirty="0"/>
              <a:t>. This is an expensive population and it will only continue to grow as the population ages.</a:t>
            </a:r>
          </a:p>
        </p:txBody>
      </p:sp>
    </p:spTree>
    <p:extLst>
      <p:ext uri="{BB962C8B-B14F-4D97-AF65-F5344CB8AC3E}">
        <p14:creationId xmlns:p14="http://schemas.microsoft.com/office/powerpoint/2010/main" val="1162367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DATA SHARING</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marL="0" indent="0">
              <a:buNone/>
            </a:pPr>
            <a:r>
              <a:rPr lang="en-US" sz="1800" i="1" dirty="0"/>
              <a:t>Immediate</a:t>
            </a:r>
            <a:endParaRPr lang="en-US" sz="1800" dirty="0"/>
          </a:p>
          <a:p>
            <a:pPr lvl="0"/>
            <a:r>
              <a:rPr lang="en-US" sz="1800" dirty="0"/>
              <a:t>Clear barriers to appropriate </a:t>
            </a:r>
            <a:r>
              <a:rPr lang="en-US" sz="1800" b="1" dirty="0"/>
              <a:t>data sharing </a:t>
            </a:r>
            <a:r>
              <a:rPr lang="en-US" sz="1800" dirty="0"/>
              <a:t>to facilitate more seamless care (HIPAA conformity is the most pressing issue, but not the only issue). Improved data sharing is the critical infrastructure needed to </a:t>
            </a:r>
            <a:r>
              <a:rPr lang="en-US" sz="1800" b="1" dirty="0"/>
              <a:t>help bridge the care continuum, social services, and community health partners</a:t>
            </a:r>
            <a:r>
              <a:rPr lang="en-US" sz="1800" dirty="0"/>
              <a:t>. This is also important for providers to be able to take more financial risk. Good examples include: EMS and homecare – it is easy for gaps to form in a person’s care because data is not accessible to the providers. This can be accomplished with a legislative change to the Minnesota Health Records Act.</a:t>
            </a:r>
          </a:p>
          <a:p>
            <a:pPr marL="0" indent="0">
              <a:buNone/>
            </a:pPr>
            <a:endParaRPr lang="en-US" sz="1800" i="1" dirty="0" smtClean="0"/>
          </a:p>
          <a:p>
            <a:pPr marL="0" indent="0">
              <a:buNone/>
            </a:pPr>
            <a:r>
              <a:rPr lang="en-US" sz="1800" i="1" dirty="0" smtClean="0"/>
              <a:t>Mid- </a:t>
            </a:r>
            <a:r>
              <a:rPr lang="en-US" sz="1800" i="1" dirty="0"/>
              <a:t>to Long-term</a:t>
            </a:r>
            <a:endParaRPr lang="en-US" sz="1800" dirty="0"/>
          </a:p>
          <a:p>
            <a:pPr lvl="0"/>
            <a:r>
              <a:rPr lang="en-US" sz="1800" dirty="0"/>
              <a:t>Require all </a:t>
            </a:r>
            <a:r>
              <a:rPr lang="en-US" sz="1800" b="1" dirty="0"/>
              <a:t>payers to share data</a:t>
            </a:r>
            <a:r>
              <a:rPr lang="en-US" sz="1800" dirty="0"/>
              <a:t>.</a:t>
            </a:r>
          </a:p>
          <a:p>
            <a:r>
              <a:rPr lang="en-US" sz="1800" dirty="0"/>
              <a:t>Health information </a:t>
            </a:r>
            <a:r>
              <a:rPr lang="en-US" sz="1800" b="1" dirty="0"/>
              <a:t>exchange</a:t>
            </a:r>
            <a:r>
              <a:rPr lang="en-US" sz="1800" dirty="0"/>
              <a:t>.</a:t>
            </a:r>
            <a:endParaRPr lang="en-US" sz="1650" dirty="0"/>
          </a:p>
        </p:txBody>
      </p:sp>
    </p:spTree>
    <p:extLst>
      <p:ext uri="{BB962C8B-B14F-4D97-AF65-F5344CB8AC3E}">
        <p14:creationId xmlns:p14="http://schemas.microsoft.com/office/powerpoint/2010/main" val="3341234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QUALITY METRICS AND ANALYTICS</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marL="0" indent="0">
              <a:buNone/>
            </a:pPr>
            <a:r>
              <a:rPr lang="en-US" sz="1800" i="1" dirty="0"/>
              <a:t>Immediate</a:t>
            </a:r>
            <a:endParaRPr lang="en-US" sz="1800" dirty="0"/>
          </a:p>
          <a:p>
            <a:pPr lvl="0"/>
            <a:r>
              <a:rPr lang="en-US" sz="1800" b="1" dirty="0"/>
              <a:t>Prioritize quality metrics</a:t>
            </a:r>
            <a:r>
              <a:rPr lang="en-US" sz="1800" dirty="0"/>
              <a:t> and focus attention on the ones that have greatest impact and then incentivize.</a:t>
            </a:r>
          </a:p>
          <a:p>
            <a:pPr lvl="0"/>
            <a:r>
              <a:rPr lang="en-US" sz="1800" dirty="0"/>
              <a:t>For </a:t>
            </a:r>
            <a:r>
              <a:rPr lang="en-US" sz="1800" dirty="0" smtClean="0"/>
              <a:t>payment </a:t>
            </a:r>
            <a:r>
              <a:rPr lang="en-US" sz="1800" dirty="0"/>
              <a:t>designs </a:t>
            </a:r>
            <a:r>
              <a:rPr lang="en-US" sz="1800" dirty="0" smtClean="0"/>
              <a:t>that rely </a:t>
            </a:r>
            <a:r>
              <a:rPr lang="en-US" sz="1800" dirty="0"/>
              <a:t>on measurements and data related to quality and outcomes, we need to thoroughly </a:t>
            </a:r>
            <a:r>
              <a:rPr lang="en-US" sz="1800" b="1" dirty="0"/>
              <a:t>examine the design, the measurement systems and the data to ensure that the payment design is not counterproductive</a:t>
            </a:r>
            <a:r>
              <a:rPr lang="en-US" sz="1800" dirty="0"/>
              <a:t>, and that it </a:t>
            </a:r>
            <a:r>
              <a:rPr lang="en-US" sz="1800" dirty="0" smtClean="0"/>
              <a:t>decreases disparities</a:t>
            </a:r>
            <a:r>
              <a:rPr lang="en-US" sz="1800" dirty="0"/>
              <a:t>. </a:t>
            </a:r>
            <a:endParaRPr lang="en-US" sz="1800" dirty="0" smtClean="0"/>
          </a:p>
          <a:p>
            <a:pPr marL="0" lvl="0" indent="0">
              <a:buNone/>
            </a:pPr>
            <a:endParaRPr lang="en-US" sz="1800" i="1" dirty="0"/>
          </a:p>
          <a:p>
            <a:pPr marL="0" lvl="0" indent="0">
              <a:buNone/>
            </a:pPr>
            <a:r>
              <a:rPr lang="en-US" sz="1800" i="1" dirty="0" smtClean="0"/>
              <a:t>Mid- </a:t>
            </a:r>
            <a:r>
              <a:rPr lang="en-US" sz="1800" i="1" dirty="0"/>
              <a:t>to Long-term</a:t>
            </a:r>
            <a:endParaRPr lang="en-US" sz="1800" dirty="0"/>
          </a:p>
          <a:p>
            <a:r>
              <a:rPr lang="en-US" sz="1800" dirty="0"/>
              <a:t>Further develop </a:t>
            </a:r>
            <a:r>
              <a:rPr lang="en-US" sz="1800" b="1" dirty="0"/>
              <a:t>risk adjustment/quality metrics for complex populations</a:t>
            </a:r>
            <a:r>
              <a:rPr lang="en-US" sz="1800" dirty="0"/>
              <a:t>. Risk adjustment and appropriate quality metrics are foundational to value-based reimbursement models. Currently, we do not have good risk adjusters for the most complex populations even though that is where the biggest opportunity exists. </a:t>
            </a:r>
            <a:endParaRPr lang="en-US" sz="1650" dirty="0"/>
          </a:p>
        </p:txBody>
      </p:sp>
    </p:spTree>
    <p:extLst>
      <p:ext uri="{BB962C8B-B14F-4D97-AF65-F5344CB8AC3E}">
        <p14:creationId xmlns:p14="http://schemas.microsoft.com/office/powerpoint/2010/main" val="205248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AND FORECASTING</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marL="0" indent="0">
              <a:buNone/>
            </a:pPr>
            <a:r>
              <a:rPr lang="en-US" sz="1600" i="1" dirty="0"/>
              <a:t>Immediate</a:t>
            </a:r>
            <a:endParaRPr lang="en-US" sz="1600" dirty="0"/>
          </a:p>
          <a:p>
            <a:pPr lvl="0"/>
            <a:r>
              <a:rPr lang="en-US" sz="1600" dirty="0"/>
              <a:t>Create a </a:t>
            </a:r>
            <a:r>
              <a:rPr lang="en-US" sz="1600" b="1" dirty="0"/>
              <a:t>scoping study</a:t>
            </a:r>
            <a:r>
              <a:rPr lang="en-US" sz="1600" dirty="0"/>
              <a:t> to determine what information would be needed to design and assess a </a:t>
            </a:r>
            <a:r>
              <a:rPr lang="en-US" sz="1600" b="1" dirty="0"/>
              <a:t>universal health care system</a:t>
            </a:r>
            <a:r>
              <a:rPr lang="en-US" sz="1600" dirty="0"/>
              <a:t> that will eliminate the “seams” or “cliffs” in our Minnesota system.  </a:t>
            </a:r>
            <a:r>
              <a:rPr lang="en-US" sz="1600" dirty="0" smtClean="0"/>
              <a:t>It’s the </a:t>
            </a:r>
            <a:r>
              <a:rPr lang="en-US" sz="1600" dirty="0"/>
              <a:t>way </a:t>
            </a:r>
            <a:r>
              <a:rPr lang="en-US" sz="1600" dirty="0" smtClean="0"/>
              <a:t>we </a:t>
            </a:r>
            <a:r>
              <a:rPr lang="en-US" sz="1600" dirty="0"/>
              <a:t>will truly accomplish the </a:t>
            </a:r>
            <a:r>
              <a:rPr lang="en-US" sz="1600" dirty="0" smtClean="0"/>
              <a:t>workgroup’s </a:t>
            </a:r>
            <a:r>
              <a:rPr lang="en-US" sz="1600" dirty="0"/>
              <a:t>charge of reforming our health care delivery system </a:t>
            </a:r>
            <a:r>
              <a:rPr lang="en-US" sz="1600" dirty="0" smtClean="0"/>
              <a:t>to “reduce </a:t>
            </a:r>
            <a:r>
              <a:rPr lang="en-US" sz="1600" dirty="0"/>
              <a:t>costs and improve health outcomes.”  Preparing for design of a Minnesota-specific system is a necessary first step in applying for a 1332 waiver.</a:t>
            </a:r>
          </a:p>
          <a:p>
            <a:pPr lvl="0"/>
            <a:r>
              <a:rPr lang="en-US" sz="1600" dirty="0"/>
              <a:t>Commission a </a:t>
            </a:r>
            <a:r>
              <a:rPr lang="en-US" sz="1600" b="1" dirty="0"/>
              <a:t>financing study</a:t>
            </a:r>
            <a:r>
              <a:rPr lang="en-US" sz="1600" dirty="0"/>
              <a:t> to determine the most efficient and effective way to deliver and finance health care long term.</a:t>
            </a:r>
          </a:p>
          <a:p>
            <a:pPr lvl="0"/>
            <a:r>
              <a:rPr lang="en-US" sz="1600" b="1" dirty="0"/>
              <a:t>Mental Health/Substance Abuse population services forecast</a:t>
            </a:r>
            <a:r>
              <a:rPr lang="en-US" sz="1600" dirty="0"/>
              <a:t>. This type of report and on-going forecast would help providers appropriately scale their services and would provide a level of transparency and accountability that does not exist today</a:t>
            </a:r>
            <a:r>
              <a:rPr lang="en-US" sz="1600" dirty="0" smtClean="0"/>
              <a:t>.</a:t>
            </a:r>
          </a:p>
          <a:p>
            <a:pPr marL="0" indent="0">
              <a:buNone/>
            </a:pPr>
            <a:endParaRPr lang="en-US" sz="1600" i="1" dirty="0" smtClean="0"/>
          </a:p>
          <a:p>
            <a:pPr marL="0" indent="0">
              <a:buNone/>
            </a:pPr>
            <a:r>
              <a:rPr lang="en-US" sz="1600" i="1" dirty="0" smtClean="0"/>
              <a:t>Mid- </a:t>
            </a:r>
            <a:r>
              <a:rPr lang="en-US" sz="1600" i="1" dirty="0"/>
              <a:t>to Long-term</a:t>
            </a:r>
            <a:endParaRPr lang="en-US" sz="1600" dirty="0"/>
          </a:p>
          <a:p>
            <a:pPr lvl="0"/>
            <a:r>
              <a:rPr lang="en-US" sz="1600" dirty="0" smtClean="0"/>
              <a:t>Access </a:t>
            </a:r>
            <a:r>
              <a:rPr lang="en-US" sz="1600" dirty="0"/>
              <a:t>claims data by markets/programs – </a:t>
            </a:r>
            <a:r>
              <a:rPr lang="en-US" sz="1600" dirty="0" smtClean="0"/>
              <a:t>e.g. individual </a:t>
            </a:r>
            <a:r>
              <a:rPr lang="en-US" sz="1600" dirty="0"/>
              <a:t>market, small group, public programs, employer coverage  – to </a:t>
            </a:r>
            <a:r>
              <a:rPr lang="en-US" sz="1600" b="1" dirty="0"/>
              <a:t>understand utilization patterns and care access </a:t>
            </a:r>
            <a:r>
              <a:rPr lang="en-US" sz="1600" dirty="0"/>
              <a:t>by consumers </a:t>
            </a:r>
            <a:r>
              <a:rPr lang="en-US" sz="1600" dirty="0" smtClean="0"/>
              <a:t>and </a:t>
            </a:r>
            <a:r>
              <a:rPr lang="en-US" sz="1600" dirty="0"/>
              <a:t>how </a:t>
            </a:r>
            <a:r>
              <a:rPr lang="en-US" sz="1600" dirty="0" smtClean="0"/>
              <a:t>patterns </a:t>
            </a:r>
            <a:r>
              <a:rPr lang="en-US" sz="1600" dirty="0"/>
              <a:t>may shift as consumers move between coverage </a:t>
            </a:r>
            <a:r>
              <a:rPr lang="en-US" sz="1600" dirty="0" smtClean="0"/>
              <a:t>programs/markets.</a:t>
            </a:r>
            <a:endParaRPr lang="en-US" sz="1600" dirty="0"/>
          </a:p>
        </p:txBody>
      </p:sp>
    </p:spTree>
    <p:extLst>
      <p:ext uri="{BB962C8B-B14F-4D97-AF65-F5344CB8AC3E}">
        <p14:creationId xmlns:p14="http://schemas.microsoft.com/office/powerpoint/2010/main" val="352196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IMMEDIATE PRIORITIES</a:t>
            </a:r>
            <a:endParaRPr lang="en-US" i="1" dirty="0"/>
          </a:p>
        </p:txBody>
      </p:sp>
      <p:sp>
        <p:nvSpPr>
          <p:cNvPr id="3" name="Content Placeholder 2"/>
          <p:cNvSpPr>
            <a:spLocks noGrp="1"/>
          </p:cNvSpPr>
          <p:nvPr>
            <p:ph sz="quarter" idx="1"/>
          </p:nvPr>
        </p:nvSpPr>
        <p:spPr>
          <a:xfrm>
            <a:off x="228600" y="1371600"/>
            <a:ext cx="8503920" cy="4187952"/>
          </a:xfrm>
        </p:spPr>
        <p:txBody>
          <a:bodyPr>
            <a:noAutofit/>
          </a:bodyPr>
          <a:lstStyle/>
          <a:p>
            <a:pPr marL="0" indent="0">
              <a:buNone/>
            </a:pPr>
            <a:r>
              <a:rPr lang="en-US" sz="1800" b="1" cap="all" dirty="0" smtClean="0"/>
              <a:t>Transparency</a:t>
            </a:r>
            <a:endParaRPr lang="en-US" sz="1800" dirty="0"/>
          </a:p>
          <a:p>
            <a:pPr lvl="0"/>
            <a:r>
              <a:rPr lang="en-US" sz="1800" dirty="0"/>
              <a:t>Create </a:t>
            </a:r>
            <a:r>
              <a:rPr lang="en-US" sz="1800" b="1" dirty="0"/>
              <a:t>industry (insurance, hospital/clinic, pharmaceutical) </a:t>
            </a:r>
            <a:r>
              <a:rPr lang="en-US" sz="1800" b="1" dirty="0" smtClean="0"/>
              <a:t>and market transparency</a:t>
            </a:r>
            <a:r>
              <a:rPr lang="en-US" sz="1800" dirty="0" smtClean="0"/>
              <a:t> </a:t>
            </a:r>
            <a:r>
              <a:rPr lang="en-US" sz="1800" dirty="0"/>
              <a:t>for all entities receiving tax dollars to provide health insurance or medical care to patients, including </a:t>
            </a:r>
            <a:r>
              <a:rPr lang="en-US" sz="1800" b="1" dirty="0" smtClean="0"/>
              <a:t>meaningful cost </a:t>
            </a:r>
            <a:r>
              <a:rPr lang="en-US" sz="1800" b="1" dirty="0"/>
              <a:t>and quality data</a:t>
            </a:r>
            <a:r>
              <a:rPr lang="en-US" sz="1800" dirty="0"/>
              <a:t>. </a:t>
            </a:r>
          </a:p>
          <a:p>
            <a:pPr marL="0" indent="0">
              <a:buNone/>
            </a:pPr>
            <a:endParaRPr lang="en-US" sz="1100" b="1" cap="all" dirty="0" smtClean="0"/>
          </a:p>
          <a:p>
            <a:pPr marL="0" indent="0">
              <a:buNone/>
            </a:pPr>
            <a:r>
              <a:rPr lang="en-US" sz="1800" b="1" cap="all" dirty="0" smtClean="0"/>
              <a:t>Policy/Regulation Simplification</a:t>
            </a:r>
            <a:endParaRPr lang="en-US" sz="1800" dirty="0"/>
          </a:p>
          <a:p>
            <a:pPr lvl="0"/>
            <a:r>
              <a:rPr lang="en-US" sz="1800" dirty="0"/>
              <a:t>Policy housekeeping – </a:t>
            </a:r>
            <a:r>
              <a:rPr lang="en-US" sz="1800" b="1" dirty="0"/>
              <a:t>eliminating pre-ACA requirements</a:t>
            </a:r>
            <a:r>
              <a:rPr lang="en-US" sz="1800" dirty="0"/>
              <a:t> that are now barriers to innovation.</a:t>
            </a:r>
          </a:p>
          <a:p>
            <a:pPr lvl="0"/>
            <a:r>
              <a:rPr lang="en-US" sz="1800" b="1" dirty="0"/>
              <a:t>Regulatory simplification</a:t>
            </a:r>
            <a:r>
              <a:rPr lang="en-US" sz="1800" dirty="0"/>
              <a:t> and streamlining.</a:t>
            </a:r>
          </a:p>
          <a:p>
            <a:pPr marL="0" indent="0">
              <a:buNone/>
            </a:pPr>
            <a:endParaRPr lang="en-US" sz="1100" b="1" cap="all" dirty="0" smtClean="0"/>
          </a:p>
          <a:p>
            <a:pPr marL="0" indent="0">
              <a:buNone/>
            </a:pPr>
            <a:r>
              <a:rPr lang="en-US" sz="1800" b="1" cap="all" dirty="0" smtClean="0"/>
              <a:t>Health Disparities</a:t>
            </a:r>
            <a:endParaRPr lang="en-US" sz="1800" dirty="0"/>
          </a:p>
          <a:p>
            <a:pPr lvl="0"/>
            <a:r>
              <a:rPr lang="en-US" sz="1800" b="1" dirty="0"/>
              <a:t>Elimination of barriers that create health disparities</a:t>
            </a:r>
            <a:r>
              <a:rPr lang="en-US" sz="1800" dirty="0"/>
              <a:t>, including affordability (total cost i.e. premiums, co-pays, deductibles, co-insurance), access to mental health services, and citizenship status.</a:t>
            </a:r>
          </a:p>
        </p:txBody>
      </p:sp>
    </p:spTree>
    <p:extLst>
      <p:ext uri="{BB962C8B-B14F-4D97-AF65-F5344CB8AC3E}">
        <p14:creationId xmlns:p14="http://schemas.microsoft.com/office/powerpoint/2010/main" val="3927369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10/9/2013 7:52:38 PM</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Category xmlns="f2dd71cc-4bfb-41e3-be0f-613a07434cdc">Financing Task Force</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A38543447213EB4BA444317A17C5FC0E" ma:contentTypeVersion="1" ma:contentTypeDescription="Create a new document." ma:contentTypeScope="" ma:versionID="43e13fee27a1a9af8bb4b65c49b9027c">
  <xsd:schema xmlns:xsd="http://www.w3.org/2001/XMLSchema" xmlns:xs="http://www.w3.org/2001/XMLSchema" xmlns:p="http://schemas.microsoft.com/office/2006/metadata/properties" xmlns:ns2="f2dd71cc-4bfb-41e3-be0f-613a07434cdc" targetNamespace="http://schemas.microsoft.com/office/2006/metadata/properties" ma:root="true" ma:fieldsID="e7ef4931bfb4971ebe44e4209068a3a0" ns2:_="">
    <xsd:import namespace="f2dd71cc-4bfb-41e3-be0f-613a07434cdc"/>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71cc-4bfb-41e3-be0f-613a07434cdc"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RS"/>
          <xsd:enumeration value="Call Center Documents"/>
          <xsd:enumeration value="Changes in Circumstance"/>
          <xsd:enumeration value="County Newsletter"/>
          <xsd:enumeration value="Employee Updates"/>
          <xsd:enumeration value="Financing Task Force"/>
          <xsd:enumeration value="Forms"/>
          <xsd:enumeration value="HCA Organizational docs"/>
          <xsd:enumeration value="Health Care Reform"/>
          <xsd:enumeration value="Health Plan Open Enrollment"/>
          <xsd:enumeration value="HPE"/>
          <xsd:enumeration value="MA-EPD"/>
          <xsd:enumeration value="Member Help Desk Resources"/>
          <xsd:enumeration value="Member Legislative Notice"/>
          <xsd:enumeration value="Member Web Pages"/>
          <xsd:enumeration value="Mental health"/>
          <xsd:enumeration value="MFPP 2015 Project"/>
          <xsd:enumeration value="MinnesotaCare Premiums"/>
          <xsd:enumeration value="MinnesotaCare Tax HH Workaround"/>
          <xsd:enumeration value="MNsure Implementation Plan (Oct28)+Related"/>
          <xsd:enumeration value="New Eligibility System"/>
          <xsd:enumeration value="Notices Project"/>
          <xsd:enumeration value="Other"/>
          <xsd:enumeration value="Paper application"/>
          <xsd:enumeration value="Pending Applications"/>
          <xsd:enumeration value="PIX Meetings"/>
          <xsd:enumeration value="Provider Application&amp;Enrollment"/>
          <xsd:enumeration value="Providers"/>
          <xsd:enumeration value="Renewals"/>
          <xsd:enumeration value="Research"/>
          <xsd:enumeration value="Reset"/>
          <xsd:enumeration value="Retro MA"/>
          <xsd:enumeration value="Special Needs BasicCare"/>
          <xsd:enumeration value="Special Needs Purchasing"/>
          <xsd:enumeration value="Tridion Migration"/>
          <xsd:enumeration value="Web Pag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E8476D-4B8F-4B7F-8A58-7682C7C44969}">
  <ds:schemaRefs>
    <ds:schemaRef ds:uri="http://schemas.microsoft.com/sharepoint/events"/>
  </ds:schemaRefs>
</ds:datastoreItem>
</file>

<file path=customXml/itemProps2.xml><?xml version="1.0" encoding="utf-8"?>
<ds:datastoreItem xmlns:ds="http://schemas.openxmlformats.org/officeDocument/2006/customXml" ds:itemID="{71D4DFED-CF87-4B13-8B49-B99C037A1210}">
  <ds:schemaRefs>
    <ds:schemaRef ds:uri="http://purl.org/dc/dcmitype/"/>
    <ds:schemaRef ds:uri="http://purl.org/dc/elements/1.1/"/>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f2dd71cc-4bfb-41e3-be0f-613a07434cdc"/>
  </ds:schemaRefs>
</ds:datastoreItem>
</file>

<file path=customXml/itemProps3.xml><?xml version="1.0" encoding="utf-8"?>
<ds:datastoreItem xmlns:ds="http://schemas.openxmlformats.org/officeDocument/2006/customXml" ds:itemID="{3778A20B-F4AE-403D-8780-4D4EB14A5C72}">
  <ds:schemaRefs>
    <ds:schemaRef ds:uri="http://schemas.microsoft.com/sharepoint/v3/contenttype/forms"/>
  </ds:schemaRefs>
</ds:datastoreItem>
</file>

<file path=customXml/itemProps4.xml><?xml version="1.0" encoding="utf-8"?>
<ds:datastoreItem xmlns:ds="http://schemas.openxmlformats.org/officeDocument/2006/customXml" ds:itemID="{BB29B482-B150-4B83-BAFB-AF0E3F28F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d71cc-4bfb-41e3-be0f-613a07434c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1505</TotalTime>
  <Words>1156</Words>
  <Application>Microsoft Office PowerPoint</Application>
  <PresentationFormat>On-screen Show (4:3)</PresentationFormat>
  <Paragraphs>74</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 2</vt:lpstr>
      <vt:lpstr>SIM Presentations Template</vt:lpstr>
      <vt:lpstr> Minnesota  Health Care Financing Task Force</vt:lpstr>
      <vt:lpstr>Suggested Workgroup Priorities</vt:lpstr>
      <vt:lpstr>CONTINUUM OF CARE /  CARE DELIVERY REFORM - Immediate</vt:lpstr>
      <vt:lpstr>CONTINUUM OF CARE /  CARE DELIVERY REFORM – Mid/Long Term</vt:lpstr>
      <vt:lpstr>VALUE-BASED DIRECT PROVIDER CONTRACTING</vt:lpstr>
      <vt:lpstr>DATA SHARING</vt:lpstr>
      <vt:lpstr>QUALITY METRICS AND ANALYTICS</vt:lpstr>
      <vt:lpstr>RESEARCH AND FORECASTING</vt:lpstr>
      <vt:lpstr>ADDITIONAL IMMEDIATE PRIORITIES</vt:lpstr>
      <vt:lpstr>ADDITIONAL MID/LONG-TERM PRIORITIES</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HCF TF_PPT Workgroup 1_Sept22.2015</dc:title>
  <dc:creator>Rohde, Catherine</dc:creator>
  <cp:lastModifiedBy>Schreier, Sandy</cp:lastModifiedBy>
  <cp:revision>153</cp:revision>
  <cp:lastPrinted>2015-09-21T20:21:32Z</cp:lastPrinted>
  <dcterms:created xsi:type="dcterms:W3CDTF">2014-05-06T21:32:32Z</dcterms:created>
  <dcterms:modified xsi:type="dcterms:W3CDTF">2015-09-23T13:55:51Z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0x010100A38543447213EB4BA444317A17C5FC0E</vt:lpwstr>
  </property>
  <property fmtid="{D5CDD505-2E9C-101B-9397-08002B2CF9AE}" pid="3" name="Category">
    <vt:lpwstr>PPT</vt:lpwstr>
  </property>
</Properties>
</file>