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5" r:id="rId4"/>
  </p:sldMasterIdLst>
  <p:notesMasterIdLst>
    <p:notesMasterId r:id="rId24"/>
  </p:notesMasterIdLst>
  <p:handoutMasterIdLst>
    <p:handoutMasterId r:id="rId25"/>
  </p:handoutMasterIdLst>
  <p:sldIdLst>
    <p:sldId id="354" r:id="rId5"/>
    <p:sldId id="335" r:id="rId6"/>
    <p:sldId id="391" r:id="rId7"/>
    <p:sldId id="358" r:id="rId8"/>
    <p:sldId id="393" r:id="rId9"/>
    <p:sldId id="394" r:id="rId10"/>
    <p:sldId id="396" r:id="rId11"/>
    <p:sldId id="390" r:id="rId12"/>
    <p:sldId id="397" r:id="rId13"/>
    <p:sldId id="398" r:id="rId14"/>
    <p:sldId id="404" r:id="rId15"/>
    <p:sldId id="402" r:id="rId16"/>
    <p:sldId id="400" r:id="rId17"/>
    <p:sldId id="381" r:id="rId18"/>
    <p:sldId id="385" r:id="rId19"/>
    <p:sldId id="386" r:id="rId20"/>
    <p:sldId id="378" r:id="rId21"/>
    <p:sldId id="401" r:id="rId22"/>
    <p:sldId id="376" r:id="rId23"/>
  </p:sldIdLst>
  <p:sldSz cx="10058400" cy="7772400"/>
  <p:notesSz cx="92837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CE34A76-561B-4823-9FBA-C55DFEFE30D2}">
          <p14:sldIdLst>
            <p14:sldId id="354"/>
            <p14:sldId id="335"/>
            <p14:sldId id="391"/>
            <p14:sldId id="358"/>
            <p14:sldId id="393"/>
            <p14:sldId id="394"/>
            <p14:sldId id="396"/>
            <p14:sldId id="390"/>
            <p14:sldId id="397"/>
            <p14:sldId id="398"/>
            <p14:sldId id="404"/>
            <p14:sldId id="402"/>
            <p14:sldId id="400"/>
            <p14:sldId id="381"/>
            <p14:sldId id="385"/>
            <p14:sldId id="386"/>
            <p14:sldId id="378"/>
            <p14:sldId id="401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 Boozang" initials="PB" lastIdx="1" clrIdx="0"/>
  <p:cmAuthor id="1" name="Deborah Bachrach" initials="DB" lastIdx="65" clrIdx="1"/>
  <p:cmAuthor id="2" name="Anne Karl" initials="AK" lastIdx="11" clrIdx="2"/>
  <p:cmAuthor id="3" name="Alice Lam" initials="AL" lastIdx="22" clrIdx="3"/>
  <p:cmAuthor id="4" name="Spencer Manasse" initials="SM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D9D9D9"/>
    <a:srgbClr val="EAEAEA"/>
    <a:srgbClr val="D0D8E8"/>
    <a:srgbClr val="DDDDDD"/>
    <a:srgbClr val="215C6E"/>
    <a:srgbClr val="675E53"/>
    <a:srgbClr val="5C5E66"/>
    <a:srgbClr val="00A9E0"/>
    <a:srgbClr val="669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74" autoAdjust="0"/>
    <p:restoredTop sz="93040" autoAdjust="0"/>
  </p:normalViewPr>
  <p:slideViewPr>
    <p:cSldViewPr snapToGrid="0">
      <p:cViewPr varScale="1">
        <p:scale>
          <a:sx n="63" d="100"/>
          <a:sy n="63" d="100"/>
        </p:scale>
        <p:origin x="1176" y="67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t" anchorCtr="0" compatLnSpc="1">
            <a:prstTxWarp prst="textNoShape">
              <a:avLst/>
            </a:prstTxWarp>
          </a:bodyPr>
          <a:lstStyle>
            <a:lvl1pPr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8922" y="0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t" anchorCtr="0" compatLnSpc="1">
            <a:prstTxWarp prst="textNoShape">
              <a:avLst/>
            </a:prstTxWarp>
          </a:bodyPr>
          <a:lstStyle>
            <a:lvl1pPr algn="r"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33324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b" anchorCtr="0" compatLnSpc="1">
            <a:prstTxWarp prst="textNoShape">
              <a:avLst/>
            </a:prstTxWarp>
          </a:bodyPr>
          <a:lstStyle>
            <a:lvl1pPr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8922" y="6633324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b" anchorCtr="0" compatLnSpc="1">
            <a:prstTxWarp prst="textNoShape">
              <a:avLst/>
            </a:prstTxWarp>
          </a:bodyPr>
          <a:lstStyle>
            <a:lvl1pPr algn="r" defTabSz="928121" eaLnBrk="1" hangingPunct="1">
              <a:defRPr sz="1100">
                <a:latin typeface="Arial" pitchFamily="34" charset="0"/>
              </a:defRPr>
            </a:lvl1pPr>
          </a:lstStyle>
          <a:p>
            <a:fld id="{CF5BA8CB-B48D-4A0F-B1FD-10451D7FF2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15909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8922" y="1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100">
                <a:latin typeface="Arial" pitchFamily="34" charset="0"/>
              </a:defRPr>
            </a:lvl1pPr>
          </a:lstStyle>
          <a:p>
            <a:fld id="{AE15002C-B53B-435F-AE96-D205624AF0DC}" type="datetimeFigureOut">
              <a:rPr lang="en-US"/>
              <a:pPr/>
              <a:t>10/1/2015</a:t>
            </a:fld>
            <a:endParaRPr lang="en-US" dirty="0"/>
          </a:p>
        </p:txBody>
      </p:sp>
      <p:sp>
        <p:nvSpPr>
          <p:cNvPr id="163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7988" y="522288"/>
            <a:ext cx="3387725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78" y="3318179"/>
            <a:ext cx="7426346" cy="314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3326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15909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8922" y="6633326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100">
                <a:latin typeface="Arial" pitchFamily="34" charset="0"/>
              </a:defRPr>
            </a:lvl1pPr>
          </a:lstStyle>
          <a:p>
            <a:fld id="{BBD06FF2-E1CB-4DF4-B576-014E6C8FF2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6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47988" y="522288"/>
            <a:ext cx="3387725" cy="2619375"/>
          </a:xfrm>
          <a:ln/>
        </p:spPr>
      </p:sp>
      <p:sp>
        <p:nvSpPr>
          <p:cNvPr id="1945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59926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42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100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0CECC-C827-44FA-B5A9-186F3F8862E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7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3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8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6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7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08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MN coverage</a:t>
            </a:r>
            <a:r>
              <a:rPr lang="en-US" baseline="0" dirty="0" smtClean="0"/>
              <a:t> continuum is made up of a number of programs with different income eligibility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20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08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49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1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ChangeArrowheads="1"/>
          </p:cNvSpPr>
          <p:nvPr/>
        </p:nvSpPr>
        <p:spPr bwMode="grayWhite">
          <a:xfrm>
            <a:off x="457200" y="304800"/>
            <a:ext cx="9144000" cy="7162800"/>
          </a:xfrm>
          <a:prstGeom prst="rect">
            <a:avLst/>
          </a:prstGeom>
          <a:solidFill>
            <a:srgbClr val="215C6E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77891" name="Picture 3" descr="MP-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371600" y="304800"/>
            <a:ext cx="1371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7892" name="AutoShape 1040"/>
          <p:cNvSpPr>
            <a:spLocks noChangeArrowheads="1"/>
          </p:cNvSpPr>
          <p:nvPr/>
        </p:nvSpPr>
        <p:spPr bwMode="grayWhite">
          <a:xfrm rot="-8100000">
            <a:off x="338138" y="3681413"/>
            <a:ext cx="228600" cy="2286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en-US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White">
          <a:xfrm>
            <a:off x="457200" y="7086600"/>
            <a:ext cx="9144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3535363"/>
            <a:ext cx="816292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267200"/>
            <a:ext cx="8162925" cy="1987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52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45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39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1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1524000"/>
            <a:ext cx="6035675" cy="3833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1"/>
            <a:ext cx="6035675" cy="77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762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763000" cy="436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9144000" cy="53340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83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763000" cy="436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54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457200" y="6934200"/>
            <a:ext cx="9144000" cy="541338"/>
            <a:chOff x="457200" y="6934200"/>
            <a:chExt cx="9144000" cy="541338"/>
          </a:xfrm>
        </p:grpSpPr>
        <p:sp>
          <p:nvSpPr>
            <p:cNvPr id="676891" name="Rectangle 27"/>
            <p:cNvSpPr>
              <a:spLocks noChangeArrowheads="1"/>
            </p:cNvSpPr>
            <p:nvPr userDrawn="1"/>
          </p:nvSpPr>
          <p:spPr bwMode="blackWhite">
            <a:xfrm>
              <a:off x="457200" y="6934200"/>
              <a:ext cx="8001000" cy="53975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676892" name="Picture 28" descr="MP-logo_RGB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8200" y="6934200"/>
              <a:ext cx="1143000" cy="541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6893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506413"/>
            <a:ext cx="87630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50927" rIns="101854" bIns="50927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457200" y="914400"/>
            <a:ext cx="9144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lIns="96661" tIns="48331" rIns="96661" bIns="48331"/>
          <a:lstStyle/>
          <a:p>
            <a:pPr eaLnBrk="1" hangingPunct="1"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676897" name="Rectangle 33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457200" y="7086600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sp>
        <p:nvSpPr>
          <p:cNvPr id="67689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0" rIns="101854" bIns="50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9220200" y="533400"/>
            <a:ext cx="381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defTabSz="719138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19138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pitchFamily="34" charset="0"/>
              <a:buNone/>
            </a:pPr>
            <a:fld id="{BC8FF601-CAC2-41BD-8803-61CFEE9050F9}" type="slidenum">
              <a:rPr lang="en-US" sz="1600">
                <a:solidFill>
                  <a:schemeClr val="bg1"/>
                </a:solidFill>
                <a:cs typeface="Times New Roman" pitchFamily="18" charset="0"/>
              </a:rPr>
              <a:pPr algn="ctr" eaLnBrk="1" hangingPunct="1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pitchFamily="34" charset="0"/>
                <a:buNone/>
              </a:pPr>
              <a:t>‹#›</a:t>
            </a:fld>
            <a:endParaRPr lang="en-US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  <p:sldLayoutId id="2147483661" r:id="rId4"/>
    <p:sldLayoutId id="2147483662" r:id="rId5"/>
    <p:sldLayoutId id="2147483664" r:id="rId6"/>
    <p:sldLayoutId id="2147483667" r:id="rId7"/>
    <p:sldLayoutId id="2147483668" r:id="rId8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2pPr>
      <a:lvl3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3pPr>
      <a:lvl4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4pPr>
      <a:lvl5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5pPr>
      <a:lvl6pPr marL="4572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6pPr>
      <a:lvl7pPr marL="9144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7pPr>
      <a:lvl8pPr marL="13716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8pPr>
      <a:lvl9pPr marL="18288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9pPr>
    </p:titleStyle>
    <p:bodyStyle>
      <a:lvl1pPr marL="174625" indent="-174625" algn="l" defTabSz="1019175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defTabSz="1019175" rtl="0" eaLnBrk="1" fontAlgn="base" hangingPunct="1">
        <a:spcBef>
          <a:spcPct val="0"/>
        </a:spcBef>
        <a:spcAft>
          <a:spcPct val="5000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defTabSz="1019175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030288" indent="-174625" algn="l" defTabSz="1019175" rtl="0" eaLnBrk="1" fontAlgn="base" hangingPunct="1">
        <a:spcBef>
          <a:spcPct val="0"/>
        </a:spcBef>
        <a:spcAft>
          <a:spcPct val="50000"/>
        </a:spcAft>
        <a:buClr>
          <a:schemeClr val="hlink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3192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5pPr>
      <a:lvl6pPr marL="17764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6pPr>
      <a:lvl7pPr marL="22336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7pPr>
      <a:lvl8pPr marL="26908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8pPr>
      <a:lvl9pPr marL="31480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boozang@manatt.com" TargetMode="External"/><Relationship Id="rId2" Type="http://schemas.openxmlformats.org/officeDocument/2006/relationships/hyperlink" Target="mailto:dbachrach@manatt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AKarl@manatt.com" TargetMode="External"/><Relationship Id="rId4" Type="http://schemas.openxmlformats.org/officeDocument/2006/relationships/hyperlink" Target="mailto:ALam@manat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400" y="2486870"/>
            <a:ext cx="9138126" cy="1431716"/>
          </a:xfrm>
        </p:spPr>
        <p:txBody>
          <a:bodyPr/>
          <a:lstStyle/>
          <a:p>
            <a:pPr lvl="0" defTabSz="914400" eaLnBrk="0" hangingPunct="0">
              <a:defRPr/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Minnesota Task Force on Health Care Financing</a:t>
            </a:r>
            <a:br>
              <a: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en-US" sz="32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Seamless Coverage and Market Stability Workgroup</a:t>
            </a:r>
            <a:br>
              <a:rPr lang="en-US" sz="32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193548" name="Line 8" title="empty text"/>
          <p:cNvSpPr>
            <a:spLocks noChangeShapeType="1"/>
          </p:cNvSpPr>
          <p:nvPr/>
        </p:nvSpPr>
        <p:spPr bwMode="auto">
          <a:xfrm flipV="1">
            <a:off x="167640" y="3918585"/>
            <a:ext cx="9723120" cy="0"/>
          </a:xfrm>
          <a:prstGeom prst="line">
            <a:avLst/>
          </a:prstGeom>
          <a:noFill/>
          <a:ln w="50800">
            <a:solidFill>
              <a:srgbClr val="FFCF0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005840" y="4533852"/>
            <a:ext cx="8162925" cy="1987550"/>
          </a:xfrm>
        </p:spPr>
        <p:txBody>
          <a:bodyPr/>
          <a:lstStyle/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Churning and Coverage Cliffs</a:t>
            </a: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endParaRPr lang="en-US" sz="31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September 25, 2015</a:t>
            </a:r>
          </a:p>
          <a:p>
            <a:endParaRPr lang="en-US" dirty="0"/>
          </a:p>
        </p:txBody>
      </p:sp>
      <p:pic>
        <p:nvPicPr>
          <p:cNvPr id="193546" name="Picture 7" title="Manatt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1966" y="6918815"/>
            <a:ext cx="1508760" cy="71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5180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2920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Premiums and Cost-Sharing, continued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graphicFrame>
        <p:nvGraphicFramePr>
          <p:cNvPr id="2" name="Table 1" descr="Minnesota(2015) MinnesotaCare(200% FPL) MNsure Silver QHP*(201% FPL)&#10;Monthly Premium $80 $107&#10;Annual Deductible $34.20 $2,000&#10;Prescription drugs $3 $10 - $270&#10;Specialty visit  $3 0% 1st visit; 20% after&#10;Inpatient hospital stay $0 20% Coinsuranc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43218"/>
              </p:ext>
            </p:extLst>
          </p:nvPr>
        </p:nvGraphicFramePr>
        <p:xfrm>
          <a:off x="605927" y="1308146"/>
          <a:ext cx="8990393" cy="392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28"/>
                <a:gridCol w="1923393"/>
                <a:gridCol w="2168559"/>
                <a:gridCol w="2146313"/>
              </a:tblGrid>
              <a:tr h="6985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(2015)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MinnesotaCare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(200%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MNsure Silver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QHP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MNsure Bronze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QHP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$80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$63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$2,000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$3,500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929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$10 - $270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Coinsurance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677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0% 1</a:t>
                      </a:r>
                      <a:r>
                        <a:rPr lang="en-US" sz="20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visit; 20%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Coinsurance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921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Coinsurance</a:t>
                      </a:r>
                      <a:endParaRPr lang="en-US" sz="20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54869" y="5249917"/>
            <a:ext cx="406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*3% additional cost-sharing reductions have not been included in plan design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22575" name="TextBox 3"/>
          <p:cNvSpPr txBox="1">
            <a:spLocks noChangeArrowheads="1"/>
          </p:cNvSpPr>
          <p:nvPr/>
        </p:nvSpPr>
        <p:spPr bwMode="auto">
          <a:xfrm>
            <a:off x="446314" y="5942081"/>
            <a:ext cx="9612086" cy="96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pPr marL="0" indent="0"/>
            <a:r>
              <a:rPr lang="en-US" altLang="en-US" sz="1400" u="sng" dirty="0" smtClean="0">
                <a:latin typeface="Calibri" pitchFamily="34" charset="0"/>
              </a:rPr>
              <a:t>Notes:</a:t>
            </a:r>
          </a:p>
          <a:p>
            <a:pPr marL="0" indent="0"/>
            <a:r>
              <a:rPr lang="en-US" altLang="en-US" sz="1400" dirty="0" err="1" smtClean="0">
                <a:latin typeface="Calibri" pitchFamily="34" charset="0"/>
              </a:rPr>
              <a:t>MinnesotaCare</a:t>
            </a:r>
            <a:r>
              <a:rPr lang="en-US" altLang="en-US" sz="1400" dirty="0" smtClean="0">
                <a:latin typeface="Calibri" pitchFamily="34" charset="0"/>
              </a:rPr>
              <a:t> amounts from DHS, OOP Cost Sharing Comparison</a:t>
            </a:r>
          </a:p>
          <a:p>
            <a:pPr marL="0" indent="0"/>
            <a:r>
              <a:rPr lang="en-US" altLang="en-US" sz="1400" dirty="0" smtClean="0">
                <a:latin typeface="Calibri" pitchFamily="34" charset="0"/>
              </a:rPr>
              <a:t>MNsure </a:t>
            </a:r>
            <a:r>
              <a:rPr lang="en-US" altLang="en-US" sz="1400" dirty="0" err="1" smtClean="0">
                <a:latin typeface="Calibri" pitchFamily="34" charset="0"/>
              </a:rPr>
              <a:t>QHP</a:t>
            </a:r>
            <a:r>
              <a:rPr lang="en-US" altLang="en-US" sz="1400" dirty="0" smtClean="0">
                <a:latin typeface="Calibri" pitchFamily="34" charset="0"/>
              </a:rPr>
              <a:t> premium amount from MNsure, Health Care Coverage and Plan Rates for 2015, Rating Region 7, 40 </a:t>
            </a:r>
            <a:r>
              <a:rPr lang="en-US" altLang="en-US" sz="1400" dirty="0" err="1" smtClean="0">
                <a:latin typeface="Calibri" pitchFamily="34" charset="0"/>
              </a:rPr>
              <a:t>y.o</a:t>
            </a:r>
            <a:r>
              <a:rPr lang="en-US" altLang="en-US" sz="1400" dirty="0" smtClean="0">
                <a:latin typeface="Calibri" pitchFamily="34" charset="0"/>
              </a:rPr>
              <a:t>.</a:t>
            </a:r>
            <a:endParaRPr lang="en-US" altLang="en-US" sz="1400" dirty="0">
              <a:latin typeface="Calibri" pitchFamily="34" charset="0"/>
            </a:endParaRPr>
          </a:p>
          <a:p>
            <a:pPr marL="0" indent="0"/>
            <a:r>
              <a:rPr lang="en-US" altLang="en-US" sz="1400" dirty="0" err="1" smtClean="0">
                <a:latin typeface="Calibri" pitchFamily="34" charset="0"/>
              </a:rPr>
              <a:t>Mnsure</a:t>
            </a:r>
            <a:r>
              <a:rPr lang="en-US" altLang="en-US" sz="1400" dirty="0" smtClean="0">
                <a:latin typeface="Calibri" pitchFamily="34" charset="0"/>
              </a:rPr>
              <a:t> </a:t>
            </a:r>
            <a:r>
              <a:rPr lang="en-US" altLang="en-US" sz="1400" dirty="0" err="1" smtClean="0">
                <a:latin typeface="Calibri" pitchFamily="34" charset="0"/>
              </a:rPr>
              <a:t>QHP</a:t>
            </a:r>
            <a:r>
              <a:rPr lang="en-US" altLang="en-US" sz="1400" dirty="0" smtClean="0">
                <a:latin typeface="Calibri" pitchFamily="34" charset="0"/>
              </a:rPr>
              <a:t> </a:t>
            </a:r>
            <a:r>
              <a:rPr lang="en-US" altLang="en-US" sz="1400" dirty="0">
                <a:latin typeface="Calibri" pitchFamily="34" charset="0"/>
              </a:rPr>
              <a:t>cost-sharing figures reflect the </a:t>
            </a:r>
            <a:r>
              <a:rPr lang="en-US" altLang="en-US" sz="1400" dirty="0" err="1" smtClean="0">
                <a:latin typeface="Calibri" pitchFamily="34" charset="0"/>
              </a:rPr>
              <a:t>BCBS</a:t>
            </a:r>
            <a:r>
              <a:rPr lang="en-US" altLang="en-US" sz="1400" dirty="0" smtClean="0">
                <a:latin typeface="Calibri" pitchFamily="34" charset="0"/>
              </a:rPr>
              <a:t> 70% AV and 60% plans for 2015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59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Benefits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713" y="1421529"/>
            <a:ext cx="904602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MA, </a:t>
            </a:r>
            <a:r>
              <a:rPr lang="en-US" dirty="0" err="1" smtClean="0">
                <a:latin typeface="Calibri" pitchFamily="34" charset="0"/>
              </a:rPr>
              <a:t>MinnesotaCare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MNsure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QHPs</a:t>
            </a:r>
            <a:r>
              <a:rPr lang="en-US" dirty="0" smtClean="0">
                <a:latin typeface="Calibri" pitchFamily="34" charset="0"/>
              </a:rPr>
              <a:t> all cover at least </a:t>
            </a:r>
            <a:r>
              <a:rPr lang="en-US" dirty="0" err="1" smtClean="0">
                <a:latin typeface="Calibri" pitchFamily="34" charset="0"/>
              </a:rPr>
              <a:t>EHBs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But consumers </a:t>
            </a:r>
            <a:r>
              <a:rPr lang="en-US" dirty="0">
                <a:latin typeface="Calibri" pitchFamily="34" charset="0"/>
              </a:rPr>
              <a:t>face changes in the scope and duration of benefits as they transition from one program to </a:t>
            </a:r>
            <a:r>
              <a:rPr lang="en-US" dirty="0" smtClean="0">
                <a:latin typeface="Calibri" pitchFamily="34" charset="0"/>
              </a:rPr>
              <a:t>another</a:t>
            </a:r>
            <a:endParaRPr lang="en-US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There are a few unique benefits that are covered by MA only: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Non-emergency medical transportation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Nursing facility care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Personal care attendants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Private duty nursing services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457199" y="7109315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 kern="12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Minnesota Task Force on Health Care Financing | </a:t>
            </a:r>
            <a:r>
              <a:rPr lang="en-US" dirty="0" err="1" smtClean="0"/>
              <a:t>Manatt</a:t>
            </a:r>
            <a:r>
              <a:rPr lang="en-US" dirty="0" smtClean="0"/>
              <a:t>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76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Plans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 descr="2015 Plans Medical Assistance MinnesotaCare MNsure&#10;Blue Cross and Blue Shield MNsure&#10;Blue Plus Medical Assistance MinnesotaCare MNsure&#10;HealthPartners Medical Assistance MinnesotaCare MNsure&#10;Itasca Medical Care Medical Assistance MinnesotaCare &#10;Medica  Medical Assistance MinnesotaCare MNsure &#10;Metropolitan Health Plan Medical Assistance  &#10;PrimeWest Health Medical Assistance MinnesotaCare &#10;South Country Health Alliance Medical Assistance MinnesotaCare &#10;UCare Medical Assistance MinnesotaCare MNsur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73"/>
              </p:ext>
            </p:extLst>
          </p:nvPr>
        </p:nvGraphicFramePr>
        <p:xfrm>
          <a:off x="946674" y="1576234"/>
          <a:ext cx="8175810" cy="4799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787"/>
                <a:gridCol w="1641600"/>
                <a:gridCol w="1586455"/>
                <a:gridCol w="1449968"/>
              </a:tblGrid>
              <a:tr h="6545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2015 Plans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Medical Assistance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Minnesota Care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MNsure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9595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Blue Cross and Blue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</a:rPr>
                        <a:t> Shield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Blue Plus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HealthPartners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Itasca Medical Care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alibri" panose="020F0502020204030204" pitchFamily="34" charset="0"/>
                        </a:rPr>
                        <a:t>Medica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Metropolitan Health Plan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alibri" panose="020F0502020204030204" pitchFamily="34" charset="0"/>
                        </a:rPr>
                        <a:t>PrimeWest</a:t>
                      </a: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 Health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South Country Health Alliance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alibri" panose="020F0502020204030204" pitchFamily="34" charset="0"/>
                        </a:rPr>
                        <a:t>UCare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93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Providers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5" name="Picture 4" descr="Venn Diagram showing three overlapping circles that state &#10;1. Medical Assistance Provider Networks&#10;2. MNsure QHP Provider Networks&#10;3. MinnesotaCare Provider Network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109" y="1651822"/>
            <a:ext cx="6706181" cy="446875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79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Illustrative Example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Illustrative Example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385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6340" y="261290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Meet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Sarah</a:t>
            </a:r>
            <a:endParaRPr lang="en-US" dirty="0"/>
          </a:p>
        </p:txBody>
      </p:sp>
      <p:pic>
        <p:nvPicPr>
          <p:cNvPr id="54" name="Picture 35" descr="Graphic of a wom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07" y="1213735"/>
            <a:ext cx="795856" cy="81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57400" y="1240115"/>
            <a:ext cx="7290470" cy="769441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Sarah, age 40, is a household of one. She lives in Kanabec County (Rating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egion 7).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8" name="Rectangle 57" descr="box to visually contect information about October 2014 scenario to the picture that shows where the information goes"/>
          <p:cNvSpPr/>
          <p:nvPr/>
        </p:nvSpPr>
        <p:spPr bwMode="auto">
          <a:xfrm>
            <a:off x="516340" y="2394711"/>
            <a:ext cx="9088305" cy="1923197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8558" y="2843205"/>
            <a:ext cx="5269493" cy="933874"/>
          </a:xfrm>
          <a:prstGeom prst="rect">
            <a:avLst/>
          </a:prstGeom>
          <a:noFill/>
        </p:spPr>
        <p:txBody>
          <a:bodyPr wrap="square" lIns="101882" tIns="50941" rIns="101882" bIns="50941">
            <a:spAutoFit/>
          </a:bodyPr>
          <a:lstStyle/>
          <a:p>
            <a:r>
              <a:rPr lang="en-US" sz="1800" b="1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October 2014, Sarah applies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for coverage. 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projected annual income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 $20,422 (175% FPL),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making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eligible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MinnesotaCare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Form goes to Minnesota Department of Human Servic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19" y="2991791"/>
            <a:ext cx="3237257" cy="749873"/>
          </a:xfrm>
          <a:prstGeom prst="rect">
            <a:avLst/>
          </a:prstGeom>
        </p:spPr>
      </p:pic>
      <p:sp>
        <p:nvSpPr>
          <p:cNvPr id="10" name="Rectangle 9" descr="box to visually contect information about March scenario to the picture that shows where the information goes"/>
          <p:cNvSpPr/>
          <p:nvPr/>
        </p:nvSpPr>
        <p:spPr bwMode="auto">
          <a:xfrm>
            <a:off x="528040" y="4472495"/>
            <a:ext cx="9076605" cy="2334764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6735" y="4480443"/>
            <a:ext cx="5341711" cy="2318868"/>
          </a:xfrm>
          <a:prstGeom prst="rect">
            <a:avLst/>
          </a:prstGeom>
          <a:noFill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In March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2015, Sarah adds an extra day to her work schedule and her projected annual income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increases to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$23,658 (201% FPL).  Sarah reports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the change in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income and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eligibility is re-evaluated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endParaRPr lang="en-US" sz="180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Sarah is now ineligible for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MinnesotaCare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but eligible for federal subsidies to purchase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QHP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coverage  through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MNsure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pic>
        <p:nvPicPr>
          <p:cNvPr id="7" name="Picture 6" descr="Form goes to MNsur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19" y="5133865"/>
            <a:ext cx="3377477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93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77190" y="447002"/>
            <a:ext cx="9052560" cy="502958"/>
          </a:xfrm>
        </p:spPr>
        <p:txBody>
          <a:bodyPr/>
          <a:lstStyle/>
          <a:p>
            <a:r>
              <a:rPr lang="en-US" sz="2600" b="1" dirty="0" smtClean="0">
                <a:latin typeface="Calibri" pitchFamily="34" charset="0"/>
              </a:rPr>
              <a:t>What Changes Does Sarah Experience if She Buys a Silver Plan?</a:t>
            </a:r>
            <a:endParaRPr lang="en-US" sz="2600" dirty="0">
              <a:latin typeface="Calibri" pitchFamily="34" charset="0"/>
            </a:endParaRPr>
          </a:p>
        </p:txBody>
      </p:sp>
      <p:pic>
        <p:nvPicPr>
          <p:cNvPr id="3" name="Picture 2" descr="Premiums- Sarah went from paying $52/month to $107/month.&#10;&#10;Cost Sharing- Sarah went from having nominal cost-sharing and no out of pocket obligation to more significant cost-sharing and with maximum out of pock obligation of $6,000/year*&#10;&#10;Plan Coverage- Sarah must change from a South Country MinnesotaCare plan to BCBS QHP. Sarah cannot remain with South Country because it does not a offer a QHP.&#10;&#10;Provider Network- Sarah must change her doctors because not all the doctors she was seeing under her South Country MinnesotaCare plan are  not in-network in her BCBS QHP.&#10;&#10;Benefits- Sarah will experience a change in benefits, including no coverage for vision and likely additional service limit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897"/>
            <a:ext cx="10058400" cy="57746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1338" y="6919595"/>
            <a:ext cx="7924483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* Based on </a:t>
            </a:r>
            <a:r>
              <a:rPr lang="en-US" sz="1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MNSure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Health Care Coverage and Plan Rates for 2015 and using  </a:t>
            </a:r>
            <a:r>
              <a:rPr lang="en-US" sz="1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BCBS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70% AV plan. 3% additional cost-sharing reductions  have not been included in plan design</a:t>
            </a:r>
            <a:endParaRPr lang="en-US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008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Strategies to Mitigate Churn and Address Cliffs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Strategies to Mitigate Churn and Address Cliffs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24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Strategies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3" name="Picture 2" descr="To Reduce Churn&#10;-12-months continuous Medicaid eligibility&#10;&#10;To Reduce the Impact of Churn&#10;-Align Medical Assistance, Minnesota Care, and MNsure coverage start and end dates&#10;-Align benefits, formularies, and provider networks to the extent possible&#10;&#10;To Mitigate Transitions and Cliffs&#10;-Modify distribution of MNsure subsidies to reduce the premium cliff between MNsure and Minnesota Care (requires 1332 waiver)&#10;-Provide additional subsidies to smooth cliffs across programs&#10;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7" y="1392720"/>
            <a:ext cx="8419306" cy="49869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2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518" y="409027"/>
            <a:ext cx="8762683" cy="53373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Thank You!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5500" y="1476541"/>
            <a:ext cx="5867400" cy="555052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Deborah Bachrach</a:t>
            </a:r>
            <a:endParaRPr lang="en-US" sz="20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2"/>
              </a:rPr>
              <a:t>dbachrach@manatt.com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212.790.4594 </a:t>
            </a:r>
          </a:p>
          <a:p>
            <a:pPr algn="ctr"/>
            <a:endParaRPr lang="en-US" sz="20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Patti 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Boozang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3"/>
              </a:rPr>
              <a:t>pboozang@manatt.com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212.790.4523</a:t>
            </a:r>
          </a:p>
          <a:p>
            <a:pPr algn="ctr"/>
            <a:endParaRPr lang="en-US" sz="20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Alice Lam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4"/>
              </a:rPr>
              <a:t>ALam@manatt.com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212.790.4583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Anne Karl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5"/>
              </a:rPr>
              <a:t>AKarl@manatt.com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212.790.4578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18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85017" y="2173218"/>
            <a:ext cx="805259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Overview on Churning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Potential Program Transitions and Cliffs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Illustrative Example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Strategies to Mitigate Churn and Address Cliffs</a:t>
            </a:r>
            <a:endParaRPr lang="en-US" sz="5400" b="1" dirty="0">
              <a:latin typeface="Calibri" panose="020F0502020204030204" pitchFamily="34" charset="0"/>
              <a:ea typeface="ＭＳ Ｐゴシック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Overview on Churning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Overview on Churning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63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572"/>
            <a:ext cx="8763000" cy="44140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itle 1" descr="&#10;Churning: when consumers transition off or on coverage, or from one coverage program to another                                     (e.g., Medical Assistance to Minnesota Care). &#10;" title="Definition of Churning"/>
          <p:cNvSpPr txBox="1">
            <a:spLocks/>
          </p:cNvSpPr>
          <p:nvPr/>
        </p:nvSpPr>
        <p:spPr bwMode="auto">
          <a:xfrm>
            <a:off x="167949" y="2784196"/>
            <a:ext cx="9738051" cy="1754290"/>
          </a:xfrm>
          <a:prstGeom prst="rect">
            <a:avLst/>
          </a:prstGeom>
          <a:noFill/>
          <a:ln>
            <a:solidFill>
              <a:schemeClr val="tx2"/>
            </a:solidFill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3200" b="1" kern="0" dirty="0" smtClean="0"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kern="0" dirty="0" smtClean="0">
                <a:latin typeface="Calibri" panose="020F0502020204030204" pitchFamily="34" charset="0"/>
              </a:rPr>
              <a:t>Churning: </a:t>
            </a:r>
            <a:r>
              <a:rPr lang="en-US" sz="3200" kern="0" dirty="0" smtClean="0">
                <a:latin typeface="Calibri" panose="020F0502020204030204" pitchFamily="34" charset="0"/>
              </a:rPr>
              <a:t>when consumers </a:t>
            </a:r>
            <a:r>
              <a:rPr lang="en-US" sz="3200" kern="0" dirty="0">
                <a:latin typeface="Calibri" panose="020F0502020204030204" pitchFamily="34" charset="0"/>
              </a:rPr>
              <a:t>transition </a:t>
            </a:r>
            <a:r>
              <a:rPr lang="en-US" sz="3200" kern="0" dirty="0" smtClean="0">
                <a:latin typeface="Calibri" panose="020F0502020204030204" pitchFamily="34" charset="0"/>
              </a:rPr>
              <a:t>off or on coverage, or from </a:t>
            </a:r>
            <a:r>
              <a:rPr lang="en-US" sz="3200" kern="0" dirty="0">
                <a:latin typeface="Calibri" panose="020F0502020204030204" pitchFamily="34" charset="0"/>
              </a:rPr>
              <a:t>one coverage </a:t>
            </a:r>
            <a:r>
              <a:rPr lang="en-US" sz="3200" kern="0" dirty="0" smtClean="0">
                <a:latin typeface="Calibri" panose="020F0502020204030204" pitchFamily="34" charset="0"/>
              </a:rPr>
              <a:t>program </a:t>
            </a:r>
            <a:r>
              <a:rPr lang="en-US" sz="3200" kern="0" dirty="0">
                <a:latin typeface="Calibri" panose="020F0502020204030204" pitchFamily="34" charset="0"/>
              </a:rPr>
              <a:t>to </a:t>
            </a:r>
            <a:r>
              <a:rPr lang="en-US" sz="3200" kern="0" dirty="0" smtClean="0">
                <a:latin typeface="Calibri" panose="020F0502020204030204" pitchFamily="34" charset="0"/>
              </a:rPr>
              <a:t>another                                     (e.g., Medical Assistance to Minnesota Care). </a:t>
            </a:r>
            <a:endParaRPr lang="en-US" sz="3200" kern="0" dirty="0"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 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What is Churn?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586717" y="1284082"/>
            <a:ext cx="7815467" cy="536162"/>
          </a:xfrm>
          <a:prstGeom prst="homePlate">
            <a:avLst/>
          </a:prstGeom>
          <a:solidFill>
            <a:srgbClr val="FFFFFF">
              <a:lumMod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1019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Churn can occur at renewal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 or during the coverage year, </a:t>
            </a:r>
          </a:p>
          <a:p>
            <a:pPr marL="0" marR="0" lvl="0" indent="0" defTabSz="1019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when consumers: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</a:endParaRPr>
          </a:p>
        </p:txBody>
      </p:sp>
      <p:sp>
        <p:nvSpPr>
          <p:cNvPr id="5" name="Right Arrow 4" descr="arrow that says focus and is pointing at the second bullet point"/>
          <p:cNvSpPr/>
          <p:nvPr/>
        </p:nvSpPr>
        <p:spPr bwMode="auto">
          <a:xfrm>
            <a:off x="1577189" y="2596286"/>
            <a:ext cx="715418" cy="519678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FOCUS</a:t>
            </a:r>
          </a:p>
        </p:txBody>
      </p:sp>
      <p:sp>
        <p:nvSpPr>
          <p:cNvPr id="17" name="TextBox 16" descr="When consumers fail to complete the process required to renew eligibility for coverage programs, and lose coverage; or&#10;&#10;Experience a change in eligibility and, as a result, must transition from one coverage program to another&#10;" title="when can churn occur"/>
          <p:cNvSpPr txBox="1"/>
          <p:nvPr/>
        </p:nvSpPr>
        <p:spPr>
          <a:xfrm>
            <a:off x="1577189" y="1838386"/>
            <a:ext cx="7726465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457200" eaLnBrk="1" fontAlgn="auto" hangingPunct="1">
              <a:spcBef>
                <a:spcPts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Fail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to complete the process required to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renew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eligibility for coverage programs, and lose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coverage</a:t>
            </a:r>
          </a:p>
          <a:p>
            <a:pPr lvl="2" indent="-457200" eaLnBrk="1" fontAlgn="auto" hangingPunct="1">
              <a:spcBef>
                <a:spcPts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Experience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a change in eligibility and, as a result, must transition from one coverage program to another</a:t>
            </a:r>
            <a:endParaRPr lang="en-US" sz="2000" dirty="0" smtClean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sp>
        <p:nvSpPr>
          <p:cNvPr id="25" name="Pentagon 24"/>
          <p:cNvSpPr/>
          <p:nvPr/>
        </p:nvSpPr>
        <p:spPr bwMode="auto">
          <a:xfrm>
            <a:off x="1586717" y="3579057"/>
            <a:ext cx="4417842" cy="304676"/>
          </a:xfrm>
          <a:prstGeom prst="homePlate">
            <a:avLst/>
          </a:prstGeom>
          <a:solidFill>
            <a:srgbClr val="FFFFFF">
              <a:lumMod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1019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Changes that could affect eligibility</a:t>
            </a:r>
          </a:p>
        </p:txBody>
      </p:sp>
      <p:pic>
        <p:nvPicPr>
          <p:cNvPr id="1030" name="Picture 6" descr="Mone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95" y="408627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title="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95" y="4913611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ke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657" y="552984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56934" y="4090902"/>
            <a:ext cx="61821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18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Income: </a:t>
            </a:r>
            <a:r>
              <a:rPr lang="en-US" sz="2000" dirty="0">
                <a:latin typeface="Calibri" pitchFamily="34" charset="0"/>
              </a:rPr>
              <a:t>An increase or decrease in work hours, a new job, a bonus, a raise or pay </a:t>
            </a:r>
            <a:r>
              <a:rPr lang="en-US" sz="2000" dirty="0" smtClean="0">
                <a:latin typeface="Calibri" pitchFamily="34" charset="0"/>
              </a:rPr>
              <a:t>cut</a:t>
            </a:r>
            <a:endParaRPr lang="en-US" sz="2000" dirty="0" smtClean="0"/>
          </a:p>
          <a:p>
            <a:pPr lvl="0" eaLnBrk="1" fontAlgn="auto" hangingPunct="1">
              <a:spcBef>
                <a:spcPts val="0"/>
              </a:spcBef>
              <a:spcAft>
                <a:spcPts val="18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Household Size: </a:t>
            </a:r>
            <a:r>
              <a:rPr lang="en-US" sz="2000" dirty="0">
                <a:latin typeface="Calibri" pitchFamily="34" charset="0"/>
              </a:rPr>
              <a:t>New baby, young adult moves out, marriage, divorce</a:t>
            </a:r>
            <a:endParaRPr lang="en-US" sz="2000" dirty="0"/>
          </a:p>
          <a:p>
            <a:pPr eaLnBrk="1" fontAlgn="auto" hangingPunct="1">
              <a:spcBef>
                <a:spcPts val="0"/>
              </a:spcBef>
              <a:spcAft>
                <a:spcPts val="18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Age: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Turn 19 or 65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7188" y="6203110"/>
            <a:ext cx="7726465" cy="707886"/>
          </a:xfrm>
          <a:prstGeom prst="wedgeRectCallout">
            <a:avLst>
              <a:gd name="adj1" fmla="val -20833"/>
              <a:gd name="adj2" fmla="val 48423"/>
            </a:avLst>
          </a:prstGeom>
          <a:solidFill>
            <a:srgbClr val="336699"/>
          </a:solidFill>
          <a:ln w="3810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Estimated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48% of people will experience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 change in program eligibility in Minnesota each year. </a:t>
            </a:r>
            <a:r>
              <a:rPr lang="en-US" sz="2000" baseline="30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728" y="7397085"/>
            <a:ext cx="918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Calibri" panose="020F0502020204030204" pitchFamily="34" charset="0"/>
              </a:rPr>
              <a:t>1 </a:t>
            </a:r>
            <a:r>
              <a:rPr lang="en-US" sz="1200" dirty="0" smtClean="0">
                <a:latin typeface="Calibri" panose="020F0502020204030204" pitchFamily="34" charset="0"/>
              </a:rPr>
              <a:t>Source: </a:t>
            </a:r>
            <a:r>
              <a:rPr lang="en-US" sz="1200" dirty="0" err="1" smtClean="0">
                <a:latin typeface="Calibri" panose="020F0502020204030204" pitchFamily="34" charset="0"/>
              </a:rPr>
              <a:t>Sommers</a:t>
            </a:r>
            <a:r>
              <a:rPr lang="en-US" sz="1200" dirty="0" smtClean="0">
                <a:latin typeface="Calibri" panose="020F0502020204030204" pitchFamily="34" charset="0"/>
              </a:rPr>
              <a:t>, B., Graves, J., Swartz, K., Rosenbaum, S.; </a:t>
            </a:r>
            <a:r>
              <a:rPr lang="en-US" sz="1200" i="1" dirty="0" smtClean="0">
                <a:latin typeface="Calibri" panose="020F0502020204030204" pitchFamily="34" charset="0"/>
              </a:rPr>
              <a:t>Medicaid and Marketplace Eligibility Changes Will Occur Often in All States; Policy Options Can Ease Impact</a:t>
            </a:r>
            <a:r>
              <a:rPr lang="en-US" sz="1200" dirty="0" smtClean="0">
                <a:latin typeface="Calibri" panose="020F0502020204030204" pitchFamily="34" charset="0"/>
              </a:rPr>
              <a:t>; Health Affairs; April, 2014.  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95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471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Minnesota Coverage Continuum</a:t>
            </a:r>
            <a:endParaRPr lang="en-US" sz="3200" dirty="0"/>
          </a:p>
        </p:txBody>
      </p:sp>
      <p:pic>
        <p:nvPicPr>
          <p:cNvPr id="3" name="Picture 2" descr="Opportunities for churn in MN arise at the &quot;seams&quot; between coverage programs.&#10;&#10;Medicaid to MinnesotaCare, MinnesotaCare to APTC/QHP, and APTC/QHP to private market are areas where churn could arise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59" y="975107"/>
            <a:ext cx="9339881" cy="582218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04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What are the Implications of Churn?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3" name="Picture 2" descr="Program transitions could result in significant changes in a consumer's coverage:&#10;&#10;-Premiums and cost sharing&#10;-Covered benefits and level of services&#10;-Health Plans&#10;-Provider networks&#10;&#10;Large changes in premiums and cost-sharing when moving from one program to another create &quot;cliffs&quot;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4" y="947673"/>
            <a:ext cx="9181372" cy="587705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Potential Program Transitions and Cliffs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Potential Program Transitions and Cliffs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21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2920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Premiums and Cost-Sharing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graphicFrame>
        <p:nvGraphicFramePr>
          <p:cNvPr id="2" name="Table 1" descr="Minnesota(2015) Medical Assistance(138% FPL) MinnesotaCare(139% FPL)&#10;Monthly Premium $0 $16&#10;Annual Deductible $34.20 $34.20&#10;Prescription drugs  $1-3 $3&#10;Specialty visit  $3 $3&#10;Inpatient hospital stay $0 $0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73901"/>
              </p:ext>
            </p:extLst>
          </p:nvPr>
        </p:nvGraphicFramePr>
        <p:xfrm>
          <a:off x="621693" y="1576168"/>
          <a:ext cx="9023049" cy="3796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768"/>
                <a:gridCol w="2556248"/>
                <a:gridCol w="2607033"/>
              </a:tblGrid>
              <a:tr h="6985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(2015)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Assistance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(138%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MinnesotaCare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(139%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/>
                </a:tc>
              </a:tr>
              <a:tr h="6929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 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677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921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</a:tbl>
          </a:graphicData>
        </a:graphic>
      </p:graphicFrame>
      <p:sp>
        <p:nvSpPr>
          <p:cNvPr id="22575" name="TextBox 3"/>
          <p:cNvSpPr txBox="1">
            <a:spLocks noChangeArrowheads="1"/>
          </p:cNvSpPr>
          <p:nvPr/>
        </p:nvSpPr>
        <p:spPr bwMode="auto">
          <a:xfrm>
            <a:off x="446314" y="6615405"/>
            <a:ext cx="9612086" cy="31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r>
              <a:rPr lang="en-US" altLang="en-US" sz="1400" dirty="0" smtClean="0">
                <a:latin typeface="Calibri" pitchFamily="34" charset="0"/>
              </a:rPr>
              <a:t>Sources</a:t>
            </a:r>
            <a:r>
              <a:rPr lang="en-US" altLang="en-US" sz="1400" dirty="0">
                <a:latin typeface="Calibri" pitchFamily="34" charset="0"/>
              </a:rPr>
              <a:t>: </a:t>
            </a:r>
            <a:r>
              <a:rPr lang="en-US" altLang="en-US" sz="1400" dirty="0" smtClean="0">
                <a:latin typeface="Calibri" pitchFamily="34" charset="0"/>
              </a:rPr>
              <a:t>MNsure </a:t>
            </a:r>
            <a:r>
              <a:rPr lang="en-US" altLang="en-US" sz="1400" dirty="0">
                <a:latin typeface="Calibri" pitchFamily="34" charset="0"/>
              </a:rPr>
              <a:t>and </a:t>
            </a:r>
            <a:r>
              <a:rPr lang="en-US" altLang="en-US" sz="1400" dirty="0" smtClean="0">
                <a:latin typeface="Calibri" pitchFamily="34" charset="0"/>
              </a:rPr>
              <a:t>Minnesota Department of Human Services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81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MHS Template_11_12">
  <a:themeElements>
    <a:clrScheme name="MHS Colors">
      <a:dk1>
        <a:srgbClr val="000000"/>
      </a:dk1>
      <a:lt1>
        <a:srgbClr val="FFFFFF"/>
      </a:lt1>
      <a:dk2>
        <a:srgbClr val="F0AB00"/>
      </a:dk2>
      <a:lt2>
        <a:srgbClr val="004157"/>
      </a:lt2>
      <a:accent1>
        <a:srgbClr val="F0AB00"/>
      </a:accent1>
      <a:accent2>
        <a:srgbClr val="D9D9D9"/>
      </a:accent2>
      <a:accent3>
        <a:srgbClr val="66952E"/>
      </a:accent3>
      <a:accent4>
        <a:srgbClr val="675E53"/>
      </a:accent4>
      <a:accent5>
        <a:srgbClr val="00A9E0"/>
      </a:accent5>
      <a:accent6>
        <a:srgbClr val="5C5E66"/>
      </a:accent6>
      <a:hlink>
        <a:srgbClr val="0099A5"/>
      </a:hlink>
      <a:folHlink>
        <a:srgbClr val="4B1326"/>
      </a:folHlink>
    </a:clrScheme>
    <a:fontScheme name="Title Page - Internal Presentatio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5C6E"/>
        </a:solidFill>
        <a:ln>
          <a:noFill/>
        </a:ln>
        <a:effectLst/>
        <a:ex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Internal Presentation 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7A140"/>
        </a:accent1>
        <a:accent2>
          <a:srgbClr val="C0311A"/>
        </a:accent2>
        <a:accent3>
          <a:srgbClr val="FFFFFF"/>
        </a:accent3>
        <a:accent4>
          <a:srgbClr val="000000"/>
        </a:accent4>
        <a:accent5>
          <a:srgbClr val="BDCDAF"/>
        </a:accent5>
        <a:accent6>
          <a:srgbClr val="AE2B16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Internal Presentation 3">
        <a:dk1>
          <a:srgbClr val="000000"/>
        </a:dk1>
        <a:lt1>
          <a:srgbClr val="FFFFFF"/>
        </a:lt1>
        <a:dk2>
          <a:srgbClr val="F0AB00"/>
        </a:dk2>
        <a:lt2>
          <a:srgbClr val="215C6E"/>
        </a:lt2>
        <a:accent1>
          <a:srgbClr val="77A140"/>
        </a:accent1>
        <a:accent2>
          <a:srgbClr val="C0311A"/>
        </a:accent2>
        <a:accent3>
          <a:srgbClr val="FFFFFF"/>
        </a:accent3>
        <a:accent4>
          <a:srgbClr val="000000"/>
        </a:accent4>
        <a:accent5>
          <a:srgbClr val="BDCDAF"/>
        </a:accent5>
        <a:accent6>
          <a:srgbClr val="AE2B16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D19C19-047B-4809-BB54-3CF72C1667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66DAB-3A91-42D5-BB18-4BACDA1273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F33BFA-297D-41BC-A6C4-21914E9AC050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1007</Words>
  <Application>Microsoft Office PowerPoint</Application>
  <PresentationFormat>Custom</PresentationFormat>
  <Paragraphs>185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 Unicode MS</vt:lpstr>
      <vt:lpstr>ＭＳ Ｐゴシック</vt:lpstr>
      <vt:lpstr>ＭＳ Ｐゴシック</vt:lpstr>
      <vt:lpstr>Arial</vt:lpstr>
      <vt:lpstr>Calibri</vt:lpstr>
      <vt:lpstr>Georgia</vt:lpstr>
      <vt:lpstr>Open Sans</vt:lpstr>
      <vt:lpstr>Open Sans Semibold</vt:lpstr>
      <vt:lpstr>Symbol</vt:lpstr>
      <vt:lpstr>Times New Roman</vt:lpstr>
      <vt:lpstr>Wingdings</vt:lpstr>
      <vt:lpstr>2012 MHS Template_11_12</vt:lpstr>
      <vt:lpstr>Minnesota Task Force on Health Care Financing Seamless Coverage and Market Stability Workgroup </vt:lpstr>
      <vt:lpstr>Agenda</vt:lpstr>
      <vt:lpstr>Overview on Churning</vt:lpstr>
      <vt:lpstr>Churning</vt:lpstr>
      <vt:lpstr>What is Churn?</vt:lpstr>
      <vt:lpstr>Minnesota Coverage Continuum</vt:lpstr>
      <vt:lpstr>What are the Implications of Churn?</vt:lpstr>
      <vt:lpstr>Potential Program Transitions and Cliffs</vt:lpstr>
      <vt:lpstr>Premiums and Cost-Sharing</vt:lpstr>
      <vt:lpstr>Premiums and Cost-Sharing, continued</vt:lpstr>
      <vt:lpstr>Benefits</vt:lpstr>
      <vt:lpstr>Plans</vt:lpstr>
      <vt:lpstr>Providers</vt:lpstr>
      <vt:lpstr>Illustrative Example</vt:lpstr>
      <vt:lpstr>Meet Sarah</vt:lpstr>
      <vt:lpstr>What Changes Does Sarah Experience if She Buys a Silver Plan?</vt:lpstr>
      <vt:lpstr>Strategies to Mitigate Churn and Address Cliffs</vt:lpstr>
      <vt:lpstr>Strategies</vt:lpstr>
      <vt:lpstr>Thank You!</vt:lpstr>
    </vt:vector>
  </TitlesOfParts>
  <Company>MANATT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DSL User</dc:creator>
  <cp:lastModifiedBy>Schreier, Sandy</cp:lastModifiedBy>
  <cp:revision>472</cp:revision>
  <cp:lastPrinted>2015-09-24T18:59:27Z</cp:lastPrinted>
  <dcterms:created xsi:type="dcterms:W3CDTF">2012-11-13T18:06:22Z</dcterms:created>
  <dcterms:modified xsi:type="dcterms:W3CDTF">2015-10-01T18:07:21Z</dcterms:modified>
</cp:coreProperties>
</file>