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4"/>
    <p:sldMasterId id="2147483685" r:id="rId5"/>
    <p:sldMasterId id="2147483687" r:id="rId6"/>
    <p:sldMasterId id="2147483700" r:id="rId7"/>
  </p:sldMasterIdLst>
  <p:notesMasterIdLst>
    <p:notesMasterId r:id="rId28"/>
  </p:notesMasterIdLst>
  <p:handoutMasterIdLst>
    <p:handoutMasterId r:id="rId29"/>
  </p:handoutMasterIdLst>
  <p:sldIdLst>
    <p:sldId id="441" r:id="rId8"/>
    <p:sldId id="440" r:id="rId9"/>
    <p:sldId id="492" r:id="rId10"/>
    <p:sldId id="447" r:id="rId11"/>
    <p:sldId id="488" r:id="rId12"/>
    <p:sldId id="555" r:id="rId13"/>
    <p:sldId id="549" r:id="rId14"/>
    <p:sldId id="548" r:id="rId15"/>
    <p:sldId id="541" r:id="rId16"/>
    <p:sldId id="544" r:id="rId17"/>
    <p:sldId id="556" r:id="rId18"/>
    <p:sldId id="545" r:id="rId19"/>
    <p:sldId id="550" r:id="rId20"/>
    <p:sldId id="553" r:id="rId21"/>
    <p:sldId id="554" r:id="rId22"/>
    <p:sldId id="552" r:id="rId23"/>
    <p:sldId id="551" r:id="rId24"/>
    <p:sldId id="557" r:id="rId25"/>
    <p:sldId id="558" r:id="rId26"/>
    <p:sldId id="473" r:id="rId27"/>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52">
          <p15:clr>
            <a:srgbClr val="A4A3A4"/>
          </p15:clr>
        </p15:guide>
        <p15:guide id="4" pos="2232">
          <p15:clr>
            <a:srgbClr val="A4A3A4"/>
          </p15:clr>
        </p15:guide>
        <p15:guide id="5" orient="horz" pos="2904">
          <p15:clr>
            <a:srgbClr val="A4A3A4"/>
          </p15:clr>
        </p15:guide>
        <p15:guide id="6" pos="2184">
          <p15:clr>
            <a:srgbClr val="A4A3A4"/>
          </p15:clr>
        </p15:guide>
        <p15:guide id="7" orient="horz" pos="2924">
          <p15:clr>
            <a:srgbClr val="A4A3A4"/>
          </p15:clr>
        </p15:guide>
        <p15:guide id="8" orient="horz" pos="2948">
          <p15:clr>
            <a:srgbClr val="A4A3A4"/>
          </p15:clr>
        </p15:guide>
        <p15:guide id="9" orient="horz" pos="2900">
          <p15:clr>
            <a:srgbClr val="A4A3A4"/>
          </p15:clr>
        </p15:guide>
        <p15:guide id="10" pos="2200">
          <p15:clr>
            <a:srgbClr val="A4A3A4"/>
          </p15:clr>
        </p15:guide>
        <p15:guide id="11" pos="2224">
          <p15:clr>
            <a:srgbClr val="A4A3A4"/>
          </p15:clr>
        </p15:guide>
        <p15:guide id="12" pos="217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l Ario" initials="JA" lastIdx="27" clrIdx="0">
    <p:extLst/>
  </p:cmAuthor>
  <p:cmAuthor id="2" name="Deborah Bachrach" initials="DB" lastIdx="8" clrIdx="1"/>
  <p:cmAuthor id="3" name="Patricia Boozang" initials="PB" lastIdx="8" clrIdx="2"/>
  <p:cmAuthor id="4" name="Anne Karl" initials="AK" lastIdx="22" clrIdx="3"/>
  <p:cmAuthor id="5" name="Alice Lam" initials="AL" lastIdx="25"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1D39"/>
    <a:srgbClr val="326599"/>
    <a:srgbClr val="D0D8E8"/>
    <a:srgbClr val="FFE885"/>
    <a:srgbClr val="385D8A"/>
    <a:srgbClr val="9ABC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5" autoAdjust="0"/>
    <p:restoredTop sz="85958" autoAdjust="0"/>
  </p:normalViewPr>
  <p:slideViewPr>
    <p:cSldViewPr snapToGrid="0">
      <p:cViewPr varScale="1">
        <p:scale>
          <a:sx n="70" d="100"/>
          <a:sy n="70" d="100"/>
        </p:scale>
        <p:origin x="950" y="62"/>
      </p:cViewPr>
      <p:guideLst>
        <p:guide orient="horz" pos="2160"/>
        <p:guide pos="2880"/>
      </p:guideLst>
    </p:cSldViewPr>
  </p:slideViewPr>
  <p:outlineViewPr>
    <p:cViewPr>
      <p:scale>
        <a:sx n="33" d="100"/>
        <a:sy n="33" d="100"/>
      </p:scale>
      <p:origin x="0" y="13710"/>
    </p:cViewPr>
  </p:outlineViewPr>
  <p:notesTextViewPr>
    <p:cViewPr>
      <p:scale>
        <a:sx n="1" d="1"/>
        <a:sy n="1" d="1"/>
      </p:scale>
      <p:origin x="0" y="0"/>
    </p:cViewPr>
  </p:notesTextViewPr>
  <p:sorterViewPr>
    <p:cViewPr>
      <p:scale>
        <a:sx n="200" d="100"/>
        <a:sy n="200" d="100"/>
      </p:scale>
      <p:origin x="0" y="0"/>
    </p:cViewPr>
  </p:sorterViewPr>
  <p:notesViewPr>
    <p:cSldViewPr snapToGrid="0">
      <p:cViewPr varScale="1">
        <p:scale>
          <a:sx n="51" d="100"/>
          <a:sy n="51" d="100"/>
        </p:scale>
        <p:origin x="-2874" y="-96"/>
      </p:cViewPr>
      <p:guideLst>
        <p:guide orient="horz" pos="2928"/>
        <p:guide pos="2208"/>
        <p:guide orient="horz" pos="2952"/>
        <p:guide pos="2232"/>
        <p:guide orient="horz" pos="2904"/>
        <p:guide pos="2184"/>
        <p:guide orient="horz" pos="2924"/>
        <p:guide orient="horz" pos="2948"/>
        <p:guide orient="horz" pos="2900"/>
        <p:guide pos="2200"/>
        <p:guide pos="2224"/>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45" tIns="46473" rIns="92945" bIns="46473" rtlCol="0"/>
          <a:lstStyle>
            <a:lvl1pPr algn="l">
              <a:defRPr sz="1200"/>
            </a:lvl1pPr>
          </a:lstStyle>
          <a:p>
            <a:endParaRPr lang="en-US" dirty="0"/>
          </a:p>
        </p:txBody>
      </p:sp>
      <p:sp>
        <p:nvSpPr>
          <p:cNvPr id="3" name="Date Placeholder 2"/>
          <p:cNvSpPr>
            <a:spLocks noGrp="1"/>
          </p:cNvSpPr>
          <p:nvPr>
            <p:ph type="dt" sz="quarter" idx="1"/>
          </p:nvPr>
        </p:nvSpPr>
        <p:spPr>
          <a:xfrm>
            <a:off x="3956551" y="0"/>
            <a:ext cx="3026833" cy="464185"/>
          </a:xfrm>
          <a:prstGeom prst="rect">
            <a:avLst/>
          </a:prstGeom>
        </p:spPr>
        <p:txBody>
          <a:bodyPr vert="horz" lIns="92945" tIns="46473" rIns="92945" bIns="46473" rtlCol="0"/>
          <a:lstStyle>
            <a:lvl1pPr algn="r">
              <a:defRPr sz="1200"/>
            </a:lvl1pPr>
          </a:lstStyle>
          <a:p>
            <a:fld id="{B7267564-96CE-4A9E-B43B-C46E4F9A5BEB}" type="datetimeFigureOut">
              <a:rPr lang="en-US" smtClean="0"/>
              <a:t>12/17/2015</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45" tIns="46473" rIns="92945" bIns="4647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1" y="8817904"/>
            <a:ext cx="3026833" cy="464185"/>
          </a:xfrm>
          <a:prstGeom prst="rect">
            <a:avLst/>
          </a:prstGeom>
        </p:spPr>
        <p:txBody>
          <a:bodyPr vert="horz" lIns="92945" tIns="46473" rIns="92945" bIns="46473" rtlCol="0" anchor="b"/>
          <a:lstStyle>
            <a:lvl1pPr algn="r">
              <a:defRPr sz="1200"/>
            </a:lvl1pPr>
          </a:lstStyle>
          <a:p>
            <a:fld id="{ADD1237A-85AB-49E5-A5BA-8793CF1D1C2D}" type="slidenum">
              <a:rPr lang="en-US" smtClean="0"/>
              <a:t>‹#›</a:t>
            </a:fld>
            <a:endParaRPr lang="en-US" dirty="0"/>
          </a:p>
        </p:txBody>
      </p:sp>
    </p:spTree>
    <p:extLst>
      <p:ext uri="{BB962C8B-B14F-4D97-AF65-F5344CB8AC3E}">
        <p14:creationId xmlns:p14="http://schemas.microsoft.com/office/powerpoint/2010/main" val="152818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45" tIns="46473" rIns="92945" bIns="46473" rtlCol="0"/>
          <a:lstStyle>
            <a:lvl1pPr algn="l">
              <a:defRPr sz="1200"/>
            </a:lvl1pPr>
          </a:lstStyle>
          <a:p>
            <a:endParaRPr lang="en-US" dirty="0"/>
          </a:p>
        </p:txBody>
      </p:sp>
      <p:sp>
        <p:nvSpPr>
          <p:cNvPr id="3" name="Date Placeholder 2"/>
          <p:cNvSpPr>
            <a:spLocks noGrp="1"/>
          </p:cNvSpPr>
          <p:nvPr>
            <p:ph type="dt" idx="1"/>
          </p:nvPr>
        </p:nvSpPr>
        <p:spPr>
          <a:xfrm>
            <a:off x="3956551" y="0"/>
            <a:ext cx="3026833" cy="464185"/>
          </a:xfrm>
          <a:prstGeom prst="rect">
            <a:avLst/>
          </a:prstGeom>
        </p:spPr>
        <p:txBody>
          <a:bodyPr vert="horz" lIns="92945" tIns="46473" rIns="92945" bIns="46473" rtlCol="0"/>
          <a:lstStyle>
            <a:lvl1pPr algn="r">
              <a:defRPr sz="1200"/>
            </a:lvl1pPr>
          </a:lstStyle>
          <a:p>
            <a:fld id="{89DF44E2-DAD8-4FF2-B93A-C2F2B461ECE9}" type="datetimeFigureOut">
              <a:rPr lang="en-US" smtClean="0"/>
              <a:t>12/17/2015</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45" tIns="46473" rIns="92945" bIns="46473"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45" tIns="46473" rIns="92945" bIns="464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45" tIns="46473" rIns="92945" bIns="464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945" tIns="46473" rIns="92945" bIns="46473" rtlCol="0" anchor="b"/>
          <a:lstStyle>
            <a:lvl1pPr algn="r">
              <a:defRPr sz="1200"/>
            </a:lvl1pPr>
          </a:lstStyle>
          <a:p>
            <a:fld id="{7AD63827-A40A-43D9-AF2D-3000A42DE088}" type="slidenum">
              <a:rPr lang="en-US" smtClean="0"/>
              <a:t>‹#›</a:t>
            </a:fld>
            <a:endParaRPr lang="en-US" dirty="0"/>
          </a:p>
        </p:txBody>
      </p:sp>
    </p:spTree>
    <p:extLst>
      <p:ext uri="{BB962C8B-B14F-4D97-AF65-F5344CB8AC3E}">
        <p14:creationId xmlns:p14="http://schemas.microsoft.com/office/powerpoint/2010/main" val="3879933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smtClean="0">
                <a:solidFill>
                  <a:srgbClr val="000000"/>
                </a:solidFill>
                <a:latin typeface="Calibri" pitchFamily="34" charset="0"/>
              </a:rPr>
              <a:t>What Population of Undocumented Immigrants Should be Covered?</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Uninsured individuals who are ineligible for coverage through Medical Assistance, </a:t>
            </a:r>
            <a:r>
              <a:rPr lang="en-US" sz="1200" b="0" i="0" kern="1200" dirty="0" err="1" smtClean="0">
                <a:solidFill>
                  <a:schemeClr val="tx1"/>
                </a:solidFill>
                <a:effectLst/>
                <a:latin typeface="+mn-lt"/>
                <a:ea typeface="+mn-ea"/>
                <a:cs typeface="+mn-cs"/>
              </a:rPr>
              <a:t>MinnesotaCare</a:t>
            </a:r>
            <a:r>
              <a:rPr lang="en-US" sz="1200" b="0" i="0" kern="1200" dirty="0" smtClean="0">
                <a:solidFill>
                  <a:schemeClr val="tx1"/>
                </a:solidFill>
                <a:effectLst/>
                <a:latin typeface="+mn-lt"/>
                <a:ea typeface="+mn-ea"/>
                <a:cs typeface="+mn-cs"/>
              </a:rPr>
              <a:t>, and </a:t>
            </a:r>
            <a:r>
              <a:rPr lang="en-US" sz="1200" b="0" i="0" kern="1200" dirty="0" err="1" smtClean="0">
                <a:solidFill>
                  <a:schemeClr val="tx1"/>
                </a:solidFill>
                <a:effectLst/>
                <a:latin typeface="+mn-lt"/>
                <a:ea typeface="+mn-ea"/>
                <a:cs typeface="+mn-cs"/>
              </a:rPr>
              <a:t>MNSure</a:t>
            </a:r>
            <a:r>
              <a:rPr lang="en-US" sz="1200" b="0" i="0" kern="1200" dirty="0" smtClean="0">
                <a:solidFill>
                  <a:schemeClr val="tx1"/>
                </a:solidFill>
                <a:effectLst/>
                <a:latin typeface="+mn-lt"/>
                <a:ea typeface="+mn-ea"/>
                <a:cs typeface="+mn-cs"/>
              </a:rPr>
              <a:t> should be covered up to 275% FPL</a:t>
            </a:r>
          </a:p>
          <a:p>
            <a:pPr marL="171450" indent="-171450">
              <a:buFont typeface="Arial" panose="020B0604020202020204" pitchFamily="34" charset="0"/>
              <a:buChar char="•"/>
            </a:pPr>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smtClean="0">
                <a:solidFill>
                  <a:srgbClr val="000000"/>
                </a:solidFill>
                <a:latin typeface="Calibri" pitchFamily="34" charset="0"/>
              </a:rPr>
              <a:t>With identification of undocumented status cited as a barrier to access, do you agree that eligibility for undocumented immigrant coverage options should be defined as uninsured individuals who are ineligible for coverage through Medical Assistance, </a:t>
            </a:r>
            <a:r>
              <a:rPr lang="en-US" sz="1200" b="1" dirty="0" err="1" smtClean="0">
                <a:solidFill>
                  <a:srgbClr val="000000"/>
                </a:solidFill>
                <a:latin typeface="Calibri" pitchFamily="34" charset="0"/>
              </a:rPr>
              <a:t>MinnesotaCare</a:t>
            </a:r>
            <a:r>
              <a:rPr lang="en-US" sz="1200" b="1" dirty="0" smtClean="0">
                <a:solidFill>
                  <a:srgbClr val="000000"/>
                </a:solidFill>
                <a:latin typeface="Calibri" pitchFamily="34" charset="0"/>
              </a:rPr>
              <a:t>, and MNsure?</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The process to identify people who are undocumented has been challenging, and most health care providers are not asking that question out of fear that patients will not seek care if they feel their immigration status can put them at any risk. Therefore, if a person is not </a:t>
            </a:r>
            <a:r>
              <a:rPr lang="en-US" sz="1200" b="0" i="0" kern="1200" dirty="0" err="1" smtClean="0">
                <a:solidFill>
                  <a:schemeClr val="tx1"/>
                </a:solidFill>
                <a:effectLst/>
                <a:latin typeface="+mn-lt"/>
                <a:ea typeface="+mn-ea"/>
                <a:cs typeface="+mn-cs"/>
              </a:rPr>
              <a:t>elegible</a:t>
            </a:r>
            <a:r>
              <a:rPr lang="en-US" sz="1200" b="0" i="0" kern="1200" dirty="0" smtClean="0">
                <a:solidFill>
                  <a:schemeClr val="tx1"/>
                </a:solidFill>
                <a:effectLst/>
                <a:latin typeface="+mn-lt"/>
                <a:ea typeface="+mn-ea"/>
                <a:cs typeface="+mn-cs"/>
              </a:rPr>
              <a:t> to have health care coverage through Medical Assistance, </a:t>
            </a:r>
            <a:r>
              <a:rPr lang="en-US" sz="1200" b="0" i="0" kern="1200" dirty="0" err="1" smtClean="0">
                <a:solidFill>
                  <a:schemeClr val="tx1"/>
                </a:solidFill>
                <a:effectLst/>
                <a:latin typeface="+mn-lt"/>
                <a:ea typeface="+mn-ea"/>
                <a:cs typeface="+mn-cs"/>
              </a:rPr>
              <a:t>MinnesotaCare</a:t>
            </a:r>
            <a:r>
              <a:rPr lang="en-US" sz="1200" b="0" i="0" kern="1200" dirty="0" smtClean="0">
                <a:solidFill>
                  <a:schemeClr val="tx1"/>
                </a:solidFill>
                <a:effectLst/>
                <a:latin typeface="+mn-lt"/>
                <a:ea typeface="+mn-ea"/>
                <a:cs typeface="+mn-cs"/>
              </a:rPr>
              <a:t>, and </a:t>
            </a:r>
            <a:r>
              <a:rPr lang="en-US" sz="1200" b="0" i="0" kern="1200" dirty="0" err="1" smtClean="0">
                <a:solidFill>
                  <a:schemeClr val="tx1"/>
                </a:solidFill>
                <a:effectLst/>
                <a:latin typeface="+mn-lt"/>
                <a:ea typeface="+mn-ea"/>
                <a:cs typeface="+mn-cs"/>
              </a:rPr>
              <a:t>MNSure</a:t>
            </a:r>
            <a:r>
              <a:rPr lang="en-US" sz="1200" b="0" i="0" kern="1200" dirty="0" smtClean="0">
                <a:solidFill>
                  <a:schemeClr val="tx1"/>
                </a:solidFill>
                <a:effectLst/>
                <a:latin typeface="+mn-lt"/>
                <a:ea typeface="+mn-ea"/>
                <a:cs typeface="+mn-cs"/>
              </a:rPr>
              <a:t> but still meet the income requirements they should have access to same public programs that other people have at their same FPL status. This is not only the right thing to do, but smart decision economically because people will not use ER for things that can be prevented by using regular coverage and primary care</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If they are eligible, there is no issue. If they are ineligible, they need access to care.</a:t>
            </a:r>
          </a:p>
          <a:p>
            <a:r>
              <a:rPr lang="en-US" dirty="0" smtClean="0"/>
              <a:t/>
            </a:r>
            <a:br>
              <a:rPr lang="en-US" dirty="0" smtClean="0"/>
            </a:br>
            <a:endParaRPr lang="en-US" b="0"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smtClean="0">
                <a:solidFill>
                  <a:srgbClr val="000000"/>
                </a:solidFill>
                <a:latin typeface="Calibri" pitchFamily="34" charset="0"/>
              </a:rPr>
              <a:t>Create Wraparound Coverage Program for </a:t>
            </a:r>
            <a:r>
              <a:rPr lang="en-US" sz="1200" b="1" dirty="0" err="1" smtClean="0">
                <a:solidFill>
                  <a:srgbClr val="000000"/>
                </a:solidFill>
                <a:latin typeface="Calibri" pitchFamily="34" charset="0"/>
              </a:rPr>
              <a:t>EMA</a:t>
            </a:r>
            <a:r>
              <a:rPr lang="en-US" sz="1200" b="1" dirty="0" smtClean="0">
                <a:solidFill>
                  <a:srgbClr val="000000"/>
                </a:solidFill>
                <a:latin typeface="Calibri" pitchFamily="34" charset="0"/>
              </a:rPr>
              <a:t> Beneficiaries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This sounds as a 'good' option, but not good enough. This option only improves the situation of those already dealing with severe </a:t>
            </a:r>
            <a:r>
              <a:rPr lang="en-US" sz="1200" b="0" i="0" kern="1200" dirty="0" err="1" smtClean="0">
                <a:solidFill>
                  <a:schemeClr val="tx1"/>
                </a:solidFill>
                <a:effectLst/>
                <a:latin typeface="+mn-lt"/>
                <a:ea typeface="+mn-ea"/>
                <a:cs typeface="+mn-cs"/>
              </a:rPr>
              <a:t>illneses</a:t>
            </a:r>
            <a:r>
              <a:rPr lang="en-US" sz="1200" b="0" i="0" kern="1200" dirty="0" smtClean="0">
                <a:solidFill>
                  <a:schemeClr val="tx1"/>
                </a:solidFill>
                <a:effectLst/>
                <a:latin typeface="+mn-lt"/>
                <a:ea typeface="+mn-ea"/>
                <a:cs typeface="+mn-cs"/>
              </a:rPr>
              <a:t> or severe chronic conditions.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r>
            <a:br>
              <a:rPr lang="en-US" dirty="0" smtClean="0"/>
            </a:br>
            <a:r>
              <a:rPr lang="en-US" sz="1200" b="1" dirty="0" smtClean="0">
                <a:solidFill>
                  <a:srgbClr val="000000"/>
                </a:solidFill>
                <a:latin typeface="Calibri" pitchFamily="34" charset="0"/>
              </a:rPr>
              <a:t>Create Coverage Program Similar to </a:t>
            </a:r>
            <a:r>
              <a:rPr lang="en-US" sz="1200" b="1" dirty="0" err="1" smtClean="0">
                <a:solidFill>
                  <a:srgbClr val="000000"/>
                </a:solidFill>
                <a:latin typeface="Calibri" pitchFamily="34" charset="0"/>
              </a:rPr>
              <a:t>MinnesotaCare</a:t>
            </a:r>
            <a:r>
              <a:rPr lang="en-US" sz="1200" b="1" dirty="0" smtClean="0">
                <a:solidFill>
                  <a:srgbClr val="000000"/>
                </a:solidFill>
                <a:latin typeface="Calibri" pitchFamily="34" charset="0"/>
              </a:rPr>
              <a:t> for Undocumented Immigrants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rgbClr val="000000"/>
                </a:solidFill>
                <a:latin typeface="Calibri" pitchFamily="34" charset="0"/>
              </a:rPr>
              <a:t>For undocumented individuals, provide </a:t>
            </a:r>
            <a:r>
              <a:rPr lang="en-US" sz="1200" dirty="0" err="1" smtClean="0">
                <a:solidFill>
                  <a:srgbClr val="000000"/>
                </a:solidFill>
                <a:latin typeface="Calibri" pitchFamily="34" charset="0"/>
              </a:rPr>
              <a:t>MinnesotaCare</a:t>
            </a:r>
            <a:r>
              <a:rPr lang="en-US" sz="1200" dirty="0" smtClean="0">
                <a:solidFill>
                  <a:srgbClr val="000000"/>
                </a:solidFill>
                <a:latin typeface="Calibri" pitchFamily="34" charset="0"/>
              </a:rPr>
              <a:t>-like coverage</a:t>
            </a:r>
          </a:p>
          <a:p>
            <a:pPr marL="0" indent="0">
              <a:buFont typeface="Arial" panose="020B0604020202020204" pitchFamily="34" charset="0"/>
              <a:buNone/>
            </a:pPr>
            <a:endParaRPr lang="en-US" b="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smtClean="0">
                <a:solidFill>
                  <a:srgbClr val="000000"/>
                </a:solidFill>
                <a:latin typeface="Calibri" pitchFamily="34" charset="0"/>
              </a:rPr>
              <a:t>Expand the Portico </a:t>
            </a:r>
            <a:r>
              <a:rPr lang="en-US" sz="1200" b="1" dirty="0" err="1" smtClean="0">
                <a:solidFill>
                  <a:srgbClr val="000000"/>
                </a:solidFill>
                <a:latin typeface="Calibri" pitchFamily="34" charset="0"/>
              </a:rPr>
              <a:t>Healthnet</a:t>
            </a:r>
            <a:r>
              <a:rPr lang="en-US" sz="1200" b="1" dirty="0" smtClean="0">
                <a:solidFill>
                  <a:srgbClr val="000000"/>
                </a:solidFill>
                <a:latin typeface="Calibri" pitchFamily="34" charset="0"/>
              </a:rPr>
              <a:t> Program Model to Other Areas with Other Local Providers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Same comment as for questions 4 and 5. This sounds as a 'good' option, but not good enough. Portico seems like a great model, especially around its health literacy efforts. It is concerning the language around 'defined set of health benefits", who will define those? what the terms of the contract will be? How to make sure is going to be defined to benefit people and not systems?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Allow them to be on MN Care.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r>
            <a:br>
              <a:rPr lang="en-US" dirty="0" smtClean="0"/>
            </a:br>
            <a:r>
              <a:rPr lang="en-US" sz="1200" b="1" dirty="0" smtClean="0">
                <a:solidFill>
                  <a:srgbClr val="000000"/>
                </a:solidFill>
                <a:latin typeface="Calibri" pitchFamily="34" charset="0"/>
              </a:rPr>
              <a:t>Create a Pool to Support Medically Necessary Uncompensated Care Services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This is a </a:t>
            </a:r>
            <a:r>
              <a:rPr lang="en-US" sz="1200" b="0" i="0" kern="1200" dirty="0" err="1" smtClean="0">
                <a:solidFill>
                  <a:schemeClr val="tx1"/>
                </a:solidFill>
                <a:effectLst/>
                <a:latin typeface="+mn-lt"/>
                <a:ea typeface="+mn-ea"/>
                <a:cs typeface="+mn-cs"/>
              </a:rPr>
              <a:t>band-aid</a:t>
            </a:r>
            <a:r>
              <a:rPr lang="en-US" sz="1200" b="0" i="0" kern="1200" dirty="0" smtClean="0">
                <a:solidFill>
                  <a:schemeClr val="tx1"/>
                </a:solidFill>
                <a:effectLst/>
                <a:latin typeface="+mn-lt"/>
                <a:ea typeface="+mn-ea"/>
                <a:cs typeface="+mn-cs"/>
              </a:rPr>
              <a:t> solution that only partially and temporarily solves the issue on the provider's side. It is not sustainable in the long term</a:t>
            </a:r>
          </a:p>
          <a:p>
            <a:r>
              <a:rPr lang="en-US" dirty="0" smtClean="0"/>
              <a:t/>
            </a:r>
            <a:br>
              <a:rPr lang="en-US" dirty="0" smtClean="0"/>
            </a:br>
            <a:r>
              <a:rPr lang="en-US" dirty="0" smtClean="0"/>
              <a:t/>
            </a:r>
            <a:br>
              <a:rPr lang="en-US" dirty="0" smtClean="0"/>
            </a:br>
            <a:endParaRPr lang="en-US" b="0"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smtClean="0">
                <a:solidFill>
                  <a:srgbClr val="000000"/>
                </a:solidFill>
                <a:latin typeface="Calibri" pitchFamily="34" charset="0"/>
              </a:rPr>
              <a:t>Implement a Grant Program to Support Safety Net Providers for Uncompensated Care</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This is a </a:t>
            </a:r>
            <a:r>
              <a:rPr lang="en-US" sz="1200" b="0" i="0" kern="1200" dirty="0" err="1" smtClean="0">
                <a:solidFill>
                  <a:schemeClr val="tx1"/>
                </a:solidFill>
                <a:effectLst/>
                <a:latin typeface="+mn-lt"/>
                <a:ea typeface="+mn-ea"/>
                <a:cs typeface="+mn-cs"/>
              </a:rPr>
              <a:t>band-aid</a:t>
            </a:r>
            <a:r>
              <a:rPr lang="en-US" sz="1200" b="0" i="0" kern="1200" dirty="0" smtClean="0">
                <a:solidFill>
                  <a:schemeClr val="tx1"/>
                </a:solidFill>
                <a:effectLst/>
                <a:latin typeface="+mn-lt"/>
                <a:ea typeface="+mn-ea"/>
                <a:cs typeface="+mn-cs"/>
              </a:rPr>
              <a:t> solution that only partially and temporarily solves the issue on the provider's side. It is not sustainable in the long term</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r>
            <a:br>
              <a:rPr lang="en-US" dirty="0" smtClean="0"/>
            </a:br>
            <a:r>
              <a:rPr lang="en-US" sz="1200" b="1" dirty="0" smtClean="0">
                <a:solidFill>
                  <a:srgbClr val="000000"/>
                </a:solidFill>
                <a:latin typeface="Calibri" pitchFamily="34" charset="0"/>
              </a:rPr>
              <a:t>Implement Program Similar to Healthy SF or NYC Direct Access providing health care services to uninsured residents through a defined network of providers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Similar comment as for questions 4, 5 and 6th. This sounds as a 'good' option, but not good enough. </a:t>
            </a:r>
            <a:r>
              <a:rPr lang="en-US" sz="1200" b="0" i="0" kern="1200" dirty="0" err="1" smtClean="0">
                <a:solidFill>
                  <a:schemeClr val="tx1"/>
                </a:solidFill>
                <a:effectLst/>
                <a:latin typeface="+mn-lt"/>
                <a:ea typeface="+mn-ea"/>
                <a:cs typeface="+mn-cs"/>
              </a:rPr>
              <a:t>Im</a:t>
            </a:r>
            <a:r>
              <a:rPr lang="en-US" sz="1200" b="0" i="0" kern="1200" dirty="0" smtClean="0">
                <a:solidFill>
                  <a:schemeClr val="tx1"/>
                </a:solidFill>
                <a:effectLst/>
                <a:latin typeface="+mn-lt"/>
                <a:ea typeface="+mn-ea"/>
                <a:cs typeface="+mn-cs"/>
              </a:rPr>
              <a:t> confused because if "they are screened for eligibility for coverage through other public programs – Medical Assistance, </a:t>
            </a:r>
            <a:r>
              <a:rPr lang="en-US" sz="1200" b="0" i="0" kern="1200" dirty="0" err="1" smtClean="0">
                <a:solidFill>
                  <a:schemeClr val="tx1"/>
                </a:solidFill>
                <a:effectLst/>
                <a:latin typeface="+mn-lt"/>
                <a:ea typeface="+mn-ea"/>
                <a:cs typeface="+mn-cs"/>
              </a:rPr>
              <a:t>MinnesotaCare</a:t>
            </a:r>
            <a:r>
              <a:rPr lang="en-US" sz="1200" b="0" i="0" kern="1200" dirty="0" smtClean="0">
                <a:solidFill>
                  <a:schemeClr val="tx1"/>
                </a:solidFill>
                <a:effectLst/>
                <a:latin typeface="+mn-lt"/>
                <a:ea typeface="+mn-ea"/>
                <a:cs typeface="+mn-cs"/>
              </a:rPr>
              <a:t>, MNsure coverage" -How they can be "enrolled in those programs if eligible" if they are undocumented... therefore not </a:t>
            </a:r>
            <a:r>
              <a:rPr lang="en-US" sz="1200" b="0" i="0" kern="1200" dirty="0" err="1" smtClean="0">
                <a:solidFill>
                  <a:schemeClr val="tx1"/>
                </a:solidFill>
                <a:effectLst/>
                <a:latin typeface="+mn-lt"/>
                <a:ea typeface="+mn-ea"/>
                <a:cs typeface="+mn-cs"/>
              </a:rPr>
              <a:t>elegible</a:t>
            </a:r>
            <a:r>
              <a:rPr lang="en-US" sz="1200" b="0" i="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r>
            <a:br>
              <a:rPr lang="en-US" dirty="0" smtClean="0"/>
            </a:br>
            <a:r>
              <a:rPr lang="en-US" sz="1200" b="1" dirty="0" smtClean="0">
                <a:solidFill>
                  <a:srgbClr val="000000"/>
                </a:solidFill>
                <a:latin typeface="Calibri" pitchFamily="34" charset="0"/>
              </a:rPr>
              <a:t>Expand Medical Assistance to All Children Under Age 19, Regardless of Immigration Status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Great option! But I am concerned about adults not having access to health care coverage. They are hard workers and need to stay healthy to continue taking care of their families and their communities. T</a:t>
            </a:r>
          </a:p>
          <a:p>
            <a:r>
              <a:rPr lang="en-US" dirty="0" smtClean="0"/>
              <a:t/>
            </a:r>
            <a:br>
              <a:rPr lang="en-US" dirty="0" smtClean="0"/>
            </a:br>
            <a:endParaRPr lang="en-US" b="0"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13</a:t>
            </a:fld>
            <a:endParaRPr lang="en-US" dirty="0"/>
          </a:p>
        </p:txBody>
      </p:sp>
    </p:spTree>
    <p:extLst>
      <p:ext uri="{BB962C8B-B14F-4D97-AF65-F5344CB8AC3E}">
        <p14:creationId xmlns:p14="http://schemas.microsoft.com/office/powerpoint/2010/main" val="1863095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b="0"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r>
              <a:rPr lang="en-US" b="1" dirty="0" smtClean="0"/>
              <a:t>Add NEMT to MinnesotaCare:</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NEMT should be a separate program</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Look at providing NEMT for the exchange as well</a:t>
            </a:r>
          </a:p>
          <a:p>
            <a:r>
              <a:rPr lang="en-US" dirty="0" smtClean="0"/>
              <a:t/>
            </a:r>
            <a:br>
              <a:rPr lang="en-US" dirty="0" smtClean="0"/>
            </a:br>
            <a:endParaRPr lang="en-US" sz="1200" b="0" i="0" kern="1200" dirty="0" smtClean="0">
              <a:solidFill>
                <a:schemeClr val="tx1"/>
              </a:solidFill>
              <a:effectLst/>
              <a:latin typeface="+mn-lt"/>
              <a:ea typeface="+mn-ea"/>
              <a:cs typeface="+mn-cs"/>
            </a:endParaRPr>
          </a:p>
          <a:p>
            <a:r>
              <a:rPr lang="en-US" dirty="0" smtClean="0"/>
              <a:t/>
            </a:r>
            <a:br>
              <a:rPr lang="en-US" dirty="0" smtClean="0"/>
            </a:br>
            <a:endParaRPr lang="en-US" b="0"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16</a:t>
            </a:fld>
            <a:endParaRPr lang="en-US" dirty="0"/>
          </a:p>
        </p:txBody>
      </p:sp>
    </p:spTree>
    <p:extLst>
      <p:ext uri="{BB962C8B-B14F-4D97-AF65-F5344CB8AC3E}">
        <p14:creationId xmlns:p14="http://schemas.microsoft.com/office/powerpoint/2010/main" val="1863095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b="1"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b="1"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b="1"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20</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a:t>
            </a:fld>
            <a:endParaRPr lang="en-US" dirty="0"/>
          </a:p>
        </p:txBody>
      </p:sp>
    </p:spTree>
    <p:extLst>
      <p:ext uri="{BB962C8B-B14F-4D97-AF65-F5344CB8AC3E}">
        <p14:creationId xmlns:p14="http://schemas.microsoft.com/office/powerpoint/2010/main" val="136944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5</a:t>
            </a:fld>
            <a:endParaRPr lang="en-US" dirty="0"/>
          </a:p>
        </p:txBody>
      </p:sp>
    </p:spTree>
    <p:extLst>
      <p:ext uri="{BB962C8B-B14F-4D97-AF65-F5344CB8AC3E}">
        <p14:creationId xmlns:p14="http://schemas.microsoft.com/office/powerpoint/2010/main" val="1863095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6</a:t>
            </a:fld>
            <a:endParaRPr lang="en-US" dirty="0"/>
          </a:p>
        </p:txBody>
      </p:sp>
    </p:spTree>
    <p:extLst>
      <p:ext uri="{BB962C8B-B14F-4D97-AF65-F5344CB8AC3E}">
        <p14:creationId xmlns:p14="http://schemas.microsoft.com/office/powerpoint/2010/main" val="1863095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7</a:t>
            </a:fld>
            <a:endParaRPr lang="en-US" dirty="0"/>
          </a:p>
        </p:txBody>
      </p:sp>
    </p:spTree>
    <p:extLst>
      <p:ext uri="{BB962C8B-B14F-4D97-AF65-F5344CB8AC3E}">
        <p14:creationId xmlns:p14="http://schemas.microsoft.com/office/powerpoint/2010/main" val="1863095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8</a:t>
            </a:fld>
            <a:endParaRPr lang="en-US" dirty="0"/>
          </a:p>
        </p:txBody>
      </p:sp>
    </p:spTree>
    <p:extLst>
      <p:ext uri="{BB962C8B-B14F-4D97-AF65-F5344CB8AC3E}">
        <p14:creationId xmlns:p14="http://schemas.microsoft.com/office/powerpoint/2010/main" val="1863095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9</a:t>
            </a:fld>
            <a:endParaRPr lang="en-US" dirty="0"/>
          </a:p>
        </p:txBody>
      </p:sp>
    </p:spTree>
    <p:extLst>
      <p:ext uri="{BB962C8B-B14F-4D97-AF65-F5344CB8AC3E}">
        <p14:creationId xmlns:p14="http://schemas.microsoft.com/office/powerpoint/2010/main" val="18630954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9144000" cy="3962400"/>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9" name="Subtitle 8"/>
          <p:cNvSpPr>
            <a:spLocks noGrp="1"/>
          </p:cNvSpPr>
          <p:nvPr>
            <p:ph type="subTitle" idx="1"/>
          </p:nvPr>
        </p:nvSpPr>
        <p:spPr>
          <a:xfrm>
            <a:off x="1447800" y="4114800"/>
            <a:ext cx="6400800" cy="1143000"/>
          </a:xfrm>
        </p:spPr>
        <p:txBody>
          <a:bodyPr/>
          <a:lstStyle>
            <a:lvl1pPr marL="0" indent="0" algn="ctr">
              <a:buNone/>
              <a:defRPr sz="1600" b="1" cap="all" spc="250" baseline="0">
                <a:solidFill>
                  <a:srgbClr val="051D39"/>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7" name="Straight Connector 6"/>
          <p:cNvSpPr>
            <a:spLocks noChangeShapeType="1"/>
          </p:cNvSpPr>
          <p:nvPr/>
        </p:nvSpPr>
        <p:spPr bwMode="auto">
          <a:xfrm>
            <a:off x="172921" y="5410200"/>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8" name="Title 7"/>
          <p:cNvSpPr>
            <a:spLocks noGrp="1"/>
          </p:cNvSpPr>
          <p:nvPr>
            <p:ph type="ctrTitle"/>
          </p:nvPr>
        </p:nvSpPr>
        <p:spPr>
          <a:xfrm>
            <a:off x="703273" y="2057400"/>
            <a:ext cx="7772400" cy="1752600"/>
          </a:xfrm>
        </p:spPr>
        <p:txBody>
          <a:bodyPr anchor="b"/>
          <a:lstStyle>
            <a:lvl1pPr>
              <a:lnSpc>
                <a:spcPts val="4400"/>
              </a:lnSpc>
              <a:defRPr sz="4200">
                <a:solidFill>
                  <a:srgbClr val="002060"/>
                </a:solidFill>
              </a:defRPr>
            </a:lvl1pPr>
          </a:lstStyle>
          <a:p>
            <a:r>
              <a:rPr kumimoji="0" lang="en-US" dirty="0" smtClean="0"/>
              <a:t>Click to edit Master title style</a:t>
            </a:r>
            <a:endParaRPr kumimoji="0" lang="en-US" dirty="0"/>
          </a:p>
        </p:txBody>
      </p:sp>
      <p:pic>
        <p:nvPicPr>
          <p:cNvPr id="14" name="Picture 13" descr="Minnesota Health Care Financing Task Force logo" title="logo"/>
          <p:cNvPicPr/>
          <p:nvPr userDrawn="1"/>
        </p:nvPicPr>
        <p:blipFill>
          <a:blip r:embed="rId2">
            <a:extLst>
              <a:ext uri="{28A0092B-C50C-407E-A947-70E740481C1C}">
                <a14:useLocalDpi xmlns:a14="http://schemas.microsoft.com/office/drawing/2010/main" val="0"/>
              </a:ext>
            </a:extLst>
          </a:blip>
          <a:stretch>
            <a:fillRect/>
          </a:stretch>
        </p:blipFill>
        <p:spPr>
          <a:xfrm>
            <a:off x="2957512" y="5781674"/>
            <a:ext cx="3381375" cy="771525"/>
          </a:xfrm>
          <a:prstGeom prst="rect">
            <a:avLst/>
          </a:prstGeom>
        </p:spPr>
      </p:pic>
    </p:spTree>
    <p:extLst>
      <p:ext uri="{BB962C8B-B14F-4D97-AF65-F5344CB8AC3E}">
        <p14:creationId xmlns:p14="http://schemas.microsoft.com/office/powerpoint/2010/main" val="19035579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7"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666493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26567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9" name="Slide Number Placeholder 8"/>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10" name="Footer Placeholder 4"/>
          <p:cNvSpPr>
            <a:spLocks noGrp="1"/>
          </p:cNvSpPr>
          <p:nvPr>
            <p:ph type="ftr" sz="quarter" idx="1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868723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6616" y="0"/>
            <a:ext cx="8229600" cy="9144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5" name="Slide Number Placeholder 4"/>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6"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905122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4" name="Slide Number Placeholder 3"/>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5"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762281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888479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005447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753669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726010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a:solidFill>
                  <a:srgbClr val="C9C2D1">
                    <a:lumMod val="75000"/>
                    <a:lumOff val="25000"/>
                  </a:srgbClr>
                </a:solidFill>
              </a:rPr>
              <a:t>3/27/2015</a:t>
            </a:r>
          </a:p>
        </p:txBody>
      </p:sp>
      <p:sp>
        <p:nvSpPr>
          <p:cNvPr id="4" name="Slide Number Placeholder 3"/>
          <p:cNvSpPr>
            <a:spLocks noGrp="1"/>
          </p:cNvSpPr>
          <p:nvPr>
            <p:ph type="sldNum" sz="quarter" idx="11"/>
          </p:nvPr>
        </p:nvSpPr>
        <p:spPr/>
        <p:txBody>
          <a:bodyPr/>
          <a:lstStyle/>
          <a:p>
            <a:fld id="{EE39B693-C191-4C81-8ECC-66535167624D}" type="slidenum">
              <a:rPr lang="en-US">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13479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002060"/>
                </a:solidFill>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301752" y="1527048"/>
            <a:ext cx="8503920" cy="395935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Slide Number Placeholder 3"/>
          <p:cNvSpPr>
            <a:spLocks noGrp="1"/>
          </p:cNvSpPr>
          <p:nvPr>
            <p:ph type="sldNum" sz="quarter" idx="11"/>
          </p:nvPr>
        </p:nvSpPr>
        <p:spPr>
          <a:xfrm>
            <a:off x="8534400" y="6440629"/>
            <a:ext cx="533400" cy="365125"/>
          </a:xfrm>
        </p:spPr>
        <p:txBody>
          <a:bodyPr/>
          <a:lstStyle/>
          <a:p>
            <a:fld id="{9F8FA0FF-B194-4927-BB1D-56AA63D432A4}" type="slidenum">
              <a:rPr lang="en-US" smtClean="0"/>
              <a:pPr/>
              <a:t>‹#›</a:t>
            </a:fld>
            <a:endParaRPr lang="en-US" dirty="0"/>
          </a:p>
        </p:txBody>
      </p:sp>
    </p:spTree>
    <p:extLst>
      <p:ext uri="{BB962C8B-B14F-4D97-AF65-F5344CB8AC3E}">
        <p14:creationId xmlns:p14="http://schemas.microsoft.com/office/powerpoint/2010/main" val="40831874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9144000" cy="3962400"/>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9" name="Subtitle 8"/>
          <p:cNvSpPr>
            <a:spLocks noGrp="1"/>
          </p:cNvSpPr>
          <p:nvPr>
            <p:ph type="subTitle" idx="1"/>
          </p:nvPr>
        </p:nvSpPr>
        <p:spPr>
          <a:xfrm>
            <a:off x="1447800" y="4114800"/>
            <a:ext cx="6400800" cy="1143000"/>
          </a:xfrm>
        </p:spPr>
        <p:txBody>
          <a:bodyPr/>
          <a:lstStyle>
            <a:lvl1pPr marL="0" indent="0" algn="ctr">
              <a:buNone/>
              <a:defRPr sz="1600" b="1" cap="all" spc="250" baseline="0">
                <a:solidFill>
                  <a:srgbClr val="051D39"/>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7" name="Straight Connector 6"/>
          <p:cNvSpPr>
            <a:spLocks noChangeShapeType="1"/>
          </p:cNvSpPr>
          <p:nvPr/>
        </p:nvSpPr>
        <p:spPr bwMode="auto">
          <a:xfrm>
            <a:off x="172921" y="5410200"/>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8" name="Title 7"/>
          <p:cNvSpPr>
            <a:spLocks noGrp="1"/>
          </p:cNvSpPr>
          <p:nvPr>
            <p:ph type="ctrTitle"/>
          </p:nvPr>
        </p:nvSpPr>
        <p:spPr>
          <a:xfrm>
            <a:off x="703273" y="2057400"/>
            <a:ext cx="7772400" cy="1752600"/>
          </a:xfrm>
        </p:spPr>
        <p:txBody>
          <a:bodyPr anchor="b"/>
          <a:lstStyle>
            <a:lvl1pPr>
              <a:lnSpc>
                <a:spcPts val="4400"/>
              </a:lnSpc>
              <a:defRPr sz="4200">
                <a:solidFill>
                  <a:srgbClr val="002060"/>
                </a:solidFill>
              </a:defRPr>
            </a:lvl1pPr>
          </a:lstStyle>
          <a:p>
            <a:r>
              <a:rPr kumimoji="0" lang="en-US" dirty="0" smtClean="0"/>
              <a:t>Click to edit Master title style</a:t>
            </a:r>
            <a:endParaRPr kumimoji="0" lang="en-US" dirty="0"/>
          </a:p>
        </p:txBody>
      </p:sp>
      <p:pic>
        <p:nvPicPr>
          <p:cNvPr id="14" name="Picture 13" descr="Minnesota Health Care Financing Task Force logo" title="logo"/>
          <p:cNvPicPr/>
          <p:nvPr userDrawn="1"/>
        </p:nvPicPr>
        <p:blipFill>
          <a:blip r:embed="rId2">
            <a:extLst>
              <a:ext uri="{28A0092B-C50C-407E-A947-70E740481C1C}">
                <a14:useLocalDpi xmlns:a14="http://schemas.microsoft.com/office/drawing/2010/main" val="0"/>
              </a:ext>
            </a:extLst>
          </a:blip>
          <a:stretch>
            <a:fillRect/>
          </a:stretch>
        </p:blipFill>
        <p:spPr>
          <a:xfrm>
            <a:off x="2957512" y="5781674"/>
            <a:ext cx="3381375" cy="771525"/>
          </a:xfrm>
          <a:prstGeom prst="rect">
            <a:avLst/>
          </a:prstGeom>
        </p:spPr>
      </p:pic>
    </p:spTree>
    <p:extLst>
      <p:ext uri="{BB962C8B-B14F-4D97-AF65-F5344CB8AC3E}">
        <p14:creationId xmlns:p14="http://schemas.microsoft.com/office/powerpoint/2010/main" val="220616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002060"/>
                </a:solidFill>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301752" y="1527048"/>
            <a:ext cx="8503920" cy="395935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extLst>
      <p:ext uri="{BB962C8B-B14F-4D97-AF65-F5344CB8AC3E}">
        <p14:creationId xmlns:p14="http://schemas.microsoft.com/office/powerpoint/2010/main" val="31837714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
          <p:cNvSpPr>
            <a:spLocks noGrp="1"/>
          </p:cNvSpPr>
          <p:nvPr>
            <p:ph type="title" hasCustomPrompt="1"/>
          </p:nvPr>
        </p:nvSpPr>
        <p:spPr>
          <a:xfrm>
            <a:off x="301752" y="228599"/>
            <a:ext cx="8534400" cy="1048143"/>
          </a:xfrm>
        </p:spPr>
        <p:txBody>
          <a:bodyPr/>
          <a:lstStyle>
            <a:lvl1pPr>
              <a:defRPr>
                <a:solidFill>
                  <a:srgbClr val="002060"/>
                </a:solidFill>
              </a:defRPr>
            </a:lvl1pPr>
          </a:lstStyle>
          <a:p>
            <a:r>
              <a:rPr kumimoji="0" lang="en-US" dirty="0" smtClean="0"/>
              <a:t>CLICK TO EDIT MASTER TITLE STYLE</a:t>
            </a:r>
            <a:endParaRPr kumimoji="0" lang="en-US" dirty="0"/>
          </a:p>
        </p:txBody>
      </p:sp>
      <p:sp>
        <p:nvSpPr>
          <p:cNvPr id="5" name="Content Placeholder 4"/>
          <p:cNvSpPr>
            <a:spLocks noGrp="1"/>
          </p:cNvSpPr>
          <p:nvPr>
            <p:ph sz="quarter" idx="10"/>
          </p:nvPr>
        </p:nvSpPr>
        <p:spPr>
          <a:xfrm>
            <a:off x="304800" y="14478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Content Placeholder 4"/>
          <p:cNvSpPr>
            <a:spLocks noGrp="1"/>
          </p:cNvSpPr>
          <p:nvPr>
            <p:ph sz="quarter" idx="11"/>
          </p:nvPr>
        </p:nvSpPr>
        <p:spPr>
          <a:xfrm>
            <a:off x="4724400" y="1447800"/>
            <a:ext cx="41148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449283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Slide Number Placeholder 3"/>
          <p:cNvSpPr>
            <a:spLocks noGrp="1"/>
          </p:cNvSpPr>
          <p:nvPr>
            <p:ph type="sldNum" sz="quarter" idx="11"/>
          </p:nvPr>
        </p:nvSpPr>
        <p:spPr/>
        <p:txBody>
          <a:bodyPr/>
          <a:lstStyle/>
          <a:p>
            <a:fld id="{9F8FA0FF-B194-4927-BB1D-56AA63D432A4}" type="slidenum">
              <a:rPr lang="en-US" smtClean="0">
                <a:solidFill>
                  <a:prstClr val="black"/>
                </a:solidFill>
              </a:rPr>
              <a:pPr/>
              <a:t>‹#›</a:t>
            </a:fld>
            <a:endParaRPr lang="en-US" dirty="0">
              <a:solidFill>
                <a:prstClr val="black"/>
              </a:solidFill>
            </a:endParaRPr>
          </a:p>
        </p:txBody>
      </p:sp>
      <p:sp>
        <p:nvSpPr>
          <p:cNvPr id="7" name="Picture Placeholder 6"/>
          <p:cNvSpPr>
            <a:spLocks noGrp="1"/>
          </p:cNvSpPr>
          <p:nvPr>
            <p:ph type="pic" sz="quarter" idx="12"/>
          </p:nvPr>
        </p:nvSpPr>
        <p:spPr>
          <a:xfrm>
            <a:off x="762000" y="1905000"/>
            <a:ext cx="7467600" cy="3200400"/>
          </a:xfrm>
        </p:spPr>
        <p:txBody>
          <a:bodyPr/>
          <a:lstStyle/>
          <a:p>
            <a:endParaRPr lang="en-US" dirty="0"/>
          </a:p>
        </p:txBody>
      </p:sp>
    </p:spTree>
    <p:extLst>
      <p:ext uri="{BB962C8B-B14F-4D97-AF65-F5344CB8AC3E}">
        <p14:creationId xmlns:p14="http://schemas.microsoft.com/office/powerpoint/2010/main" val="2408242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Slide Number Placeholder 3"/>
          <p:cNvSpPr>
            <a:spLocks noGrp="1"/>
          </p:cNvSpPr>
          <p:nvPr>
            <p:ph type="sldNum" sz="quarter" idx="11"/>
          </p:nvPr>
        </p:nvSpPr>
        <p:spPr/>
        <p:txBody>
          <a:bodyPr/>
          <a:lstStyle/>
          <a:p>
            <a:fld id="{9F8FA0FF-B194-4927-BB1D-56AA63D432A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201604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2" name="Title Placeholder 21"/>
          <p:cNvSpPr>
            <a:spLocks noGrp="1"/>
          </p:cNvSpPr>
          <p:nvPr>
            <p:ph type="title" hasCustomPrompt="1"/>
          </p:nvPr>
        </p:nvSpPr>
        <p:spPr>
          <a:xfrm>
            <a:off x="3048000" y="228599"/>
            <a:ext cx="5788152" cy="1048143"/>
          </a:xfrm>
          <a:prstGeom prst="rect">
            <a:avLst/>
          </a:prstGeom>
        </p:spPr>
        <p:txBody>
          <a:bodyPr vert="horz" anchor="b">
            <a:normAutofit/>
          </a:bodyPr>
          <a:lstStyle>
            <a:lvl1pPr>
              <a:defRPr>
                <a:solidFill>
                  <a:srgbClr val="002060"/>
                </a:solidFill>
              </a:defRPr>
            </a:lvl1pPr>
          </a:lstStyle>
          <a:p>
            <a:r>
              <a:rPr kumimoji="0" lang="en-US" dirty="0" smtClean="0"/>
              <a:t>CLICK TO EDIT MASTER TITLE STYLE</a:t>
            </a:r>
            <a:endParaRPr kumimoji="0" lang="en-US" dirty="0"/>
          </a:p>
        </p:txBody>
      </p:sp>
      <p:sp>
        <p:nvSpPr>
          <p:cNvPr id="23" name="Text Placeholder 12"/>
          <p:cNvSpPr>
            <a:spLocks noGrp="1"/>
          </p:cNvSpPr>
          <p:nvPr>
            <p:ph idx="1"/>
          </p:nvPr>
        </p:nvSpPr>
        <p:spPr>
          <a:xfrm>
            <a:off x="3048000" y="1371600"/>
            <a:ext cx="5788152" cy="41148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Rectangle 3"/>
          <p:cNvSpPr/>
          <p:nvPr/>
        </p:nvSpPr>
        <p:spPr>
          <a:xfrm>
            <a:off x="0" y="0"/>
            <a:ext cx="2667000" cy="5562600"/>
          </a:xfrm>
          <a:prstGeom prst="rect">
            <a:avLst/>
          </a:prstGeom>
          <a:solidFill>
            <a:srgbClr val="9A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Text Placeholder 13"/>
          <p:cNvSpPr>
            <a:spLocks noGrp="1"/>
          </p:cNvSpPr>
          <p:nvPr>
            <p:ph type="body" sz="quarter" idx="10"/>
          </p:nvPr>
        </p:nvSpPr>
        <p:spPr>
          <a:xfrm>
            <a:off x="228600" y="228600"/>
            <a:ext cx="2209800" cy="5105400"/>
          </a:xfrm>
        </p:spPr>
        <p:txBody>
          <a:bodyPr/>
          <a:lstStyle>
            <a:lvl1pPr marL="0" indent="0">
              <a:buFontTx/>
              <a:buNone/>
              <a:defRPr>
                <a:solidFill>
                  <a:schemeClr val="bg1"/>
                </a:solidFill>
              </a:defRPr>
            </a:lvl1pPr>
            <a:lvl2pPr marL="274320" indent="0">
              <a:buFontTx/>
              <a:buNone/>
              <a:defRPr/>
            </a:lvl2pPr>
            <a:lvl3pPr marL="594360" indent="0">
              <a:buFontTx/>
              <a:buNone/>
              <a:defRPr/>
            </a:lvl3pPr>
            <a:lvl4pPr marL="868680" indent="0">
              <a:buFontTx/>
              <a:buNone/>
              <a:defRPr/>
            </a:lvl4pPr>
            <a:lvl5pPr marL="1143000" indent="0">
              <a:buFontTx/>
              <a:buNone/>
              <a:defRPr/>
            </a:lvl5pPr>
          </a:lstStyle>
          <a:p>
            <a:pPr lvl="0"/>
            <a:r>
              <a:rPr lang="en-US" dirty="0" smtClean="0"/>
              <a:t>Click to edit Master text styles</a:t>
            </a:r>
          </a:p>
        </p:txBody>
      </p:sp>
    </p:spTree>
    <p:extLst>
      <p:ext uri="{BB962C8B-B14F-4D97-AF65-F5344CB8AC3E}">
        <p14:creationId xmlns:p14="http://schemas.microsoft.com/office/powerpoint/2010/main" val="23362886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
          <p:cNvSpPr>
            <a:spLocks noGrp="1"/>
          </p:cNvSpPr>
          <p:nvPr>
            <p:ph type="title" hasCustomPrompt="1"/>
          </p:nvPr>
        </p:nvSpPr>
        <p:spPr>
          <a:xfrm>
            <a:off x="301752" y="228599"/>
            <a:ext cx="8534400" cy="1048143"/>
          </a:xfrm>
        </p:spPr>
        <p:txBody>
          <a:bodyPr/>
          <a:lstStyle>
            <a:lvl1pPr>
              <a:defRPr>
                <a:solidFill>
                  <a:srgbClr val="002060"/>
                </a:solidFill>
              </a:defRPr>
            </a:lvl1pPr>
          </a:lstStyle>
          <a:p>
            <a:r>
              <a:rPr kumimoji="0" lang="en-US" dirty="0" smtClean="0"/>
              <a:t>CLICK TO EDIT MASTER TITLE STYLE</a:t>
            </a:r>
            <a:endParaRPr kumimoji="0" lang="en-US" dirty="0"/>
          </a:p>
        </p:txBody>
      </p:sp>
      <p:sp>
        <p:nvSpPr>
          <p:cNvPr id="5" name="Content Placeholder 4"/>
          <p:cNvSpPr>
            <a:spLocks noGrp="1"/>
          </p:cNvSpPr>
          <p:nvPr>
            <p:ph sz="quarter" idx="10"/>
          </p:nvPr>
        </p:nvSpPr>
        <p:spPr>
          <a:xfrm>
            <a:off x="304800" y="14478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Content Placeholder 4"/>
          <p:cNvSpPr>
            <a:spLocks noGrp="1"/>
          </p:cNvSpPr>
          <p:nvPr>
            <p:ph sz="quarter" idx="11"/>
          </p:nvPr>
        </p:nvSpPr>
        <p:spPr>
          <a:xfrm>
            <a:off x="4724400" y="1447800"/>
            <a:ext cx="41148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326239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8534400" y="6440629"/>
            <a:ext cx="533400" cy="365125"/>
          </a:xfrm>
        </p:spPr>
        <p:txBody>
          <a:bodyPr/>
          <a:lstStyle/>
          <a:p>
            <a:fld id="{9F8FA0FF-B194-4927-BB1D-56AA63D432A4}" type="slidenum">
              <a:rPr lang="en-US" smtClean="0"/>
              <a:pPr/>
              <a:t>‹#›</a:t>
            </a:fld>
            <a:endParaRPr lang="en-US" dirty="0"/>
          </a:p>
        </p:txBody>
      </p:sp>
      <p:sp>
        <p:nvSpPr>
          <p:cNvPr id="7" name="Picture Placeholder 6"/>
          <p:cNvSpPr>
            <a:spLocks noGrp="1"/>
          </p:cNvSpPr>
          <p:nvPr>
            <p:ph type="pic" sz="quarter" idx="12"/>
          </p:nvPr>
        </p:nvSpPr>
        <p:spPr>
          <a:xfrm>
            <a:off x="762000" y="1905000"/>
            <a:ext cx="7467600" cy="3200400"/>
          </a:xfrm>
        </p:spPr>
        <p:txBody>
          <a:bodyPr/>
          <a:lstStyle/>
          <a:p>
            <a:endParaRPr lang="en-US" dirty="0"/>
          </a:p>
        </p:txBody>
      </p:sp>
    </p:spTree>
    <p:extLst>
      <p:ext uri="{BB962C8B-B14F-4D97-AF65-F5344CB8AC3E}">
        <p14:creationId xmlns:p14="http://schemas.microsoft.com/office/powerpoint/2010/main" val="2587623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8534400" y="6416675"/>
            <a:ext cx="533400" cy="365125"/>
          </a:xfrm>
        </p:spPr>
        <p:txBody>
          <a:bodyPr/>
          <a:lstStyle/>
          <a:p>
            <a:fld id="{9F8FA0FF-B194-4927-BB1D-56AA63D432A4}" type="slidenum">
              <a:rPr lang="en-US" smtClean="0"/>
              <a:pPr/>
              <a:t>‹#›</a:t>
            </a:fld>
            <a:endParaRPr lang="en-US" dirty="0"/>
          </a:p>
        </p:txBody>
      </p:sp>
    </p:spTree>
    <p:extLst>
      <p:ext uri="{BB962C8B-B14F-4D97-AF65-F5344CB8AC3E}">
        <p14:creationId xmlns:p14="http://schemas.microsoft.com/office/powerpoint/2010/main" val="977502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2" name="Title Placeholder 21"/>
          <p:cNvSpPr>
            <a:spLocks noGrp="1"/>
          </p:cNvSpPr>
          <p:nvPr>
            <p:ph type="title" hasCustomPrompt="1"/>
          </p:nvPr>
        </p:nvSpPr>
        <p:spPr>
          <a:xfrm>
            <a:off x="3048000" y="228599"/>
            <a:ext cx="5788152" cy="1048143"/>
          </a:xfrm>
          <a:prstGeom prst="rect">
            <a:avLst/>
          </a:prstGeom>
        </p:spPr>
        <p:txBody>
          <a:bodyPr vert="horz" anchor="b">
            <a:normAutofit/>
          </a:bodyPr>
          <a:lstStyle>
            <a:lvl1pPr>
              <a:defRPr>
                <a:solidFill>
                  <a:srgbClr val="002060"/>
                </a:solidFill>
              </a:defRPr>
            </a:lvl1pPr>
          </a:lstStyle>
          <a:p>
            <a:r>
              <a:rPr kumimoji="0" lang="en-US" dirty="0" smtClean="0"/>
              <a:t>CLICK TO EDIT MASTER TITLE STYLE</a:t>
            </a:r>
            <a:endParaRPr kumimoji="0" lang="en-US" dirty="0"/>
          </a:p>
        </p:txBody>
      </p:sp>
      <p:sp>
        <p:nvSpPr>
          <p:cNvPr id="23" name="Text Placeholder 12"/>
          <p:cNvSpPr>
            <a:spLocks noGrp="1"/>
          </p:cNvSpPr>
          <p:nvPr>
            <p:ph idx="1"/>
          </p:nvPr>
        </p:nvSpPr>
        <p:spPr>
          <a:xfrm>
            <a:off x="3048000" y="1371600"/>
            <a:ext cx="5788152" cy="41148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Rectangle 3"/>
          <p:cNvSpPr/>
          <p:nvPr/>
        </p:nvSpPr>
        <p:spPr>
          <a:xfrm>
            <a:off x="0" y="0"/>
            <a:ext cx="2667000" cy="5562600"/>
          </a:xfrm>
          <a:prstGeom prst="rect">
            <a:avLst/>
          </a:prstGeom>
          <a:solidFill>
            <a:srgbClr val="9A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Placeholder 13"/>
          <p:cNvSpPr>
            <a:spLocks noGrp="1"/>
          </p:cNvSpPr>
          <p:nvPr>
            <p:ph type="body" sz="quarter" idx="10"/>
          </p:nvPr>
        </p:nvSpPr>
        <p:spPr>
          <a:xfrm>
            <a:off x="228600" y="228600"/>
            <a:ext cx="2209800" cy="5105400"/>
          </a:xfrm>
        </p:spPr>
        <p:txBody>
          <a:bodyPr/>
          <a:lstStyle>
            <a:lvl1pPr marL="0" indent="0">
              <a:buFontTx/>
              <a:buNone/>
              <a:defRPr>
                <a:solidFill>
                  <a:schemeClr val="bg1"/>
                </a:solidFill>
              </a:defRPr>
            </a:lvl1pPr>
            <a:lvl2pPr marL="274320" indent="0">
              <a:buFontTx/>
              <a:buNone/>
              <a:defRPr/>
            </a:lvl2pPr>
            <a:lvl3pPr marL="594360" indent="0">
              <a:buFontTx/>
              <a:buNone/>
              <a:defRPr/>
            </a:lvl3pPr>
            <a:lvl4pPr marL="868680" indent="0">
              <a:buFontTx/>
              <a:buNone/>
              <a:defRPr/>
            </a:lvl4pPr>
            <a:lvl5pPr marL="1143000" indent="0">
              <a:buFontTx/>
              <a:buNone/>
              <a:defRPr/>
            </a:lvl5pPr>
          </a:lstStyle>
          <a:p>
            <a:pPr lvl="0"/>
            <a:r>
              <a:rPr lang="en-US" dirty="0" smtClean="0"/>
              <a:t>Click to edit Master text styles</a:t>
            </a:r>
          </a:p>
        </p:txBody>
      </p:sp>
    </p:spTree>
    <p:extLst>
      <p:ext uri="{BB962C8B-B14F-4D97-AF65-F5344CB8AC3E}">
        <p14:creationId xmlns:p14="http://schemas.microsoft.com/office/powerpoint/2010/main" val="39936381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o page number">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304800" y="304800"/>
            <a:ext cx="8686800" cy="64023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add large graphics, charts or pictures that need the whole page</a:t>
            </a:r>
          </a:p>
        </p:txBody>
      </p:sp>
    </p:spTree>
    <p:extLst>
      <p:ext uri="{BB962C8B-B14F-4D97-AF65-F5344CB8AC3E}">
        <p14:creationId xmlns:p14="http://schemas.microsoft.com/office/powerpoint/2010/main" val="4257361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5" name="Slide Number Placeholder 5"/>
          <p:cNvSpPr>
            <a:spLocks noGrp="1"/>
          </p:cNvSpPr>
          <p:nvPr>
            <p:ph type="sldNum" sz="quarter" idx="11"/>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355174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7"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81973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4.jp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3.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5.jpe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2.xml"/><Relationship Id="rId7" Type="http://schemas.openxmlformats.org/officeDocument/2006/relationships/theme" Target="../theme/theme4.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 Id="rId9"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a:spLocks noChangeArrowheads="1"/>
          </p:cNvSpPr>
          <p:nvPr/>
        </p:nvSpPr>
        <p:spPr bwMode="auto">
          <a:xfrm>
            <a:off x="0" y="6388385"/>
            <a:ext cx="9144000" cy="469615"/>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0" name="Straight Connector 9"/>
          <p:cNvSpPr>
            <a:spLocks noChangeShapeType="1"/>
          </p:cNvSpPr>
          <p:nvPr/>
        </p:nvSpPr>
        <p:spPr bwMode="auto">
          <a:xfrm>
            <a:off x="152400" y="1276743"/>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22" name="Title Placeholder 21"/>
          <p:cNvSpPr>
            <a:spLocks noGrp="1"/>
          </p:cNvSpPr>
          <p:nvPr>
            <p:ph type="title"/>
          </p:nvPr>
        </p:nvSpPr>
        <p:spPr>
          <a:xfrm>
            <a:off x="301752" y="228599"/>
            <a:ext cx="8534400" cy="1048143"/>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descr="Includes Health Care Financing Task Force logo, website www.mn.gov/dhs/hcftf , and contact email dhs.hcfinancingtaskforce@state.mn.us" title="Minnesota Health Care Financing Task Force"/>
          <p:cNvSpPr>
            <a:spLocks noGrp="1"/>
          </p:cNvSpPr>
          <p:nvPr>
            <p:ph type="body" idx="1"/>
          </p:nvPr>
        </p:nvSpPr>
        <p:spPr>
          <a:xfrm>
            <a:off x="301752" y="1371600"/>
            <a:ext cx="8534400" cy="4191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331469" y="6416675"/>
            <a:ext cx="7898131"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4" name="Slide Number Placeholder 3"/>
          <p:cNvSpPr>
            <a:spLocks noGrp="1"/>
          </p:cNvSpPr>
          <p:nvPr>
            <p:ph type="sldNum" sz="quarter" idx="4"/>
          </p:nvPr>
        </p:nvSpPr>
        <p:spPr>
          <a:xfrm>
            <a:off x="8382000" y="6440629"/>
            <a:ext cx="533400" cy="365125"/>
          </a:xfrm>
          <a:prstGeom prst="rect">
            <a:avLst/>
          </a:prstGeom>
        </p:spPr>
        <p:txBody>
          <a:bodyPr vert="horz" lIns="91440" tIns="45720" rIns="91440" bIns="45720" rtlCol="0" anchor="ctr"/>
          <a:lstStyle>
            <a:lvl1pPr algn="r">
              <a:defRPr sz="1200">
                <a:solidFill>
                  <a:schemeClr val="tx1"/>
                </a:solidFill>
              </a:defRPr>
            </a:lvl1pPr>
          </a:lstStyle>
          <a:p>
            <a:fld id="{9F8FA0FF-B194-4927-BB1D-56AA63D432A4}" type="slidenum">
              <a:rPr lang="en-US" smtClean="0"/>
              <a:pPr/>
              <a:t>‹#›</a:t>
            </a:fld>
            <a:endParaRPr lang="en-US" dirty="0"/>
          </a:p>
        </p:txBody>
      </p:sp>
      <p:sp>
        <p:nvSpPr>
          <p:cNvPr id="20" name="Text Box 2" descr="includes website, www.mn.gov/dhs/hcftf  and email, Contact: dhs.hcfinancingtaskforce@state.mn.us" title="Task force contact"/>
          <p:cNvSpPr txBox="1">
            <a:spLocks noChangeArrowheads="1"/>
          </p:cNvSpPr>
          <p:nvPr userDrawn="1"/>
        </p:nvSpPr>
        <p:spPr bwMode="auto">
          <a:xfrm>
            <a:off x="4148615" y="5727701"/>
            <a:ext cx="4687537" cy="61277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lgn="r">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Health Care Financing Task Force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Information: www.mn.gov/dhs/hcftf </a:t>
            </a:r>
          </a:p>
          <a:p>
            <a:pPr marL="0" marR="0" algn="r">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Contact: </a:t>
            </a:r>
            <a:r>
              <a:rPr lang="en-US" sz="1100" dirty="0">
                <a:effectLst/>
                <a:latin typeface="Calibri" panose="020F0502020204030204" pitchFamily="34" charset="0"/>
                <a:ea typeface="Calibri" panose="020F0502020204030204" pitchFamily="34" charset="0"/>
                <a:cs typeface="Times New Roman" panose="02020603050405020304" pitchFamily="18" charset="0"/>
              </a:rPr>
              <a:t>dhs.hcfinancingtaskforce@state.mn.us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1" name="Picture 20" descr="DHS logo" title="DHS logo"/>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auto">
          <a:xfrm>
            <a:off x="2616200" y="5675028"/>
            <a:ext cx="1273016" cy="595789"/>
          </a:xfrm>
          <a:prstGeom prst="rect">
            <a:avLst/>
          </a:prstGeom>
          <a:noFill/>
          <a:extLst/>
        </p:spPr>
      </p:pic>
      <p:pic>
        <p:nvPicPr>
          <p:cNvPr id="17" name="Picture 16" descr="Minnesota Health Care Financing Task Force logo" title="logo"/>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23837" y="5719604"/>
            <a:ext cx="2366963" cy="540068"/>
          </a:xfrm>
          <a:prstGeom prst="rect">
            <a:avLst/>
          </a:prstGeom>
        </p:spPr>
      </p:pic>
    </p:spTree>
    <p:extLst>
      <p:ext uri="{BB962C8B-B14F-4D97-AF65-F5344CB8AC3E}">
        <p14:creationId xmlns:p14="http://schemas.microsoft.com/office/powerpoint/2010/main" val="14069042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1" latinLnBrk="0" hangingPunct="1">
        <a:lnSpc>
          <a:spcPts val="4000"/>
        </a:lnSpc>
        <a:spcBef>
          <a:spcPct val="0"/>
        </a:spcBef>
        <a:buNone/>
        <a:defRPr kumimoji="0" sz="3600" kern="1200" spc="120" baseline="0">
          <a:solidFill>
            <a:srgbClr val="002060"/>
          </a:solidFill>
          <a:latin typeface="+mj-lt"/>
          <a:ea typeface="+mj-ea"/>
          <a:cs typeface="+mj-cs"/>
        </a:defRPr>
      </a:lvl1pPr>
    </p:titleStyle>
    <p:bodyStyle>
      <a:lvl1pPr marL="457200" indent="-457200" algn="l" rtl="0" eaLnBrk="1" latinLnBrk="0" hangingPunct="1">
        <a:spcBef>
          <a:spcPct val="20000"/>
        </a:spcBef>
        <a:buClr>
          <a:srgbClr val="9ABCBB"/>
        </a:buClr>
        <a:buSzPct val="85000"/>
        <a:buFont typeface="Arial" panose="020B0604020202020204" pitchFamily="34" charset="0"/>
        <a:buChar char="•"/>
        <a:defRPr kumimoji="0" sz="2700" kern="1200">
          <a:solidFill>
            <a:schemeClr val="bg2">
              <a:lumMod val="10000"/>
            </a:schemeClr>
          </a:solidFill>
          <a:latin typeface="+mn-lt"/>
          <a:ea typeface="+mn-ea"/>
          <a:cs typeface="+mn-cs"/>
        </a:defRPr>
      </a:lvl1pPr>
      <a:lvl2pPr marL="548640" indent="-274320" algn="l" rtl="0" eaLnBrk="1" latinLnBrk="0" hangingPunct="1">
        <a:spcBef>
          <a:spcPct val="20000"/>
        </a:spcBef>
        <a:buClr>
          <a:srgbClr val="9ABCBB"/>
        </a:buClr>
        <a:buSzPct val="100000"/>
        <a:buFont typeface="Arial" panose="020B0604020202020204" pitchFamily="34" charset="0"/>
        <a:buChar char="•"/>
        <a:defRPr kumimoji="0" sz="2200" kern="1200">
          <a:solidFill>
            <a:schemeClr val="bg2">
              <a:lumMod val="10000"/>
            </a:schemeClr>
          </a:solidFill>
          <a:latin typeface="+mn-lt"/>
          <a:ea typeface="+mn-ea"/>
          <a:cs typeface="+mn-cs"/>
        </a:defRPr>
      </a:lvl2pPr>
      <a:lvl3pPr marL="82296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3pPr>
      <a:lvl4pPr marL="109728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4pPr>
      <a:lvl5pPr marL="1371600" indent="-228600" algn="l" rtl="0" eaLnBrk="1" latinLnBrk="0" hangingPunct="1">
        <a:spcBef>
          <a:spcPct val="20000"/>
        </a:spcBef>
        <a:buClr>
          <a:srgbClr val="9ABCBB"/>
        </a:buClr>
        <a:buSzPct val="100000"/>
        <a:buFontTx/>
        <a:buChar char="•"/>
        <a:defRPr kumimoji="0" sz="1800" kern="1200">
          <a:solidFill>
            <a:schemeClr val="bg2">
              <a:lumMod val="10000"/>
            </a:schemeClr>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6477000"/>
            <a:ext cx="1447800" cy="230832"/>
          </a:xfrm>
          <a:prstGeom prst="rect">
            <a:avLst/>
          </a:prstGeom>
          <a:noFill/>
        </p:spPr>
        <p:txBody>
          <a:bodyPr wrap="square" rtlCol="0">
            <a:spAutoFit/>
          </a:bodyPr>
          <a:lstStyle/>
          <a:p>
            <a:fld id="{73A02BDB-4EED-4C54-8A1A-75C0748997EA}" type="slidenum">
              <a:rPr lang="en-US" sz="900" smtClean="0">
                <a:solidFill>
                  <a:prstClr val="black"/>
                </a:solidFill>
              </a:rPr>
              <a:pPr/>
              <a:t>‹#›</a:t>
            </a:fld>
            <a:endParaRPr lang="en-US" sz="900" dirty="0">
              <a:solidFill>
                <a:prstClr val="black"/>
              </a:solidFill>
            </a:endParaRPr>
          </a:p>
        </p:txBody>
      </p:sp>
    </p:spTree>
    <p:extLst>
      <p:ext uri="{BB962C8B-B14F-4D97-AF65-F5344CB8AC3E}">
        <p14:creationId xmlns:p14="http://schemas.microsoft.com/office/powerpoint/2010/main" val="2476934587"/>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hdr="0" ft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Franklin Gothic Book" pitchFamily="34" charset="0"/>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Franklin Gothic Book" pitchFamily="34" charset="0"/>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57188" y="26988"/>
            <a:ext cx="82296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328613" y="10969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381000" y="6435728"/>
            <a:ext cx="2133600" cy="390524"/>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lumMod val="75000"/>
                    <a:lumOff val="25000"/>
                  </a:schemeClr>
                </a:solidFill>
                <a:latin typeface="+mn-lt"/>
                <a:cs typeface="+mn-cs"/>
              </a:defRPr>
            </a:lvl1pPr>
          </a:lstStyle>
          <a:p>
            <a:pPr>
              <a:defRPr/>
            </a:pPr>
            <a:r>
              <a:rPr lang="en-US" dirty="0">
                <a:solidFill>
                  <a:srgbClr val="C9C2D1">
                    <a:lumMod val="75000"/>
                    <a:lumOff val="25000"/>
                  </a:srgbClr>
                </a:solidFill>
              </a:rPr>
              <a:t>3/27/2015</a:t>
            </a:r>
          </a:p>
        </p:txBody>
      </p:sp>
      <p:sp>
        <p:nvSpPr>
          <p:cNvPr id="6" name="Slide Number Placeholder 5"/>
          <p:cNvSpPr>
            <a:spLocks noGrp="1"/>
          </p:cNvSpPr>
          <p:nvPr>
            <p:ph type="sldNum" sz="quarter" idx="4"/>
          </p:nvPr>
        </p:nvSpPr>
        <p:spPr>
          <a:xfrm>
            <a:off x="5791200" y="6467476"/>
            <a:ext cx="381000" cy="314324"/>
          </a:xfrm>
          <a:prstGeom prst="rect">
            <a:avLst/>
          </a:prstGeom>
        </p:spPr>
        <p:txBody>
          <a:bodyPr vert="horz" lIns="91440" tIns="45720" rIns="91440" bIns="45720" rtlCol="0" anchor="t"/>
          <a:lstStyle>
            <a:lvl1pPr algn="r" fontAlgn="auto">
              <a:spcBef>
                <a:spcPts val="0"/>
              </a:spcBef>
              <a:spcAft>
                <a:spcPts val="0"/>
              </a:spcAft>
              <a:defRPr sz="1200" smtClean="0">
                <a:solidFill>
                  <a:schemeClr val="bg2">
                    <a:lumMod val="75000"/>
                    <a:lumOff val="25000"/>
                  </a:schemeClr>
                </a:solidFill>
                <a:latin typeface="+mn-lt"/>
                <a:cs typeface="+mn-cs"/>
              </a:defRPr>
            </a:lvl1pPr>
          </a:lstStyle>
          <a:p>
            <a:pPr>
              <a:defRPr/>
            </a:pPr>
            <a:fld id="{658E8C16-6422-4505-818B-9AFB2F6FA82C}" type="slidenum">
              <a:rPr lang="en-US">
                <a:solidFill>
                  <a:srgbClr val="C9C2D1">
                    <a:lumMod val="75000"/>
                    <a:lumOff val="25000"/>
                  </a:srgbClr>
                </a:solidFill>
              </a:rPr>
              <a:pPr>
                <a:defRPr/>
              </a:pPr>
              <a:t>‹#›</a:t>
            </a:fld>
            <a:endParaRPr lang="en-US" dirty="0">
              <a:solidFill>
                <a:srgbClr val="C9C2D1">
                  <a:lumMod val="75000"/>
                  <a:lumOff val="25000"/>
                </a:srgbClr>
              </a:solidFill>
            </a:endParaRPr>
          </a:p>
        </p:txBody>
      </p:sp>
      <p:sp>
        <p:nvSpPr>
          <p:cNvPr id="12" name="Rectangle 11"/>
          <p:cNvSpPr/>
          <p:nvPr/>
        </p:nvSpPr>
        <p:spPr>
          <a:xfrm>
            <a:off x="0" y="914400"/>
            <a:ext cx="9144000" cy="64008"/>
          </a:xfrm>
          <a:prstGeom prst="rect">
            <a:avLst/>
          </a:prstGeom>
          <a:solidFill>
            <a:schemeClr val="bg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pic>
        <p:nvPicPr>
          <p:cNvPr id="10" name="Picture 2" descr="C:\Users\Marisa.Melamed\AppData\Local\Microsoft\Windows\Temporary Internet Files\Content.Outlook\FLGPDKTN\health care reform 2C.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00800" y="6086476"/>
            <a:ext cx="2743200" cy="76200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dirty="0">
              <a:solidFill>
                <a:prstClr val="black">
                  <a:tint val="75000"/>
                </a:prstClr>
              </a:solidFill>
              <a:latin typeface="Arial" charset="0"/>
              <a:cs typeface="Arial" charset="0"/>
            </a:endParaRPr>
          </a:p>
        </p:txBody>
      </p:sp>
    </p:spTree>
    <p:extLst>
      <p:ext uri="{BB962C8B-B14F-4D97-AF65-F5344CB8AC3E}">
        <p14:creationId xmlns:p14="http://schemas.microsoft.com/office/powerpoint/2010/main" val="229559400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p:txStyles>
    <p:titleStyle>
      <a:lvl1pPr algn="l" rtl="0" eaLnBrk="1" fontAlgn="base" hangingPunct="1">
        <a:spcBef>
          <a:spcPct val="0"/>
        </a:spcBef>
        <a:spcAft>
          <a:spcPct val="0"/>
        </a:spcAft>
        <a:defRPr sz="3600" b="1" kern="1200">
          <a:solidFill>
            <a:schemeClr val="tx2"/>
          </a:solidFill>
          <a:latin typeface="Calibri" pitchFamily="34" charset="0"/>
          <a:ea typeface="+mj-ea"/>
          <a:cs typeface="Calibri" pitchFamily="34" charset="0"/>
        </a:defRPr>
      </a:lvl1pPr>
      <a:lvl2pPr algn="l" rtl="0" eaLnBrk="1" fontAlgn="base" hangingPunct="1">
        <a:spcBef>
          <a:spcPct val="0"/>
        </a:spcBef>
        <a:spcAft>
          <a:spcPct val="0"/>
        </a:spcAft>
        <a:defRPr sz="3600" b="1">
          <a:solidFill>
            <a:schemeClr val="tx2"/>
          </a:solidFill>
          <a:latin typeface="Calibri" pitchFamily="34" charset="0"/>
          <a:cs typeface="Calibri" pitchFamily="34" charset="0"/>
        </a:defRPr>
      </a:lvl2pPr>
      <a:lvl3pPr algn="l" rtl="0" eaLnBrk="1" fontAlgn="base" hangingPunct="1">
        <a:spcBef>
          <a:spcPct val="0"/>
        </a:spcBef>
        <a:spcAft>
          <a:spcPct val="0"/>
        </a:spcAft>
        <a:defRPr sz="3600" b="1">
          <a:solidFill>
            <a:schemeClr val="tx2"/>
          </a:solidFill>
          <a:latin typeface="Calibri" pitchFamily="34" charset="0"/>
          <a:cs typeface="Calibri" pitchFamily="34" charset="0"/>
        </a:defRPr>
      </a:lvl3pPr>
      <a:lvl4pPr algn="l" rtl="0" eaLnBrk="1" fontAlgn="base" hangingPunct="1">
        <a:spcBef>
          <a:spcPct val="0"/>
        </a:spcBef>
        <a:spcAft>
          <a:spcPct val="0"/>
        </a:spcAft>
        <a:defRPr sz="3600" b="1">
          <a:solidFill>
            <a:schemeClr val="tx2"/>
          </a:solidFill>
          <a:latin typeface="Calibri" pitchFamily="34" charset="0"/>
          <a:cs typeface="Calibri" pitchFamily="34" charset="0"/>
        </a:defRPr>
      </a:lvl4pPr>
      <a:lvl5pPr algn="l" rtl="0" eaLnBrk="1" fontAlgn="base" hangingPunct="1">
        <a:spcBef>
          <a:spcPct val="0"/>
        </a:spcBef>
        <a:spcAft>
          <a:spcPct val="0"/>
        </a:spcAft>
        <a:defRPr sz="3600" b="1">
          <a:solidFill>
            <a:schemeClr val="tx2"/>
          </a:solidFill>
          <a:latin typeface="Calibri" pitchFamily="34" charset="0"/>
          <a:cs typeface="Calibri" pitchFamily="34" charset="0"/>
        </a:defRPr>
      </a:lvl5pPr>
      <a:lvl6pPr marL="457200" algn="l" rtl="0" eaLnBrk="1" fontAlgn="base" hangingPunct="1">
        <a:spcBef>
          <a:spcPct val="0"/>
        </a:spcBef>
        <a:spcAft>
          <a:spcPct val="0"/>
        </a:spcAft>
        <a:defRPr sz="3600" b="1">
          <a:solidFill>
            <a:schemeClr val="tx2"/>
          </a:solidFill>
          <a:latin typeface="Calibri" pitchFamily="34" charset="0"/>
          <a:cs typeface="Calibri" pitchFamily="34" charset="0"/>
        </a:defRPr>
      </a:lvl6pPr>
      <a:lvl7pPr marL="914400" algn="l" rtl="0" eaLnBrk="1" fontAlgn="base" hangingPunct="1">
        <a:spcBef>
          <a:spcPct val="0"/>
        </a:spcBef>
        <a:spcAft>
          <a:spcPct val="0"/>
        </a:spcAft>
        <a:defRPr sz="3600" b="1">
          <a:solidFill>
            <a:schemeClr val="tx2"/>
          </a:solidFill>
          <a:latin typeface="Calibri" pitchFamily="34" charset="0"/>
          <a:cs typeface="Calibri" pitchFamily="34" charset="0"/>
        </a:defRPr>
      </a:lvl7pPr>
      <a:lvl8pPr marL="1371600" algn="l" rtl="0" eaLnBrk="1" fontAlgn="base" hangingPunct="1">
        <a:spcBef>
          <a:spcPct val="0"/>
        </a:spcBef>
        <a:spcAft>
          <a:spcPct val="0"/>
        </a:spcAft>
        <a:defRPr sz="3600" b="1">
          <a:solidFill>
            <a:schemeClr val="tx2"/>
          </a:solidFill>
          <a:latin typeface="Calibri" pitchFamily="34" charset="0"/>
          <a:cs typeface="Calibri" pitchFamily="34" charset="0"/>
        </a:defRPr>
      </a:lvl8pPr>
      <a:lvl9pPr marL="1828800" algn="l" rtl="0" eaLnBrk="1" fontAlgn="base" hangingPunct="1">
        <a:spcBef>
          <a:spcPct val="0"/>
        </a:spcBef>
        <a:spcAft>
          <a:spcPct val="0"/>
        </a:spcAft>
        <a:defRPr sz="3600" b="1">
          <a:solidFill>
            <a:schemeClr val="tx2"/>
          </a:solidFill>
          <a:latin typeface="Calibri" pitchFamily="34" charset="0"/>
          <a:cs typeface="Calibri" pitchFamily="34" charset="0"/>
        </a:defRPr>
      </a:lvl9pPr>
    </p:titleStyle>
    <p:bodyStyle>
      <a:lvl1pPr marL="342900" indent="-342900" algn="l" rtl="0" eaLnBrk="1" fontAlgn="base" hangingPunct="1">
        <a:spcBef>
          <a:spcPct val="20000"/>
        </a:spcBef>
        <a:spcAft>
          <a:spcPct val="0"/>
        </a:spcAft>
        <a:buClr>
          <a:schemeClr val="accent1"/>
        </a:buClr>
        <a:buFont typeface="Wingdings" pitchFamily="2" charset="2"/>
        <a:buChar char="§"/>
        <a:defRPr sz="2800" kern="1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2pPr>
      <a:lvl3pPr marL="11430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3pPr>
      <a:lvl4pPr marL="16002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4pPr>
      <a:lvl5pPr marL="20574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a:spLocks noChangeArrowheads="1"/>
          </p:cNvSpPr>
          <p:nvPr/>
        </p:nvSpPr>
        <p:spPr bwMode="auto">
          <a:xfrm>
            <a:off x="0" y="6388385"/>
            <a:ext cx="9144000" cy="469615"/>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0" name="Straight Connector 9"/>
          <p:cNvSpPr>
            <a:spLocks noChangeShapeType="1"/>
          </p:cNvSpPr>
          <p:nvPr/>
        </p:nvSpPr>
        <p:spPr bwMode="auto">
          <a:xfrm>
            <a:off x="152400" y="1276743"/>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22" name="Title Placeholder 21"/>
          <p:cNvSpPr>
            <a:spLocks noGrp="1"/>
          </p:cNvSpPr>
          <p:nvPr>
            <p:ph type="title"/>
          </p:nvPr>
        </p:nvSpPr>
        <p:spPr>
          <a:xfrm>
            <a:off x="301752" y="228599"/>
            <a:ext cx="8534400" cy="1048143"/>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descr="Includes Health Care Financing Task Force logo, website www.mn.gov/dhs/hcftf , and contact email dhs.hcfinancingtaskforce@state.mn.us" title="Minnesota Health Care Financing Task Force"/>
          <p:cNvSpPr>
            <a:spLocks noGrp="1"/>
          </p:cNvSpPr>
          <p:nvPr>
            <p:ph type="body" idx="1"/>
          </p:nvPr>
        </p:nvSpPr>
        <p:spPr>
          <a:xfrm>
            <a:off x="301752" y="1371600"/>
            <a:ext cx="8534400" cy="4191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331469" y="6416675"/>
            <a:ext cx="7898131"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solidFill>
                <a:prstClr val="black"/>
              </a:solidFill>
            </a:endParaRPr>
          </a:p>
        </p:txBody>
      </p:sp>
      <p:sp>
        <p:nvSpPr>
          <p:cNvPr id="4" name="Slide Number Placeholder 3"/>
          <p:cNvSpPr>
            <a:spLocks noGrp="1"/>
          </p:cNvSpPr>
          <p:nvPr>
            <p:ph type="sldNum" sz="quarter" idx="4"/>
          </p:nvPr>
        </p:nvSpPr>
        <p:spPr>
          <a:xfrm>
            <a:off x="8382000" y="6440629"/>
            <a:ext cx="533400" cy="365125"/>
          </a:xfrm>
          <a:prstGeom prst="rect">
            <a:avLst/>
          </a:prstGeom>
        </p:spPr>
        <p:txBody>
          <a:bodyPr vert="horz" lIns="91440" tIns="45720" rIns="91440" bIns="45720" rtlCol="0" anchor="ctr"/>
          <a:lstStyle>
            <a:lvl1pPr algn="r">
              <a:defRPr sz="1200">
                <a:solidFill>
                  <a:schemeClr val="tx1"/>
                </a:solidFill>
              </a:defRPr>
            </a:lvl1pPr>
          </a:lstStyle>
          <a:p>
            <a:fld id="{9F8FA0FF-B194-4927-BB1D-56AA63D432A4}" type="slidenum">
              <a:rPr lang="en-US" smtClean="0">
                <a:solidFill>
                  <a:prstClr val="black"/>
                </a:solidFill>
              </a:rPr>
              <a:pPr/>
              <a:t>‹#›</a:t>
            </a:fld>
            <a:endParaRPr lang="en-US" dirty="0">
              <a:solidFill>
                <a:prstClr val="black"/>
              </a:solidFill>
            </a:endParaRPr>
          </a:p>
        </p:txBody>
      </p:sp>
      <p:sp>
        <p:nvSpPr>
          <p:cNvPr id="20" name="Text Box 2" descr="includes website, www.mn.gov/dhs/hcftf  and email, Contact: dhs.hcfinancingtaskforce@state.mn.us" title="Task force contact"/>
          <p:cNvSpPr txBox="1">
            <a:spLocks noChangeArrowheads="1"/>
          </p:cNvSpPr>
          <p:nvPr userDrawn="1"/>
        </p:nvSpPr>
        <p:spPr bwMode="auto">
          <a:xfrm>
            <a:off x="4148615" y="5727701"/>
            <a:ext cx="4687537" cy="61277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r"/>
            <a:r>
              <a:rPr lang="en-US" sz="1100" b="1" dirty="0">
                <a:solidFill>
                  <a:prstClr val="black"/>
                </a:solidFill>
                <a:ea typeface="Times New Roman" panose="02020603050405020304" pitchFamily="18" charset="0"/>
                <a:cs typeface="Times New Roman" panose="02020603050405020304" pitchFamily="18" charset="0"/>
              </a:rPr>
              <a:t>Health Care Financing Task Force</a:t>
            </a:r>
            <a:r>
              <a:rPr lang="en-US" sz="1100" dirty="0">
                <a:solidFill>
                  <a:prstClr val="black"/>
                </a:solidFill>
                <a:ea typeface="Times New Roman" panose="02020603050405020304" pitchFamily="18" charset="0"/>
                <a:cs typeface="Times New Roman" panose="02020603050405020304" pitchFamily="18" charset="0"/>
              </a:rPr>
              <a:t/>
            </a:r>
            <a:br>
              <a:rPr lang="en-US" sz="1100" dirty="0">
                <a:solidFill>
                  <a:prstClr val="black"/>
                </a:solidFill>
                <a:ea typeface="Times New Roman" panose="02020603050405020304" pitchFamily="18" charset="0"/>
                <a:cs typeface="Times New Roman" panose="02020603050405020304" pitchFamily="18" charset="0"/>
              </a:rPr>
            </a:br>
            <a:r>
              <a:rPr lang="en-US" sz="1100" dirty="0">
                <a:solidFill>
                  <a:prstClr val="black"/>
                </a:solidFill>
                <a:ea typeface="Times New Roman" panose="02020603050405020304" pitchFamily="18" charset="0"/>
                <a:cs typeface="Times New Roman" panose="02020603050405020304" pitchFamily="18" charset="0"/>
              </a:rPr>
              <a:t>Information: www.mn.gov/dhs/hcftf </a:t>
            </a:r>
          </a:p>
          <a:p>
            <a:pPr algn="r"/>
            <a:r>
              <a:rPr lang="en-US" sz="1100" dirty="0">
                <a:solidFill>
                  <a:prstClr val="black"/>
                </a:solidFill>
                <a:ea typeface="Times New Roman" panose="02020603050405020304" pitchFamily="18" charset="0"/>
                <a:cs typeface="Times New Roman" panose="02020603050405020304" pitchFamily="18" charset="0"/>
              </a:rPr>
              <a:t>Contact: </a:t>
            </a:r>
            <a:r>
              <a:rPr lang="en-US" sz="1100" dirty="0">
                <a:solidFill>
                  <a:prstClr val="black"/>
                </a:solidFill>
                <a:ea typeface="Calibri" panose="020F0502020204030204" pitchFamily="34" charset="0"/>
                <a:cs typeface="Times New Roman" panose="02020603050405020304" pitchFamily="18" charset="0"/>
              </a:rPr>
              <a:t>dhs.hcfinancingtaskforce@state.mn.us</a:t>
            </a:r>
            <a:endParaRPr lang="en-US" sz="1100" dirty="0">
              <a:solidFill>
                <a:prstClr val="black"/>
              </a:solidFill>
              <a:ea typeface="Times New Roman" panose="02020603050405020304" pitchFamily="18" charset="0"/>
              <a:cs typeface="Times New Roman" panose="02020603050405020304" pitchFamily="18" charset="0"/>
            </a:endParaRPr>
          </a:p>
        </p:txBody>
      </p:sp>
      <p:pic>
        <p:nvPicPr>
          <p:cNvPr id="21" name="Picture 20" descr="DHS logo" title="DHS logo"/>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auto">
          <a:xfrm>
            <a:off x="2616200" y="5675028"/>
            <a:ext cx="1273016" cy="595789"/>
          </a:xfrm>
          <a:prstGeom prst="rect">
            <a:avLst/>
          </a:prstGeom>
          <a:noFill/>
          <a:extLst/>
        </p:spPr>
      </p:pic>
      <p:pic>
        <p:nvPicPr>
          <p:cNvPr id="17" name="Picture 16" descr="Minnesota Health Care Financing Task Force logo" title="logo"/>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23837" y="5719604"/>
            <a:ext cx="2366963" cy="540068"/>
          </a:xfrm>
          <a:prstGeom prst="rect">
            <a:avLst/>
          </a:prstGeom>
        </p:spPr>
      </p:pic>
    </p:spTree>
    <p:extLst>
      <p:ext uri="{BB962C8B-B14F-4D97-AF65-F5344CB8AC3E}">
        <p14:creationId xmlns:p14="http://schemas.microsoft.com/office/powerpoint/2010/main" val="245132374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1" latinLnBrk="0" hangingPunct="1">
        <a:lnSpc>
          <a:spcPts val="4000"/>
        </a:lnSpc>
        <a:spcBef>
          <a:spcPct val="0"/>
        </a:spcBef>
        <a:buNone/>
        <a:defRPr kumimoji="0" sz="3600" kern="1200" spc="120" baseline="0">
          <a:solidFill>
            <a:srgbClr val="002060"/>
          </a:solidFill>
          <a:latin typeface="+mj-lt"/>
          <a:ea typeface="+mj-ea"/>
          <a:cs typeface="+mj-cs"/>
        </a:defRPr>
      </a:lvl1pPr>
    </p:titleStyle>
    <p:bodyStyle>
      <a:lvl1pPr marL="457200" indent="-457200" algn="l" rtl="0" eaLnBrk="1" latinLnBrk="0" hangingPunct="1">
        <a:spcBef>
          <a:spcPct val="20000"/>
        </a:spcBef>
        <a:buClr>
          <a:srgbClr val="9ABCBB"/>
        </a:buClr>
        <a:buSzPct val="85000"/>
        <a:buFont typeface="Arial" panose="020B0604020202020204" pitchFamily="34" charset="0"/>
        <a:buChar char="•"/>
        <a:defRPr kumimoji="0" sz="2700" kern="1200">
          <a:solidFill>
            <a:schemeClr val="bg2">
              <a:lumMod val="10000"/>
            </a:schemeClr>
          </a:solidFill>
          <a:latin typeface="+mn-lt"/>
          <a:ea typeface="+mn-ea"/>
          <a:cs typeface="+mn-cs"/>
        </a:defRPr>
      </a:lvl1pPr>
      <a:lvl2pPr marL="548640" indent="-274320" algn="l" rtl="0" eaLnBrk="1" latinLnBrk="0" hangingPunct="1">
        <a:spcBef>
          <a:spcPct val="20000"/>
        </a:spcBef>
        <a:buClr>
          <a:srgbClr val="9ABCBB"/>
        </a:buClr>
        <a:buSzPct val="100000"/>
        <a:buFont typeface="Arial" panose="020B0604020202020204" pitchFamily="34" charset="0"/>
        <a:buChar char="•"/>
        <a:defRPr kumimoji="0" sz="2200" kern="1200">
          <a:solidFill>
            <a:schemeClr val="bg2">
              <a:lumMod val="10000"/>
            </a:schemeClr>
          </a:solidFill>
          <a:latin typeface="+mn-lt"/>
          <a:ea typeface="+mn-ea"/>
          <a:cs typeface="+mn-cs"/>
        </a:defRPr>
      </a:lvl2pPr>
      <a:lvl3pPr marL="82296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3pPr>
      <a:lvl4pPr marL="109728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4pPr>
      <a:lvl5pPr marL="1371600" indent="-228600" algn="l" rtl="0" eaLnBrk="1" latinLnBrk="0" hangingPunct="1">
        <a:spcBef>
          <a:spcPct val="20000"/>
        </a:spcBef>
        <a:buClr>
          <a:srgbClr val="9ABCBB"/>
        </a:buClr>
        <a:buSzPct val="100000"/>
        <a:buFontTx/>
        <a:buChar char="•"/>
        <a:defRPr kumimoji="0" sz="1800" kern="1200">
          <a:solidFill>
            <a:schemeClr val="bg2">
              <a:lumMod val="10000"/>
            </a:schemeClr>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590800"/>
            <a:ext cx="7772400" cy="1752600"/>
          </a:xfrm>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3600" i="1" dirty="0" smtClean="0"/>
              <a:t>Barriers to Access Workgroup</a:t>
            </a:r>
            <a:r>
              <a:rPr lang="en-US" sz="3600" dirty="0" smtClean="0"/>
              <a:t/>
            </a:r>
            <a:br>
              <a:rPr lang="en-US" sz="3600" dirty="0" smtClean="0"/>
            </a:br>
            <a:endParaRPr lang="en-US" sz="3600" dirty="0"/>
          </a:p>
        </p:txBody>
      </p:sp>
      <p:sp>
        <p:nvSpPr>
          <p:cNvPr id="2" name="Subtitle 1"/>
          <p:cNvSpPr>
            <a:spLocks noGrp="1"/>
          </p:cNvSpPr>
          <p:nvPr>
            <p:ph type="subTitle" idx="1"/>
          </p:nvPr>
        </p:nvSpPr>
        <p:spPr>
          <a:xfrm>
            <a:off x="1447800" y="4114800"/>
            <a:ext cx="6400800" cy="1219200"/>
          </a:xfrm>
        </p:spPr>
        <p:txBody>
          <a:bodyPr>
            <a:normAutofit/>
          </a:bodyPr>
          <a:lstStyle/>
          <a:p>
            <a:r>
              <a:rPr lang="en-US" dirty="0" smtClean="0"/>
              <a:t>December 4, 2015</a:t>
            </a:r>
          </a:p>
          <a:p>
            <a:r>
              <a:rPr lang="en-US" dirty="0" smtClean="0"/>
              <a:t>Administration Building – Room 116B</a:t>
            </a:r>
          </a:p>
          <a:p>
            <a:r>
              <a:rPr lang="en-US" dirty="0" smtClean="0"/>
              <a:t>50 Sherburne Avenue</a:t>
            </a:r>
          </a:p>
          <a:p>
            <a:r>
              <a:rPr lang="en-US" dirty="0" smtClean="0"/>
              <a:t>St. Paul, MN</a:t>
            </a:r>
          </a:p>
          <a:p>
            <a:endParaRPr lang="en-US" dirty="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9392" y="6420701"/>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4772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Parameters for Coverage of Undocumented Immigrants</a:t>
            </a:r>
            <a:endParaRPr lang="en-US" dirty="0"/>
          </a:p>
        </p:txBody>
      </p:sp>
      <p:sp>
        <p:nvSpPr>
          <p:cNvPr id="39" name="TextBox 38"/>
          <p:cNvSpPr txBox="1"/>
          <p:nvPr/>
        </p:nvSpPr>
        <p:spPr>
          <a:xfrm>
            <a:off x="22958" y="1329393"/>
            <a:ext cx="9125259" cy="653789"/>
          </a:xfrm>
          <a:prstGeom prst="rect">
            <a:avLst/>
          </a:prstGeom>
        </p:spPr>
        <p:txBody>
          <a:bodyPr vert="horz" wrap="square" rtlCol="0" anchor="ctr">
            <a:noAutofit/>
          </a:bodyPr>
          <a:lstStyle/>
          <a:p>
            <a:pPr algn="ctr"/>
            <a:r>
              <a:rPr lang="en-US" b="1" dirty="0" smtClean="0">
                <a:solidFill>
                  <a:prstClr val="black"/>
                </a:solidFill>
              </a:rPr>
              <a:t>Recommendation: Provide access to coverage for undocumented immigrants</a:t>
            </a:r>
          </a:p>
        </p:txBody>
      </p:sp>
      <p:sp>
        <p:nvSpPr>
          <p:cNvPr id="18" name="TextBox 26"/>
          <p:cNvSpPr txBox="1"/>
          <p:nvPr/>
        </p:nvSpPr>
        <p:spPr>
          <a:xfrm>
            <a:off x="172441" y="2080601"/>
            <a:ext cx="2016743" cy="2441565"/>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What Population of Undocumented Immigrants Should be Covered?</a:t>
            </a:r>
          </a:p>
          <a:p>
            <a:pPr algn="ctr">
              <a:spcAft>
                <a:spcPts val="600"/>
              </a:spcAft>
            </a:pPr>
            <a:endParaRPr lang="en-US" sz="1400" i="1" dirty="0" smtClean="0">
              <a:solidFill>
                <a:srgbClr val="000000"/>
              </a:solidFill>
              <a:latin typeface="Calibri" pitchFamily="34" charset="0"/>
            </a:endParaRPr>
          </a:p>
          <a:p>
            <a:pPr algn="ctr">
              <a:spcAft>
                <a:spcPts val="600"/>
              </a:spcAft>
            </a:pPr>
            <a:endParaRPr lang="en-US" sz="400" i="1" dirty="0" smtClean="0">
              <a:solidFill>
                <a:srgbClr val="000000"/>
              </a:solidFill>
              <a:latin typeface="Calibri" pitchFamily="34" charset="0"/>
            </a:endParaRPr>
          </a:p>
          <a:p>
            <a:pPr algn="ctr">
              <a:spcAft>
                <a:spcPts val="600"/>
              </a:spcAft>
            </a:pPr>
            <a:r>
              <a:rPr lang="en-US" sz="1400" i="1" dirty="0">
                <a:solidFill>
                  <a:srgbClr val="000000"/>
                </a:solidFill>
                <a:latin typeface="Calibri" pitchFamily="34" charset="0"/>
              </a:rPr>
              <a:t>&lt;</a:t>
            </a:r>
            <a:r>
              <a:rPr lang="en-US" sz="1400" i="1" dirty="0" smtClean="0">
                <a:solidFill>
                  <a:srgbClr val="000000"/>
                </a:solidFill>
                <a:latin typeface="Calibri" pitchFamily="34" charset="0"/>
              </a:rPr>
              <a:t>138% FPL: 2</a:t>
            </a:r>
            <a:endParaRPr lang="en-US" sz="1400" i="1" dirty="0">
              <a:solidFill>
                <a:srgbClr val="000000"/>
              </a:solidFill>
              <a:latin typeface="Calibri" pitchFamily="34" charset="0"/>
            </a:endParaRPr>
          </a:p>
          <a:p>
            <a:pPr algn="ctr">
              <a:spcAft>
                <a:spcPts val="600"/>
              </a:spcAft>
            </a:pPr>
            <a:r>
              <a:rPr lang="en-US" sz="1400" i="1" dirty="0">
                <a:solidFill>
                  <a:srgbClr val="000000"/>
                </a:solidFill>
                <a:latin typeface="Calibri" pitchFamily="34" charset="0"/>
              </a:rPr>
              <a:t>&lt;</a:t>
            </a:r>
            <a:r>
              <a:rPr lang="en-US" sz="1400" i="1" dirty="0" smtClean="0">
                <a:solidFill>
                  <a:srgbClr val="000000"/>
                </a:solidFill>
                <a:latin typeface="Calibri" pitchFamily="34" charset="0"/>
              </a:rPr>
              <a:t>200% FPL: 1</a:t>
            </a:r>
            <a:endParaRPr lang="en-US" sz="1400" dirty="0">
              <a:solidFill>
                <a:srgbClr val="000000"/>
              </a:solidFill>
              <a:latin typeface="Calibri" pitchFamily="34" charset="0"/>
            </a:endParaRPr>
          </a:p>
          <a:p>
            <a:pPr algn="ctr">
              <a:spcAft>
                <a:spcPts val="600"/>
              </a:spcAft>
            </a:pPr>
            <a:r>
              <a:rPr lang="en-US" sz="1400" i="1" dirty="0" smtClean="0">
                <a:solidFill>
                  <a:srgbClr val="000000"/>
                </a:solidFill>
                <a:latin typeface="Calibri" pitchFamily="34" charset="0"/>
              </a:rPr>
              <a:t>Other: 275%</a:t>
            </a:r>
            <a:endParaRPr lang="en-US" sz="1200" i="1" dirty="0">
              <a:solidFill>
                <a:srgbClr val="000000"/>
              </a:solidFill>
              <a:latin typeface="Calibri" pitchFamily="34" charset="0"/>
            </a:endParaRPr>
          </a:p>
        </p:txBody>
      </p:sp>
      <p:sp>
        <p:nvSpPr>
          <p:cNvPr id="13" name="TextBox 26"/>
          <p:cNvSpPr txBox="1"/>
          <p:nvPr/>
        </p:nvSpPr>
        <p:spPr>
          <a:xfrm>
            <a:off x="2434275" y="2094571"/>
            <a:ext cx="2016743" cy="2380010"/>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What Benefits Should be Provided?</a:t>
            </a:r>
          </a:p>
          <a:p>
            <a:pPr algn="ctr">
              <a:spcAft>
                <a:spcPts val="600"/>
              </a:spcAft>
            </a:pPr>
            <a:endParaRPr lang="en-US" sz="1400" b="1" dirty="0" smtClean="0">
              <a:solidFill>
                <a:srgbClr val="000000"/>
              </a:solidFill>
              <a:latin typeface="Calibri" pitchFamily="34" charset="0"/>
            </a:endParaRPr>
          </a:p>
          <a:p>
            <a:pPr algn="ctr">
              <a:spcAft>
                <a:spcPts val="600"/>
              </a:spcAft>
            </a:pPr>
            <a:endParaRPr lang="en-US" sz="1400" i="1" dirty="0" smtClean="0">
              <a:solidFill>
                <a:srgbClr val="000000"/>
              </a:solidFill>
              <a:latin typeface="Calibri" pitchFamily="34" charset="0"/>
            </a:endParaRPr>
          </a:p>
          <a:p>
            <a:pPr algn="ctr">
              <a:spcAft>
                <a:spcPts val="600"/>
              </a:spcAft>
            </a:pPr>
            <a:endParaRPr lang="en-US" sz="1400" i="1" dirty="0">
              <a:solidFill>
                <a:srgbClr val="000000"/>
              </a:solidFill>
              <a:latin typeface="Calibri" pitchFamily="34" charset="0"/>
            </a:endParaRPr>
          </a:p>
          <a:p>
            <a:pPr algn="ctr">
              <a:spcAft>
                <a:spcPts val="600"/>
              </a:spcAft>
            </a:pPr>
            <a:r>
              <a:rPr lang="en-US" sz="1400" i="1" dirty="0" smtClean="0">
                <a:solidFill>
                  <a:srgbClr val="000000"/>
                </a:solidFill>
                <a:latin typeface="Calibri" pitchFamily="34" charset="0"/>
              </a:rPr>
              <a:t>Medical Assistance: 3</a:t>
            </a:r>
            <a:endParaRPr lang="en-US" sz="1400" i="1" dirty="0">
              <a:solidFill>
                <a:srgbClr val="000000"/>
              </a:solidFill>
              <a:latin typeface="Calibri" pitchFamily="34" charset="0"/>
            </a:endParaRPr>
          </a:p>
          <a:p>
            <a:pPr algn="ctr">
              <a:spcAft>
                <a:spcPts val="600"/>
              </a:spcAft>
            </a:pPr>
            <a:r>
              <a:rPr lang="en-US" sz="1400" i="1" dirty="0" smtClean="0">
                <a:solidFill>
                  <a:srgbClr val="000000"/>
                </a:solidFill>
                <a:latin typeface="Calibri" pitchFamily="34" charset="0"/>
              </a:rPr>
              <a:t>Minnesota Care: </a:t>
            </a:r>
            <a:r>
              <a:rPr lang="en-US" sz="1400" i="1" dirty="0">
                <a:solidFill>
                  <a:srgbClr val="000000"/>
                </a:solidFill>
                <a:latin typeface="Calibri" pitchFamily="34" charset="0"/>
              </a:rPr>
              <a:t>1</a:t>
            </a:r>
            <a:endParaRPr lang="en-US" sz="1400" dirty="0">
              <a:solidFill>
                <a:srgbClr val="000000"/>
              </a:solidFill>
              <a:latin typeface="Calibri" pitchFamily="34" charset="0"/>
            </a:endParaRPr>
          </a:p>
          <a:p>
            <a:pPr algn="ctr">
              <a:spcAft>
                <a:spcPts val="600"/>
              </a:spcAft>
            </a:pPr>
            <a:r>
              <a:rPr lang="en-US" sz="1400" i="1" dirty="0" smtClean="0">
                <a:solidFill>
                  <a:srgbClr val="000000"/>
                </a:solidFill>
                <a:latin typeface="Calibri" pitchFamily="34" charset="0"/>
              </a:rPr>
              <a:t>Other: 0</a:t>
            </a:r>
            <a:endParaRPr lang="en-US" sz="1400" i="1" dirty="0">
              <a:solidFill>
                <a:srgbClr val="000000"/>
              </a:solidFill>
              <a:latin typeface="Calibri" pitchFamily="34" charset="0"/>
            </a:endParaRPr>
          </a:p>
        </p:txBody>
      </p:sp>
      <p:sp>
        <p:nvSpPr>
          <p:cNvPr id="25" name="TextBox 26"/>
          <p:cNvSpPr txBox="1"/>
          <p:nvPr/>
        </p:nvSpPr>
        <p:spPr>
          <a:xfrm>
            <a:off x="4706911" y="2101767"/>
            <a:ext cx="4360889" cy="2456954"/>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With identification of undocumented status cited as a barrier to access, do you agree that eligibility for undocumented immigrant coverage options should be defined as uninsured individuals who are ineligible for coverage through Medical Assistance, MinnesotaCare, and MNsure?</a:t>
            </a:r>
          </a:p>
          <a:p>
            <a:pPr algn="ctr">
              <a:spcAft>
                <a:spcPts val="600"/>
              </a:spcAft>
            </a:pPr>
            <a:endParaRPr lang="en-US" sz="1400" i="1" dirty="0" smtClean="0">
              <a:solidFill>
                <a:srgbClr val="000000"/>
              </a:solidFill>
              <a:latin typeface="Calibri" pitchFamily="34" charset="0"/>
            </a:endParaRPr>
          </a:p>
          <a:p>
            <a:pPr algn="ctr">
              <a:spcAft>
                <a:spcPts val="600"/>
              </a:spcAft>
            </a:pPr>
            <a:r>
              <a:rPr lang="en-US" sz="1400" i="1" dirty="0" smtClean="0">
                <a:solidFill>
                  <a:srgbClr val="000000"/>
                </a:solidFill>
                <a:latin typeface="Calibri" pitchFamily="34" charset="0"/>
              </a:rPr>
              <a:t>Yes: 4</a:t>
            </a:r>
            <a:endParaRPr lang="en-US" sz="1400" i="1" dirty="0">
              <a:solidFill>
                <a:srgbClr val="000000"/>
              </a:solidFill>
              <a:latin typeface="Calibri" pitchFamily="34" charset="0"/>
            </a:endParaRPr>
          </a:p>
          <a:p>
            <a:pPr algn="ctr">
              <a:spcAft>
                <a:spcPts val="600"/>
              </a:spcAft>
            </a:pPr>
            <a:r>
              <a:rPr lang="en-US" sz="1400" i="1" dirty="0" smtClean="0">
                <a:solidFill>
                  <a:srgbClr val="000000"/>
                </a:solidFill>
                <a:latin typeface="Calibri" pitchFamily="34" charset="0"/>
              </a:rPr>
              <a:t>No: 0</a:t>
            </a:r>
            <a:endParaRPr lang="en-US" sz="1400" dirty="0">
              <a:solidFill>
                <a:srgbClr val="000000"/>
              </a:solidFill>
              <a:latin typeface="Calibri" pitchFamily="34" charset="0"/>
            </a:endParaRPr>
          </a:p>
        </p:txBody>
      </p:sp>
      <p:sp>
        <p:nvSpPr>
          <p:cNvPr id="16"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solidFill>
                  <a:prstClr val="black"/>
                </a:solidFill>
              </a:rPr>
              <a:pPr/>
              <a:t>10</a:t>
            </a:fld>
            <a:endParaRPr lang="en-US" dirty="0">
              <a:solidFill>
                <a:prstClr val="black"/>
              </a:solidFill>
            </a:endParaRPr>
          </a:p>
        </p:txBody>
      </p:sp>
      <p:pic>
        <p:nvPicPr>
          <p:cNvPr id="21"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7216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Options for Addressing Barrier to Coverage Access for Undocumented Immigrant</a:t>
            </a:r>
            <a:endParaRPr lang="en-US" dirty="0"/>
          </a:p>
        </p:txBody>
      </p:sp>
      <p:sp>
        <p:nvSpPr>
          <p:cNvPr id="39" name="TextBox 38"/>
          <p:cNvSpPr txBox="1"/>
          <p:nvPr/>
        </p:nvSpPr>
        <p:spPr>
          <a:xfrm>
            <a:off x="22958" y="1329393"/>
            <a:ext cx="9125259" cy="653789"/>
          </a:xfrm>
          <a:prstGeom prst="rect">
            <a:avLst/>
          </a:prstGeom>
        </p:spPr>
        <p:txBody>
          <a:bodyPr vert="horz" wrap="square" rtlCol="0" anchor="ctr">
            <a:noAutofit/>
          </a:bodyPr>
          <a:lstStyle/>
          <a:p>
            <a:pPr algn="ctr"/>
            <a:r>
              <a:rPr lang="en-US" b="1" dirty="0" smtClean="0">
                <a:solidFill>
                  <a:prstClr val="black"/>
                </a:solidFill>
              </a:rPr>
              <a:t>Recommendation: Provide access to coverage for undocumented immigrants</a:t>
            </a:r>
          </a:p>
        </p:txBody>
      </p:sp>
      <p:sp>
        <p:nvSpPr>
          <p:cNvPr id="18" name="TextBox 26"/>
          <p:cNvSpPr txBox="1"/>
          <p:nvPr/>
        </p:nvSpPr>
        <p:spPr>
          <a:xfrm>
            <a:off x="172441" y="2080601"/>
            <a:ext cx="2016743" cy="3457227"/>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Create Wraparound Coverage Program for EMA Beneficiaries</a:t>
            </a:r>
          </a:p>
          <a:p>
            <a:pPr algn="ctr">
              <a:spcAft>
                <a:spcPts val="600"/>
              </a:spcAft>
            </a:pPr>
            <a:endParaRPr lang="en-US" sz="1400" i="1" dirty="0" smtClean="0">
              <a:solidFill>
                <a:srgbClr val="000000"/>
              </a:solidFill>
              <a:latin typeface="Calibri" pitchFamily="34" charset="0"/>
            </a:endParaRPr>
          </a:p>
          <a:p>
            <a:pPr algn="ctr">
              <a:spcAft>
                <a:spcPts val="600"/>
              </a:spcAft>
            </a:pPr>
            <a:endParaRPr lang="en-US" sz="1400" i="1" dirty="0">
              <a:solidFill>
                <a:srgbClr val="000000"/>
              </a:solidFill>
              <a:latin typeface="Calibri" pitchFamily="34" charset="0"/>
            </a:endParaRPr>
          </a:p>
          <a:p>
            <a:pPr algn="ctr">
              <a:spcAft>
                <a:spcPts val="600"/>
              </a:spcAft>
            </a:pPr>
            <a:endParaRPr lang="en-US" sz="1400" i="1" dirty="0">
              <a:solidFill>
                <a:srgbClr val="000000"/>
              </a:solidFill>
              <a:latin typeface="Calibri" pitchFamily="34" charset="0"/>
            </a:endParaRPr>
          </a:p>
          <a:p>
            <a:pPr algn="ctr">
              <a:spcAft>
                <a:spcPts val="600"/>
              </a:spcAft>
            </a:pPr>
            <a:r>
              <a:rPr lang="en-US" sz="1400" i="1" dirty="0" smtClean="0">
                <a:solidFill>
                  <a:srgbClr val="000000"/>
                </a:solidFill>
                <a:latin typeface="Calibri" pitchFamily="34" charset="0"/>
              </a:rPr>
              <a:t>Agree: 2</a:t>
            </a:r>
            <a:endParaRPr lang="en-US" sz="1400" i="1" dirty="0">
              <a:solidFill>
                <a:srgbClr val="000000"/>
              </a:solidFill>
              <a:latin typeface="Calibri" pitchFamily="34" charset="0"/>
            </a:endParaRPr>
          </a:p>
          <a:p>
            <a:pPr algn="ctr">
              <a:spcAft>
                <a:spcPts val="600"/>
              </a:spcAft>
            </a:pPr>
            <a:r>
              <a:rPr lang="en-US" sz="1400" i="1" dirty="0">
                <a:solidFill>
                  <a:srgbClr val="000000"/>
                </a:solidFill>
                <a:latin typeface="Calibri" pitchFamily="34" charset="0"/>
              </a:rPr>
              <a:t>Disagree</a:t>
            </a:r>
            <a:r>
              <a:rPr lang="en-US" sz="1400" i="1" dirty="0" smtClean="0">
                <a:solidFill>
                  <a:srgbClr val="000000"/>
                </a:solidFill>
                <a:latin typeface="Calibri" pitchFamily="34" charset="0"/>
              </a:rPr>
              <a:t>: 1</a:t>
            </a:r>
            <a:endParaRPr lang="en-US" sz="1400" dirty="0">
              <a:solidFill>
                <a:srgbClr val="000000"/>
              </a:solidFill>
              <a:latin typeface="Calibri" pitchFamily="34" charset="0"/>
            </a:endParaRPr>
          </a:p>
          <a:p>
            <a:pPr algn="ctr">
              <a:spcAft>
                <a:spcPts val="600"/>
              </a:spcAft>
            </a:pPr>
            <a:r>
              <a:rPr lang="en-US" sz="1400" dirty="0" smtClean="0">
                <a:solidFill>
                  <a:srgbClr val="000000"/>
                </a:solidFill>
                <a:latin typeface="Calibri" pitchFamily="34" charset="0"/>
              </a:rPr>
              <a:t>For individuals who qualify for </a:t>
            </a:r>
            <a:r>
              <a:rPr lang="en-US" sz="1400" dirty="0" err="1" smtClean="0">
                <a:solidFill>
                  <a:srgbClr val="000000"/>
                </a:solidFill>
                <a:latin typeface="Calibri" pitchFamily="34" charset="0"/>
              </a:rPr>
              <a:t>EMA</a:t>
            </a:r>
            <a:r>
              <a:rPr lang="en-US" sz="1400" dirty="0" smtClean="0">
                <a:solidFill>
                  <a:srgbClr val="000000"/>
                </a:solidFill>
                <a:latin typeface="Calibri" pitchFamily="34" charset="0"/>
              </a:rPr>
              <a:t>, expand limited emergency services benefit package to full Medical Assistance benefit package</a:t>
            </a:r>
            <a:endParaRPr lang="en-US" sz="1200" dirty="0">
              <a:solidFill>
                <a:srgbClr val="000000"/>
              </a:solidFill>
              <a:latin typeface="Calibri" pitchFamily="34" charset="0"/>
            </a:endParaRPr>
          </a:p>
        </p:txBody>
      </p:sp>
      <p:sp>
        <p:nvSpPr>
          <p:cNvPr id="13" name="TextBox 26"/>
          <p:cNvSpPr txBox="1"/>
          <p:nvPr/>
        </p:nvSpPr>
        <p:spPr>
          <a:xfrm>
            <a:off x="2434275" y="2094571"/>
            <a:ext cx="2016743" cy="3149451"/>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Create Coverage Program Similar to MinnesotaCare for Undocumented Immigrants </a:t>
            </a:r>
          </a:p>
          <a:p>
            <a:pPr algn="ctr">
              <a:spcAft>
                <a:spcPts val="600"/>
              </a:spcAft>
            </a:pPr>
            <a:endParaRPr lang="en-US" sz="1400" i="1" dirty="0" smtClean="0">
              <a:solidFill>
                <a:srgbClr val="000000"/>
              </a:solidFill>
              <a:latin typeface="Calibri" pitchFamily="34" charset="0"/>
            </a:endParaRPr>
          </a:p>
          <a:p>
            <a:pPr algn="ctr">
              <a:spcAft>
                <a:spcPts val="600"/>
              </a:spcAft>
            </a:pPr>
            <a:r>
              <a:rPr lang="en-US" sz="1400" i="1" dirty="0" smtClean="0">
                <a:solidFill>
                  <a:srgbClr val="000000"/>
                </a:solidFill>
                <a:latin typeface="Calibri" pitchFamily="34" charset="0"/>
              </a:rPr>
              <a:t>Agree: </a:t>
            </a:r>
            <a:r>
              <a:rPr lang="en-US" sz="1400" i="1" dirty="0">
                <a:solidFill>
                  <a:srgbClr val="000000"/>
                </a:solidFill>
                <a:latin typeface="Calibri" pitchFamily="34" charset="0"/>
              </a:rPr>
              <a:t>1</a:t>
            </a:r>
          </a:p>
          <a:p>
            <a:pPr algn="ctr">
              <a:spcAft>
                <a:spcPts val="600"/>
              </a:spcAft>
            </a:pPr>
            <a:r>
              <a:rPr lang="en-US" sz="1400" i="1" dirty="0">
                <a:solidFill>
                  <a:srgbClr val="000000"/>
                </a:solidFill>
                <a:latin typeface="Calibri" pitchFamily="34" charset="0"/>
              </a:rPr>
              <a:t>Disagree</a:t>
            </a:r>
            <a:r>
              <a:rPr lang="en-US" sz="1400" i="1" dirty="0" smtClean="0">
                <a:solidFill>
                  <a:srgbClr val="000000"/>
                </a:solidFill>
                <a:latin typeface="Calibri" pitchFamily="34" charset="0"/>
              </a:rPr>
              <a:t>: 2</a:t>
            </a:r>
            <a:endParaRPr lang="en-US" sz="1400" dirty="0">
              <a:solidFill>
                <a:srgbClr val="000000"/>
              </a:solidFill>
              <a:latin typeface="Calibri" pitchFamily="34" charset="0"/>
            </a:endParaRPr>
          </a:p>
          <a:p>
            <a:pPr algn="ctr">
              <a:spcAft>
                <a:spcPts val="600"/>
              </a:spcAft>
            </a:pPr>
            <a:r>
              <a:rPr lang="en-US" sz="1400" dirty="0" smtClean="0">
                <a:solidFill>
                  <a:srgbClr val="000000"/>
                </a:solidFill>
                <a:latin typeface="Calibri" pitchFamily="34" charset="0"/>
              </a:rPr>
              <a:t>For undocumented individuals, provide MinnesotaCare-like coverage</a:t>
            </a:r>
            <a:endParaRPr lang="en-US" sz="1400" dirty="0">
              <a:solidFill>
                <a:srgbClr val="000000"/>
              </a:solidFill>
              <a:latin typeface="Calibri" pitchFamily="34" charset="0"/>
            </a:endParaRPr>
          </a:p>
        </p:txBody>
      </p:sp>
      <p:sp>
        <p:nvSpPr>
          <p:cNvPr id="25" name="TextBox 26"/>
          <p:cNvSpPr txBox="1"/>
          <p:nvPr/>
        </p:nvSpPr>
        <p:spPr>
          <a:xfrm>
            <a:off x="4706911" y="2101767"/>
            <a:ext cx="2016743" cy="3580338"/>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Expand the Portico Healthnet Program Model to Other Areas with Other Local Providers</a:t>
            </a:r>
          </a:p>
          <a:p>
            <a:pPr algn="ctr">
              <a:spcAft>
                <a:spcPts val="600"/>
              </a:spcAft>
            </a:pPr>
            <a:endParaRPr lang="en-US" sz="1400" i="1" dirty="0" smtClean="0">
              <a:solidFill>
                <a:srgbClr val="000000"/>
              </a:solidFill>
              <a:latin typeface="Calibri" pitchFamily="34" charset="0"/>
            </a:endParaRPr>
          </a:p>
          <a:p>
            <a:pPr algn="ctr">
              <a:spcAft>
                <a:spcPts val="600"/>
              </a:spcAft>
            </a:pPr>
            <a:r>
              <a:rPr lang="en-US" sz="1400" i="1" dirty="0" smtClean="0">
                <a:solidFill>
                  <a:srgbClr val="000000"/>
                </a:solidFill>
                <a:latin typeface="Calibri" pitchFamily="34" charset="0"/>
              </a:rPr>
              <a:t>Agree: 1</a:t>
            </a:r>
            <a:endParaRPr lang="en-US" sz="1400" i="1" dirty="0">
              <a:solidFill>
                <a:srgbClr val="000000"/>
              </a:solidFill>
              <a:latin typeface="Calibri" pitchFamily="34" charset="0"/>
            </a:endParaRPr>
          </a:p>
          <a:p>
            <a:pPr algn="ctr">
              <a:spcAft>
                <a:spcPts val="600"/>
              </a:spcAft>
            </a:pPr>
            <a:r>
              <a:rPr lang="en-US" sz="1400" i="1" dirty="0">
                <a:solidFill>
                  <a:srgbClr val="000000"/>
                </a:solidFill>
                <a:latin typeface="Calibri" pitchFamily="34" charset="0"/>
              </a:rPr>
              <a:t>Disagree</a:t>
            </a:r>
            <a:r>
              <a:rPr lang="en-US" sz="1400" i="1" dirty="0" smtClean="0">
                <a:solidFill>
                  <a:srgbClr val="000000"/>
                </a:solidFill>
                <a:latin typeface="Calibri" pitchFamily="34" charset="0"/>
              </a:rPr>
              <a:t>: 2</a:t>
            </a:r>
            <a:endParaRPr lang="en-US" sz="1400" dirty="0">
              <a:solidFill>
                <a:srgbClr val="000000"/>
              </a:solidFill>
              <a:latin typeface="Calibri" pitchFamily="34" charset="0"/>
            </a:endParaRPr>
          </a:p>
          <a:p>
            <a:pPr algn="ctr">
              <a:spcAft>
                <a:spcPts val="600"/>
              </a:spcAft>
            </a:pPr>
            <a:r>
              <a:rPr lang="en-US" sz="1400" dirty="0" smtClean="0">
                <a:solidFill>
                  <a:prstClr val="black"/>
                </a:solidFill>
                <a:latin typeface="Calibri" pitchFamily="34" charset="0"/>
              </a:rPr>
              <a:t>For undocumented individuals, provide a defined set of health benefits administered by a provider network contract with local providers</a:t>
            </a:r>
            <a:endParaRPr lang="en-US" sz="1400" dirty="0">
              <a:solidFill>
                <a:prstClr val="black"/>
              </a:solidFill>
              <a:latin typeface="Calibri" pitchFamily="34" charset="0"/>
            </a:endParaRPr>
          </a:p>
        </p:txBody>
      </p:sp>
      <p:sp>
        <p:nvSpPr>
          <p:cNvPr id="27" name="TextBox 26"/>
          <p:cNvSpPr txBox="1"/>
          <p:nvPr/>
        </p:nvSpPr>
        <p:spPr>
          <a:xfrm>
            <a:off x="6979549" y="2080601"/>
            <a:ext cx="2016743" cy="3580338"/>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Create a Pool to Support Medically Necessary Uncompensated Care Services</a:t>
            </a:r>
          </a:p>
          <a:p>
            <a:pPr algn="ctr">
              <a:spcAft>
                <a:spcPts val="600"/>
              </a:spcAft>
            </a:pPr>
            <a:endParaRPr lang="en-US" sz="1400" i="1" dirty="0" smtClean="0">
              <a:solidFill>
                <a:srgbClr val="000000"/>
              </a:solidFill>
              <a:latin typeface="Calibri" pitchFamily="34" charset="0"/>
            </a:endParaRPr>
          </a:p>
          <a:p>
            <a:pPr algn="ctr">
              <a:spcAft>
                <a:spcPts val="600"/>
              </a:spcAft>
            </a:pPr>
            <a:r>
              <a:rPr lang="en-US" sz="1400" i="1" dirty="0" smtClean="0">
                <a:solidFill>
                  <a:srgbClr val="000000"/>
                </a:solidFill>
                <a:latin typeface="Calibri" pitchFamily="34" charset="0"/>
              </a:rPr>
              <a:t>Agree: 1</a:t>
            </a:r>
            <a:endParaRPr lang="en-US" sz="1400" i="1" dirty="0">
              <a:solidFill>
                <a:srgbClr val="000000"/>
              </a:solidFill>
              <a:latin typeface="Calibri" pitchFamily="34" charset="0"/>
            </a:endParaRPr>
          </a:p>
          <a:p>
            <a:pPr algn="ctr">
              <a:spcAft>
                <a:spcPts val="600"/>
              </a:spcAft>
            </a:pPr>
            <a:r>
              <a:rPr lang="en-US" sz="1400" i="1" dirty="0">
                <a:solidFill>
                  <a:srgbClr val="000000"/>
                </a:solidFill>
                <a:latin typeface="Calibri" pitchFamily="34" charset="0"/>
              </a:rPr>
              <a:t>Disagree</a:t>
            </a:r>
            <a:r>
              <a:rPr lang="en-US" sz="1400" i="1" dirty="0" smtClean="0">
                <a:solidFill>
                  <a:srgbClr val="000000"/>
                </a:solidFill>
                <a:latin typeface="Calibri" pitchFamily="34" charset="0"/>
              </a:rPr>
              <a:t>: 2</a:t>
            </a:r>
            <a:endParaRPr lang="en-US" sz="1400" dirty="0">
              <a:solidFill>
                <a:srgbClr val="000000"/>
              </a:solidFill>
              <a:latin typeface="Calibri" pitchFamily="34" charset="0"/>
            </a:endParaRPr>
          </a:p>
          <a:p>
            <a:pPr algn="ctr">
              <a:spcAft>
                <a:spcPts val="600"/>
              </a:spcAft>
            </a:pPr>
            <a:r>
              <a:rPr lang="en-US" sz="1400" dirty="0" smtClean="0">
                <a:solidFill>
                  <a:prstClr val="black"/>
                </a:solidFill>
                <a:latin typeface="Calibri" pitchFamily="34" charset="0"/>
              </a:rPr>
              <a:t>For care of undocumented individuals, reimburse providers for uncompensated, medically necessary care through submission of claims</a:t>
            </a:r>
            <a:endParaRPr lang="en-US" sz="1400" dirty="0">
              <a:solidFill>
                <a:prstClr val="black"/>
              </a:solidFill>
              <a:latin typeface="Calibri" pitchFamily="34" charset="0"/>
            </a:endParaRPr>
          </a:p>
        </p:txBody>
      </p:sp>
      <p:sp>
        <p:nvSpPr>
          <p:cNvPr id="16"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solidFill>
                  <a:prstClr val="black"/>
                </a:solidFill>
              </a:rPr>
              <a:pPr/>
              <a:t>11</a:t>
            </a:fld>
            <a:endParaRPr lang="en-US" dirty="0">
              <a:solidFill>
                <a:prstClr val="black"/>
              </a:solidFill>
            </a:endParaRPr>
          </a:p>
        </p:txBody>
      </p:sp>
      <p:pic>
        <p:nvPicPr>
          <p:cNvPr id="21"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95480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Options for Addressing Barrier to Coverage Access for Undocumented Immigrant, </a:t>
            </a:r>
            <a:r>
              <a:rPr lang="en-US" sz="2700" dirty="0" smtClean="0"/>
              <a:t>continued</a:t>
            </a:r>
            <a:endParaRPr lang="en-US" sz="2700" dirty="0"/>
          </a:p>
        </p:txBody>
      </p:sp>
      <p:sp>
        <p:nvSpPr>
          <p:cNvPr id="39" name="TextBox 38"/>
          <p:cNvSpPr txBox="1"/>
          <p:nvPr/>
        </p:nvSpPr>
        <p:spPr>
          <a:xfrm>
            <a:off x="22958" y="1329393"/>
            <a:ext cx="9125259" cy="653789"/>
          </a:xfrm>
          <a:prstGeom prst="rect">
            <a:avLst/>
          </a:prstGeom>
        </p:spPr>
        <p:txBody>
          <a:bodyPr vert="horz" wrap="square" rtlCol="0" anchor="ctr">
            <a:noAutofit/>
          </a:bodyPr>
          <a:lstStyle/>
          <a:p>
            <a:pPr algn="ctr"/>
            <a:r>
              <a:rPr lang="en-US" b="1" dirty="0" smtClean="0">
                <a:solidFill>
                  <a:prstClr val="black"/>
                </a:solidFill>
              </a:rPr>
              <a:t>Recommendation: Provide access to coverage for undocumented immigrants</a:t>
            </a:r>
          </a:p>
        </p:txBody>
      </p:sp>
      <p:sp>
        <p:nvSpPr>
          <p:cNvPr id="18" name="TextBox 26"/>
          <p:cNvSpPr txBox="1"/>
          <p:nvPr/>
        </p:nvSpPr>
        <p:spPr>
          <a:xfrm>
            <a:off x="357275" y="2080601"/>
            <a:ext cx="2016743" cy="2826286"/>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Implement a Grant Program to Support Safety Net Providers for Uncompensated Care</a:t>
            </a:r>
          </a:p>
          <a:p>
            <a:pPr algn="ctr">
              <a:spcAft>
                <a:spcPts val="600"/>
              </a:spcAft>
            </a:pPr>
            <a:r>
              <a:rPr lang="en-US" sz="1400" i="1" dirty="0" smtClean="0">
                <a:solidFill>
                  <a:srgbClr val="000000"/>
                </a:solidFill>
                <a:latin typeface="Calibri" pitchFamily="34" charset="0"/>
              </a:rPr>
              <a:t>Agree: 2</a:t>
            </a:r>
            <a:endParaRPr lang="en-US" sz="1400" i="1" dirty="0">
              <a:solidFill>
                <a:srgbClr val="000000"/>
              </a:solidFill>
              <a:latin typeface="Calibri" pitchFamily="34" charset="0"/>
            </a:endParaRPr>
          </a:p>
          <a:p>
            <a:pPr algn="ctr">
              <a:spcAft>
                <a:spcPts val="600"/>
              </a:spcAft>
            </a:pPr>
            <a:r>
              <a:rPr lang="en-US" sz="1400" i="1" dirty="0">
                <a:solidFill>
                  <a:srgbClr val="000000"/>
                </a:solidFill>
                <a:latin typeface="Calibri" pitchFamily="34" charset="0"/>
              </a:rPr>
              <a:t>Disagree</a:t>
            </a:r>
            <a:r>
              <a:rPr lang="en-US" sz="1400" i="1" dirty="0" smtClean="0">
                <a:solidFill>
                  <a:srgbClr val="000000"/>
                </a:solidFill>
                <a:latin typeface="Calibri" pitchFamily="34" charset="0"/>
              </a:rPr>
              <a:t>: 1</a:t>
            </a:r>
            <a:endParaRPr lang="en-US" sz="1400" dirty="0">
              <a:solidFill>
                <a:srgbClr val="000000"/>
              </a:solidFill>
              <a:latin typeface="Calibri" pitchFamily="34" charset="0"/>
            </a:endParaRPr>
          </a:p>
          <a:p>
            <a:pPr algn="ctr">
              <a:spcAft>
                <a:spcPts val="600"/>
              </a:spcAft>
            </a:pPr>
            <a:r>
              <a:rPr lang="en-US" sz="1400" dirty="0" smtClean="0">
                <a:solidFill>
                  <a:srgbClr val="000000"/>
                </a:solidFill>
                <a:latin typeface="Calibri" pitchFamily="34" charset="0"/>
              </a:rPr>
              <a:t>For care of undocumented individuals, allocate a set amount of funds to providers for uncompensated care</a:t>
            </a:r>
            <a:endParaRPr lang="en-US" sz="1200" dirty="0">
              <a:solidFill>
                <a:srgbClr val="000000"/>
              </a:solidFill>
              <a:latin typeface="Calibri" pitchFamily="34" charset="0"/>
            </a:endParaRPr>
          </a:p>
        </p:txBody>
      </p:sp>
      <p:sp>
        <p:nvSpPr>
          <p:cNvPr id="13" name="TextBox 26"/>
          <p:cNvSpPr txBox="1"/>
          <p:nvPr/>
        </p:nvSpPr>
        <p:spPr>
          <a:xfrm>
            <a:off x="3015574" y="2094571"/>
            <a:ext cx="3015575" cy="3287950"/>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Implement Program Similar to Healthy SF or NYC Direct Access providing health care services to uninsured residents through a defined network of providers</a:t>
            </a:r>
          </a:p>
          <a:p>
            <a:pPr algn="ctr">
              <a:spcAft>
                <a:spcPts val="600"/>
              </a:spcAft>
            </a:pPr>
            <a:r>
              <a:rPr lang="en-US" sz="1400" i="1" dirty="0" smtClean="0">
                <a:solidFill>
                  <a:srgbClr val="000000"/>
                </a:solidFill>
                <a:latin typeface="Calibri" pitchFamily="34" charset="0"/>
              </a:rPr>
              <a:t>Agree: 2</a:t>
            </a:r>
            <a:endParaRPr lang="en-US" sz="1400" i="1" dirty="0">
              <a:solidFill>
                <a:srgbClr val="000000"/>
              </a:solidFill>
              <a:latin typeface="Calibri" pitchFamily="34" charset="0"/>
            </a:endParaRPr>
          </a:p>
          <a:p>
            <a:pPr algn="ctr">
              <a:spcAft>
                <a:spcPts val="600"/>
              </a:spcAft>
            </a:pPr>
            <a:r>
              <a:rPr lang="en-US" sz="1400" i="1" dirty="0">
                <a:solidFill>
                  <a:srgbClr val="000000"/>
                </a:solidFill>
                <a:latin typeface="Calibri" pitchFamily="34" charset="0"/>
              </a:rPr>
              <a:t>Disagree</a:t>
            </a:r>
            <a:r>
              <a:rPr lang="en-US" sz="1400" i="1" dirty="0" smtClean="0">
                <a:solidFill>
                  <a:srgbClr val="000000"/>
                </a:solidFill>
                <a:latin typeface="Calibri" pitchFamily="34" charset="0"/>
              </a:rPr>
              <a:t>: 1</a:t>
            </a:r>
            <a:endParaRPr lang="en-US" sz="1400" dirty="0">
              <a:solidFill>
                <a:srgbClr val="000000"/>
              </a:solidFill>
              <a:latin typeface="Calibri" pitchFamily="34" charset="0"/>
            </a:endParaRPr>
          </a:p>
          <a:p>
            <a:pPr algn="ctr">
              <a:spcAft>
                <a:spcPts val="600"/>
              </a:spcAft>
            </a:pPr>
            <a:r>
              <a:rPr lang="en-US" sz="1400" dirty="0" smtClean="0">
                <a:solidFill>
                  <a:srgbClr val="000000"/>
                </a:solidFill>
                <a:latin typeface="Calibri" pitchFamily="34" charset="0"/>
              </a:rPr>
              <a:t>For undocumented individuals, provide access to care through a medical home or medical network hospital (individuals are screened for eligibility for coverage through other public programs and enrolled in those programs if eligible)</a:t>
            </a:r>
            <a:endParaRPr lang="en-US" sz="1400" dirty="0">
              <a:solidFill>
                <a:srgbClr val="000000"/>
              </a:solidFill>
              <a:latin typeface="Calibri" pitchFamily="34" charset="0"/>
            </a:endParaRPr>
          </a:p>
        </p:txBody>
      </p:sp>
      <p:sp>
        <p:nvSpPr>
          <p:cNvPr id="25" name="TextBox 26"/>
          <p:cNvSpPr txBox="1"/>
          <p:nvPr/>
        </p:nvSpPr>
        <p:spPr>
          <a:xfrm>
            <a:off x="6798431" y="2101767"/>
            <a:ext cx="2016743" cy="2857063"/>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Expand Medical Assistance to All Children Under Age 19, Regardless of Immigration Status</a:t>
            </a:r>
          </a:p>
          <a:p>
            <a:pPr algn="ctr">
              <a:spcAft>
                <a:spcPts val="600"/>
              </a:spcAft>
            </a:pPr>
            <a:r>
              <a:rPr lang="en-US" sz="1400" i="1" dirty="0" smtClean="0">
                <a:solidFill>
                  <a:srgbClr val="000000"/>
                </a:solidFill>
                <a:latin typeface="Calibri" pitchFamily="34" charset="0"/>
              </a:rPr>
              <a:t>Agree: 3</a:t>
            </a:r>
            <a:endParaRPr lang="en-US" sz="1400" i="1" dirty="0">
              <a:solidFill>
                <a:srgbClr val="000000"/>
              </a:solidFill>
              <a:latin typeface="Calibri" pitchFamily="34" charset="0"/>
            </a:endParaRPr>
          </a:p>
          <a:p>
            <a:pPr algn="ctr">
              <a:spcAft>
                <a:spcPts val="600"/>
              </a:spcAft>
            </a:pPr>
            <a:r>
              <a:rPr lang="en-US" sz="1400" i="1" dirty="0">
                <a:solidFill>
                  <a:srgbClr val="000000"/>
                </a:solidFill>
                <a:latin typeface="Calibri" pitchFamily="34" charset="0"/>
              </a:rPr>
              <a:t>Disagree</a:t>
            </a:r>
            <a:r>
              <a:rPr lang="en-US" sz="1400" i="1" dirty="0" smtClean="0">
                <a:solidFill>
                  <a:srgbClr val="000000"/>
                </a:solidFill>
                <a:latin typeface="Calibri" pitchFamily="34" charset="0"/>
              </a:rPr>
              <a:t>: 0</a:t>
            </a:r>
            <a:endParaRPr lang="en-US" sz="1400" dirty="0">
              <a:solidFill>
                <a:srgbClr val="000000"/>
              </a:solidFill>
              <a:latin typeface="Calibri" pitchFamily="34" charset="0"/>
            </a:endParaRPr>
          </a:p>
          <a:p>
            <a:pPr algn="ctr">
              <a:spcAft>
                <a:spcPts val="600"/>
              </a:spcAft>
            </a:pPr>
            <a:r>
              <a:rPr lang="en-US" sz="1400" dirty="0" smtClean="0">
                <a:solidFill>
                  <a:prstClr val="black"/>
                </a:solidFill>
                <a:latin typeface="Calibri" pitchFamily="34" charset="0"/>
              </a:rPr>
              <a:t>Provide undocumented children with the same benefits as Medical Assistance</a:t>
            </a:r>
            <a:endParaRPr lang="en-US" sz="1400" dirty="0">
              <a:solidFill>
                <a:prstClr val="black"/>
              </a:solidFill>
              <a:latin typeface="Calibri" pitchFamily="34" charset="0"/>
            </a:endParaRPr>
          </a:p>
        </p:txBody>
      </p:sp>
      <p:sp>
        <p:nvSpPr>
          <p:cNvPr id="16"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solidFill>
                  <a:prstClr val="black"/>
                </a:solidFill>
              </a:rPr>
              <a:pPr/>
              <a:t>12</a:t>
            </a:fld>
            <a:endParaRPr lang="en-US" dirty="0">
              <a:solidFill>
                <a:prstClr val="black"/>
              </a:solidFill>
            </a:endParaRPr>
          </a:p>
        </p:txBody>
      </p:sp>
      <p:pic>
        <p:nvPicPr>
          <p:cNvPr id="21"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0771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sz="quarter" idx="1"/>
          </p:nvPr>
        </p:nvSpPr>
        <p:spPr/>
        <p:txBody>
          <a:bodyPr>
            <a:normAutofit/>
          </a:bodyPr>
          <a:lstStyle/>
          <a:p>
            <a:pPr>
              <a:spcAft>
                <a:spcPts val="600"/>
              </a:spcAft>
            </a:pPr>
            <a:r>
              <a:rPr lang="en-US" sz="2800" dirty="0" smtClean="0"/>
              <a:t>Review modeling results on NEMT benefit</a:t>
            </a:r>
          </a:p>
          <a:p>
            <a:pPr>
              <a:spcAft>
                <a:spcPts val="600"/>
              </a:spcAft>
            </a:pPr>
            <a:r>
              <a:rPr lang="en-US" sz="2800" dirty="0" smtClean="0"/>
              <a:t>Refine preliminary recommendation on benefit alignment  </a:t>
            </a:r>
            <a:endParaRPr lang="en-US" sz="2300" dirty="0" smtClean="0"/>
          </a:p>
        </p:txBody>
      </p:sp>
      <p:sp>
        <p:nvSpPr>
          <p:cNvPr id="7"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13</a:t>
            </a:fld>
            <a:endParaRPr lang="en-US" dirty="0"/>
          </a:p>
        </p:txBody>
      </p:sp>
      <p:pic>
        <p:nvPicPr>
          <p:cNvPr id="8"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8152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 Alignment Recommendations</a:t>
            </a:r>
            <a:endParaRPr lang="en-US" dirty="0"/>
          </a:p>
        </p:txBody>
      </p:sp>
      <p:sp>
        <p:nvSpPr>
          <p:cNvPr id="39" name="TextBox 38"/>
          <p:cNvSpPr txBox="1"/>
          <p:nvPr/>
        </p:nvSpPr>
        <p:spPr>
          <a:xfrm>
            <a:off x="22958" y="1424393"/>
            <a:ext cx="9125259" cy="912408"/>
          </a:xfrm>
          <a:prstGeom prst="rect">
            <a:avLst/>
          </a:prstGeom>
        </p:spPr>
        <p:txBody>
          <a:bodyPr vert="horz" wrap="square" rtlCol="0" anchor="ctr">
            <a:noAutofit/>
          </a:bodyPr>
          <a:lstStyle/>
          <a:p>
            <a:pPr algn="ctr"/>
            <a:r>
              <a:rPr lang="en-US" b="1" dirty="0" smtClean="0">
                <a:solidFill>
                  <a:prstClr val="black"/>
                </a:solidFill>
              </a:rPr>
              <a:t>Recommendation: Create benefit alignment across the coverage continuum and/or provide access to high value benefits</a:t>
            </a:r>
          </a:p>
        </p:txBody>
      </p:sp>
      <p:sp>
        <p:nvSpPr>
          <p:cNvPr id="13" name="TextBox 26"/>
          <p:cNvSpPr txBox="1"/>
          <p:nvPr/>
        </p:nvSpPr>
        <p:spPr>
          <a:xfrm>
            <a:off x="2070367" y="2569400"/>
            <a:ext cx="1847850" cy="2626231"/>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Add Adult Dental Benefits to QHPs</a:t>
            </a:r>
          </a:p>
          <a:p>
            <a:pPr algn="ctr">
              <a:spcAft>
                <a:spcPts val="600"/>
              </a:spcAft>
            </a:pPr>
            <a:r>
              <a:rPr lang="en-US" sz="1400" i="1" dirty="0">
                <a:solidFill>
                  <a:srgbClr val="000000"/>
                </a:solidFill>
                <a:latin typeface="Calibri" pitchFamily="34" charset="0"/>
              </a:rPr>
              <a:t>Agree</a:t>
            </a:r>
            <a:r>
              <a:rPr lang="en-US" sz="1400" i="1" dirty="0" smtClean="0">
                <a:solidFill>
                  <a:srgbClr val="000000"/>
                </a:solidFill>
                <a:latin typeface="Calibri" pitchFamily="34" charset="0"/>
              </a:rPr>
              <a:t>: 4</a:t>
            </a:r>
          </a:p>
          <a:p>
            <a:pPr algn="ctr">
              <a:spcAft>
                <a:spcPts val="600"/>
              </a:spcAft>
            </a:pPr>
            <a:r>
              <a:rPr lang="en-US" sz="1400" i="1" dirty="0" smtClean="0">
                <a:solidFill>
                  <a:srgbClr val="000000"/>
                </a:solidFill>
                <a:latin typeface="Calibri" pitchFamily="34" charset="0"/>
              </a:rPr>
              <a:t>Disagree: 2</a:t>
            </a:r>
          </a:p>
          <a:p>
            <a:pPr algn="ctr">
              <a:spcAft>
                <a:spcPts val="600"/>
              </a:spcAft>
            </a:pPr>
            <a:endParaRPr lang="en-US" sz="1400" dirty="0">
              <a:solidFill>
                <a:srgbClr val="000000"/>
              </a:solidFill>
              <a:latin typeface="Calibri" pitchFamily="34" charset="0"/>
            </a:endParaRPr>
          </a:p>
          <a:p>
            <a:pPr algn="ctr">
              <a:spcAft>
                <a:spcPts val="600"/>
              </a:spcAft>
            </a:pPr>
            <a:r>
              <a:rPr lang="en-US" sz="1400" dirty="0" smtClean="0">
                <a:solidFill>
                  <a:srgbClr val="000000"/>
                </a:solidFill>
                <a:latin typeface="Calibri" pitchFamily="34" charset="0"/>
              </a:rPr>
              <a:t>Add adult dental benefits in QHPs through MNsure on par with Medical Assistance and MinnesotaCare</a:t>
            </a:r>
            <a:endParaRPr lang="en-US" sz="1400" dirty="0">
              <a:solidFill>
                <a:srgbClr val="000000"/>
              </a:solidFill>
              <a:latin typeface="Calibri" pitchFamily="34" charset="0"/>
            </a:endParaRPr>
          </a:p>
        </p:txBody>
      </p:sp>
      <p:sp>
        <p:nvSpPr>
          <p:cNvPr id="25" name="TextBox 26"/>
          <p:cNvSpPr txBox="1"/>
          <p:nvPr/>
        </p:nvSpPr>
        <p:spPr>
          <a:xfrm>
            <a:off x="5417410" y="2569400"/>
            <a:ext cx="1819275" cy="2626231"/>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Add NEMT to MinnesotaCare</a:t>
            </a:r>
          </a:p>
          <a:p>
            <a:pPr algn="ctr">
              <a:spcAft>
                <a:spcPts val="600"/>
              </a:spcAft>
            </a:pPr>
            <a:r>
              <a:rPr lang="en-US" sz="1400" i="1" dirty="0">
                <a:solidFill>
                  <a:srgbClr val="000000"/>
                </a:solidFill>
                <a:latin typeface="Calibri" pitchFamily="34" charset="0"/>
              </a:rPr>
              <a:t>Agree</a:t>
            </a:r>
            <a:r>
              <a:rPr lang="en-US" sz="1400" i="1" dirty="0" smtClean="0">
                <a:solidFill>
                  <a:srgbClr val="000000"/>
                </a:solidFill>
                <a:latin typeface="Calibri" pitchFamily="34" charset="0"/>
              </a:rPr>
              <a:t>: 4</a:t>
            </a:r>
            <a:endParaRPr lang="en-US" sz="1400" i="1" dirty="0">
              <a:solidFill>
                <a:srgbClr val="000000"/>
              </a:solidFill>
              <a:latin typeface="Calibri" pitchFamily="34" charset="0"/>
            </a:endParaRPr>
          </a:p>
          <a:p>
            <a:pPr algn="ctr">
              <a:spcAft>
                <a:spcPts val="600"/>
              </a:spcAft>
            </a:pPr>
            <a:r>
              <a:rPr lang="en-US" sz="1400" i="1" dirty="0">
                <a:solidFill>
                  <a:srgbClr val="000000"/>
                </a:solidFill>
                <a:latin typeface="Calibri" pitchFamily="34" charset="0"/>
              </a:rPr>
              <a:t>Disagree</a:t>
            </a:r>
            <a:r>
              <a:rPr lang="en-US" sz="1400" i="1" dirty="0" smtClean="0">
                <a:solidFill>
                  <a:srgbClr val="000000"/>
                </a:solidFill>
                <a:latin typeface="Calibri" pitchFamily="34" charset="0"/>
              </a:rPr>
              <a:t>: 2</a:t>
            </a:r>
          </a:p>
          <a:p>
            <a:pPr algn="ctr">
              <a:spcAft>
                <a:spcPts val="600"/>
              </a:spcAft>
            </a:pPr>
            <a:endParaRPr lang="en-US" sz="1400" dirty="0">
              <a:solidFill>
                <a:srgbClr val="000000"/>
              </a:solidFill>
              <a:latin typeface="Calibri" pitchFamily="34" charset="0"/>
            </a:endParaRPr>
          </a:p>
          <a:p>
            <a:pPr algn="ctr">
              <a:spcAft>
                <a:spcPts val="600"/>
              </a:spcAft>
            </a:pPr>
            <a:r>
              <a:rPr lang="en-US" sz="1400" dirty="0" smtClean="0">
                <a:solidFill>
                  <a:srgbClr val="000000"/>
                </a:solidFill>
                <a:latin typeface="Calibri" pitchFamily="34" charset="0"/>
              </a:rPr>
              <a:t>Provide non-emergency medical transportation (NEMT) as a covered benefit in MinnesotaCare</a:t>
            </a:r>
            <a:endParaRPr lang="en-US" sz="1400" dirty="0">
              <a:solidFill>
                <a:srgbClr val="000000"/>
              </a:solidFill>
              <a:latin typeface="Calibri" pitchFamily="34" charset="0"/>
            </a:endParaRPr>
          </a:p>
        </p:txBody>
      </p:sp>
      <p:sp>
        <p:nvSpPr>
          <p:cNvPr id="1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14</a:t>
            </a:fld>
            <a:endParaRPr lang="en-US" dirty="0"/>
          </a:p>
        </p:txBody>
      </p:sp>
      <p:pic>
        <p:nvPicPr>
          <p:cNvPr id="17"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8355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Placeholder for Modeling Results</a:t>
            </a:r>
            <a:endParaRPr lang="en-US" dirty="0"/>
          </a:p>
        </p:txBody>
      </p:sp>
      <p:sp>
        <p:nvSpPr>
          <p:cNvPr id="1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15</a:t>
            </a:fld>
            <a:endParaRPr lang="en-US" dirty="0"/>
          </a:p>
        </p:txBody>
      </p:sp>
      <p:pic>
        <p:nvPicPr>
          <p:cNvPr id="17"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2857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Goal</a:t>
            </a:r>
            <a:endParaRPr lang="en-US" dirty="0"/>
          </a:p>
        </p:txBody>
      </p:sp>
      <p:sp>
        <p:nvSpPr>
          <p:cNvPr id="3" name="Content Placeholder 2"/>
          <p:cNvSpPr>
            <a:spLocks noGrp="1"/>
          </p:cNvSpPr>
          <p:nvPr>
            <p:ph sz="quarter" idx="1"/>
          </p:nvPr>
        </p:nvSpPr>
        <p:spPr/>
        <p:txBody>
          <a:bodyPr>
            <a:normAutofit/>
          </a:bodyPr>
          <a:lstStyle/>
          <a:p>
            <a:pPr>
              <a:spcAft>
                <a:spcPts val="600"/>
              </a:spcAft>
            </a:pPr>
            <a:r>
              <a:rPr lang="en-US" sz="2800" dirty="0" smtClean="0"/>
              <a:t>Refine preliminary recommendations on:</a:t>
            </a:r>
          </a:p>
          <a:p>
            <a:pPr marL="1376363" lvl="1" indent="-471488">
              <a:spcAft>
                <a:spcPts val="600"/>
              </a:spcAft>
              <a:buFont typeface="Wingdings" pitchFamily="2" charset="2"/>
              <a:buChar char="Ø"/>
            </a:pPr>
            <a:r>
              <a:rPr lang="en-US" sz="2300" dirty="0" smtClean="0"/>
              <a:t>Standard plan design</a:t>
            </a:r>
          </a:p>
          <a:p>
            <a:pPr marL="1376363" lvl="1" indent="-471488">
              <a:spcAft>
                <a:spcPts val="600"/>
              </a:spcAft>
              <a:buFont typeface="Wingdings" pitchFamily="2" charset="2"/>
              <a:buChar char="Ø"/>
            </a:pPr>
            <a:r>
              <a:rPr lang="en-US" sz="2300" dirty="0" smtClean="0"/>
              <a:t>Telehealth study</a:t>
            </a:r>
          </a:p>
          <a:p>
            <a:pPr marL="1376363" lvl="1" indent="-471488">
              <a:spcAft>
                <a:spcPts val="600"/>
              </a:spcAft>
              <a:buFont typeface="Wingdings" pitchFamily="2" charset="2"/>
              <a:buChar char="Ø"/>
            </a:pPr>
            <a:r>
              <a:rPr lang="en-US" sz="2300" dirty="0" smtClean="0"/>
              <a:t>Data collection</a:t>
            </a:r>
          </a:p>
        </p:txBody>
      </p:sp>
      <p:sp>
        <p:nvSpPr>
          <p:cNvPr id="7"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16</a:t>
            </a:fld>
            <a:endParaRPr lang="en-US" dirty="0"/>
          </a:p>
        </p:txBody>
      </p:sp>
      <p:pic>
        <p:nvPicPr>
          <p:cNvPr id="8"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9379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Preliminary Recommendations for Refinement</a:t>
            </a:r>
            <a:endParaRPr lang="en-US" dirty="0"/>
          </a:p>
        </p:txBody>
      </p:sp>
      <p:sp>
        <p:nvSpPr>
          <p:cNvPr id="39" name="TextBox 38"/>
          <p:cNvSpPr txBox="1"/>
          <p:nvPr/>
        </p:nvSpPr>
        <p:spPr>
          <a:xfrm>
            <a:off x="22958" y="1424393"/>
            <a:ext cx="9125259" cy="912408"/>
          </a:xfrm>
          <a:prstGeom prst="rect">
            <a:avLst/>
          </a:prstGeom>
        </p:spPr>
        <p:txBody>
          <a:bodyPr vert="horz" wrap="square" rtlCol="0" anchor="ctr">
            <a:noAutofit/>
          </a:bodyPr>
          <a:lstStyle/>
          <a:p>
            <a:pPr algn="ctr"/>
            <a:r>
              <a:rPr lang="en-US" b="1" dirty="0" smtClean="0">
                <a:solidFill>
                  <a:prstClr val="black"/>
                </a:solidFill>
              </a:rPr>
              <a:t>Recommendation: Require standard Qualified Health Plans (QHP) offerings in the Marketplace to improve consumer choice and experience</a:t>
            </a:r>
          </a:p>
        </p:txBody>
      </p:sp>
      <p:sp>
        <p:nvSpPr>
          <p:cNvPr id="25" name="TextBox 26"/>
          <p:cNvSpPr txBox="1"/>
          <p:nvPr/>
        </p:nvSpPr>
        <p:spPr>
          <a:xfrm>
            <a:off x="3216718" y="2569399"/>
            <a:ext cx="2686049" cy="2549287"/>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Standardize Cost-Sharing Design</a:t>
            </a:r>
          </a:p>
          <a:p>
            <a:pPr algn="ctr">
              <a:spcAft>
                <a:spcPts val="600"/>
              </a:spcAft>
            </a:pPr>
            <a:r>
              <a:rPr lang="en-US" sz="1400" i="1" dirty="0">
                <a:solidFill>
                  <a:srgbClr val="000000"/>
                </a:solidFill>
                <a:latin typeface="Calibri" pitchFamily="34" charset="0"/>
              </a:rPr>
              <a:t>Agree</a:t>
            </a:r>
            <a:r>
              <a:rPr lang="en-US" sz="1400" i="1" dirty="0" smtClean="0">
                <a:solidFill>
                  <a:srgbClr val="000000"/>
                </a:solidFill>
                <a:latin typeface="Calibri" pitchFamily="34" charset="0"/>
              </a:rPr>
              <a:t>: 4</a:t>
            </a:r>
            <a:endParaRPr lang="en-US" sz="1400" i="1" dirty="0">
              <a:solidFill>
                <a:srgbClr val="000000"/>
              </a:solidFill>
              <a:latin typeface="Calibri" pitchFamily="34" charset="0"/>
            </a:endParaRPr>
          </a:p>
          <a:p>
            <a:pPr algn="ctr">
              <a:spcAft>
                <a:spcPts val="600"/>
              </a:spcAft>
            </a:pPr>
            <a:r>
              <a:rPr lang="en-US" sz="1400" i="1" dirty="0">
                <a:solidFill>
                  <a:srgbClr val="000000"/>
                </a:solidFill>
                <a:latin typeface="Calibri" pitchFamily="34" charset="0"/>
              </a:rPr>
              <a:t>Disagree</a:t>
            </a:r>
            <a:r>
              <a:rPr lang="en-US" sz="1400" i="1" dirty="0" smtClean="0">
                <a:solidFill>
                  <a:srgbClr val="000000"/>
                </a:solidFill>
                <a:latin typeface="Calibri" pitchFamily="34" charset="0"/>
              </a:rPr>
              <a:t>: 0</a:t>
            </a:r>
          </a:p>
          <a:p>
            <a:pPr algn="ctr">
              <a:spcAft>
                <a:spcPts val="600"/>
              </a:spcAft>
            </a:pPr>
            <a:r>
              <a:rPr lang="en-US" sz="1400" dirty="0" smtClean="0">
                <a:solidFill>
                  <a:srgbClr val="000000"/>
                </a:solidFill>
                <a:latin typeface="Calibri" pitchFamily="34" charset="0"/>
              </a:rPr>
              <a:t>Create standard cost-sharing designs – including low and no deductible plan options – and require that carriers offer standard products in addition to other products they choose to offer</a:t>
            </a:r>
            <a:endParaRPr lang="en-US" sz="1400" dirty="0">
              <a:solidFill>
                <a:srgbClr val="000000"/>
              </a:solidFill>
              <a:latin typeface="Calibri" pitchFamily="34" charset="0"/>
            </a:endParaRPr>
          </a:p>
        </p:txBody>
      </p:sp>
      <p:sp>
        <p:nvSpPr>
          <p:cNvPr id="1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17</a:t>
            </a:fld>
            <a:endParaRPr lang="en-US" dirty="0"/>
          </a:p>
        </p:txBody>
      </p:sp>
      <p:pic>
        <p:nvPicPr>
          <p:cNvPr id="17"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5911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Preliminary Recommendations for Refinement, continued</a:t>
            </a:r>
            <a:endParaRPr lang="en-US" dirty="0"/>
          </a:p>
        </p:txBody>
      </p:sp>
      <p:sp>
        <p:nvSpPr>
          <p:cNvPr id="39" name="TextBox 38"/>
          <p:cNvSpPr txBox="1"/>
          <p:nvPr/>
        </p:nvSpPr>
        <p:spPr>
          <a:xfrm>
            <a:off x="22958" y="1424393"/>
            <a:ext cx="9125259" cy="912408"/>
          </a:xfrm>
          <a:prstGeom prst="rect">
            <a:avLst/>
          </a:prstGeom>
        </p:spPr>
        <p:txBody>
          <a:bodyPr vert="horz" wrap="square" rtlCol="0" anchor="ctr">
            <a:noAutofit/>
          </a:bodyPr>
          <a:lstStyle/>
          <a:p>
            <a:pPr algn="ctr"/>
            <a:r>
              <a:rPr lang="en-US" b="1" dirty="0" smtClean="0">
                <a:solidFill>
                  <a:prstClr val="black"/>
                </a:solidFill>
              </a:rPr>
              <a:t>Recommendation: Further explore potential of telehealth to address Minnesota’s access issues</a:t>
            </a:r>
          </a:p>
        </p:txBody>
      </p:sp>
      <p:sp>
        <p:nvSpPr>
          <p:cNvPr id="13" name="TextBox 26"/>
          <p:cNvSpPr txBox="1"/>
          <p:nvPr/>
        </p:nvSpPr>
        <p:spPr>
          <a:xfrm>
            <a:off x="3204188" y="2569399"/>
            <a:ext cx="2779776" cy="1949122"/>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Conduct Telehealth Study</a:t>
            </a:r>
          </a:p>
          <a:p>
            <a:pPr algn="ctr">
              <a:spcAft>
                <a:spcPts val="600"/>
              </a:spcAft>
            </a:pPr>
            <a:r>
              <a:rPr lang="en-US" sz="1400" i="1" dirty="0" smtClean="0">
                <a:solidFill>
                  <a:srgbClr val="000000"/>
                </a:solidFill>
                <a:latin typeface="Calibri" pitchFamily="34" charset="0"/>
              </a:rPr>
              <a:t>Agree: 5</a:t>
            </a:r>
            <a:endParaRPr lang="en-US" sz="1400" i="1" dirty="0">
              <a:solidFill>
                <a:srgbClr val="000000"/>
              </a:solidFill>
              <a:latin typeface="Calibri" pitchFamily="34" charset="0"/>
            </a:endParaRPr>
          </a:p>
          <a:p>
            <a:pPr algn="ctr">
              <a:spcAft>
                <a:spcPts val="600"/>
              </a:spcAft>
            </a:pPr>
            <a:r>
              <a:rPr lang="en-US" sz="1400" i="1" dirty="0">
                <a:solidFill>
                  <a:srgbClr val="000000"/>
                </a:solidFill>
                <a:latin typeface="Calibri" pitchFamily="34" charset="0"/>
              </a:rPr>
              <a:t>Disagree</a:t>
            </a:r>
            <a:r>
              <a:rPr lang="en-US" sz="1400" i="1" dirty="0" smtClean="0">
                <a:solidFill>
                  <a:srgbClr val="000000"/>
                </a:solidFill>
                <a:latin typeface="Calibri" pitchFamily="34" charset="0"/>
              </a:rPr>
              <a:t>: 1</a:t>
            </a:r>
          </a:p>
          <a:p>
            <a:pPr algn="ctr">
              <a:spcAft>
                <a:spcPts val="600"/>
              </a:spcAft>
            </a:pPr>
            <a:endParaRPr lang="en-US" sz="1400" dirty="0">
              <a:solidFill>
                <a:srgbClr val="000000"/>
              </a:solidFill>
              <a:latin typeface="Calibri" pitchFamily="34" charset="0"/>
            </a:endParaRPr>
          </a:p>
          <a:p>
            <a:pPr algn="ctr">
              <a:spcAft>
                <a:spcPts val="600"/>
              </a:spcAft>
            </a:pPr>
            <a:r>
              <a:rPr lang="en-US" sz="1400" dirty="0" smtClean="0">
                <a:solidFill>
                  <a:srgbClr val="000000"/>
                </a:solidFill>
                <a:latin typeface="Calibri" pitchFamily="34" charset="0"/>
              </a:rPr>
              <a:t>Conduct study on the potential to leverage telehealth to address Minnesota’s access issues</a:t>
            </a:r>
            <a:endParaRPr lang="en-US" sz="1400" dirty="0">
              <a:solidFill>
                <a:srgbClr val="000000"/>
              </a:solidFill>
              <a:latin typeface="Calibri" pitchFamily="34" charset="0"/>
            </a:endParaRPr>
          </a:p>
        </p:txBody>
      </p:sp>
      <p:sp>
        <p:nvSpPr>
          <p:cNvPr id="1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18</a:t>
            </a:fld>
            <a:endParaRPr lang="en-US" dirty="0"/>
          </a:p>
        </p:txBody>
      </p:sp>
      <p:pic>
        <p:nvPicPr>
          <p:cNvPr id="17"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8305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Preliminary Recommendations for Refinement, part 3</a:t>
            </a:r>
            <a:endParaRPr lang="en-US" dirty="0"/>
          </a:p>
        </p:txBody>
      </p:sp>
      <p:sp>
        <p:nvSpPr>
          <p:cNvPr id="39" name="TextBox 38"/>
          <p:cNvSpPr txBox="1"/>
          <p:nvPr/>
        </p:nvSpPr>
        <p:spPr>
          <a:xfrm>
            <a:off x="22958" y="1424393"/>
            <a:ext cx="9125259" cy="912408"/>
          </a:xfrm>
          <a:prstGeom prst="rect">
            <a:avLst/>
          </a:prstGeom>
        </p:spPr>
        <p:txBody>
          <a:bodyPr vert="horz" wrap="square" rtlCol="0" anchor="ctr">
            <a:noAutofit/>
          </a:bodyPr>
          <a:lstStyle/>
          <a:p>
            <a:pPr algn="ctr"/>
            <a:r>
              <a:rPr lang="en-US" b="1" dirty="0" smtClean="0">
                <a:solidFill>
                  <a:prstClr val="black"/>
                </a:solidFill>
              </a:rPr>
              <a:t>Recommendation: Use data to address disparities in health access and care</a:t>
            </a:r>
          </a:p>
        </p:txBody>
      </p:sp>
      <p:sp>
        <p:nvSpPr>
          <p:cNvPr id="16" name="TextBox 26"/>
          <p:cNvSpPr txBox="1"/>
          <p:nvPr/>
        </p:nvSpPr>
        <p:spPr>
          <a:xfrm>
            <a:off x="3253154" y="2569008"/>
            <a:ext cx="2686049" cy="2164566"/>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 Improve Data</a:t>
            </a:r>
          </a:p>
          <a:p>
            <a:pPr algn="ctr">
              <a:spcAft>
                <a:spcPts val="600"/>
              </a:spcAft>
            </a:pPr>
            <a:r>
              <a:rPr lang="en-US" sz="1400" i="1" dirty="0">
                <a:solidFill>
                  <a:srgbClr val="000000"/>
                </a:solidFill>
                <a:latin typeface="Calibri" pitchFamily="34" charset="0"/>
              </a:rPr>
              <a:t>Agree</a:t>
            </a:r>
            <a:r>
              <a:rPr lang="en-US" sz="1400" i="1" dirty="0" smtClean="0">
                <a:solidFill>
                  <a:srgbClr val="000000"/>
                </a:solidFill>
                <a:latin typeface="Calibri" pitchFamily="34" charset="0"/>
              </a:rPr>
              <a:t>: 6</a:t>
            </a:r>
            <a:endParaRPr lang="en-US" sz="1400" i="1" dirty="0">
              <a:solidFill>
                <a:srgbClr val="000000"/>
              </a:solidFill>
              <a:latin typeface="Calibri" pitchFamily="34" charset="0"/>
            </a:endParaRPr>
          </a:p>
          <a:p>
            <a:pPr algn="ctr">
              <a:spcAft>
                <a:spcPts val="600"/>
              </a:spcAft>
            </a:pPr>
            <a:r>
              <a:rPr lang="en-US" sz="1400" i="1" dirty="0">
                <a:solidFill>
                  <a:srgbClr val="000000"/>
                </a:solidFill>
                <a:latin typeface="Calibri" pitchFamily="34" charset="0"/>
              </a:rPr>
              <a:t>Disagree</a:t>
            </a:r>
            <a:r>
              <a:rPr lang="en-US" sz="1400" i="1" dirty="0" smtClean="0">
                <a:solidFill>
                  <a:srgbClr val="000000"/>
                </a:solidFill>
                <a:latin typeface="Calibri" pitchFamily="34" charset="0"/>
              </a:rPr>
              <a:t>: 0</a:t>
            </a:r>
          </a:p>
          <a:p>
            <a:pPr algn="ctr">
              <a:spcAft>
                <a:spcPts val="600"/>
              </a:spcAft>
            </a:pPr>
            <a:endParaRPr lang="en-US" sz="1400" dirty="0">
              <a:solidFill>
                <a:srgbClr val="000000"/>
              </a:solidFill>
              <a:latin typeface="Calibri" pitchFamily="34" charset="0"/>
            </a:endParaRPr>
          </a:p>
          <a:p>
            <a:pPr algn="ctr">
              <a:spcAft>
                <a:spcPts val="600"/>
              </a:spcAft>
            </a:pPr>
            <a:r>
              <a:rPr lang="en-US" sz="1400" dirty="0" smtClean="0">
                <a:solidFill>
                  <a:srgbClr val="000000"/>
                </a:solidFill>
                <a:latin typeface="Calibri" pitchFamily="34" charset="0"/>
              </a:rPr>
              <a:t>Improve demographic data collection and reporting to inform development of solutions to address disparities in health access and care</a:t>
            </a:r>
            <a:endParaRPr lang="en-US" sz="1400" dirty="0">
              <a:solidFill>
                <a:srgbClr val="000000"/>
              </a:solidFill>
              <a:latin typeface="Calibri" pitchFamily="34" charset="0"/>
            </a:endParaRPr>
          </a:p>
        </p:txBody>
      </p:sp>
      <p:sp>
        <p:nvSpPr>
          <p:cNvPr id="1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19</a:t>
            </a:fld>
            <a:endParaRPr lang="en-US" dirty="0"/>
          </a:p>
        </p:txBody>
      </p:sp>
      <p:pic>
        <p:nvPicPr>
          <p:cNvPr id="17"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9285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 Vision and Goals</a:t>
            </a:r>
            <a:endParaRPr lang="en-US" dirty="0"/>
          </a:p>
        </p:txBody>
      </p:sp>
      <p:sp>
        <p:nvSpPr>
          <p:cNvPr id="28" name="TextBox 27"/>
          <p:cNvSpPr txBox="1"/>
          <p:nvPr/>
        </p:nvSpPr>
        <p:spPr>
          <a:xfrm>
            <a:off x="245807" y="1316772"/>
            <a:ext cx="8632723" cy="4431983"/>
          </a:xfrm>
          <a:prstGeom prst="rect">
            <a:avLst/>
          </a:prstGeom>
          <a:solidFill>
            <a:schemeClr val="bg1">
              <a:alpha val="0"/>
            </a:schemeClr>
          </a:solidFill>
          <a:ln>
            <a:noFill/>
          </a:ln>
        </p:spPr>
        <p:txBody>
          <a:bodyPr wrap="square" rtlCol="0">
            <a:spAutoFit/>
          </a:bodyPr>
          <a:lstStyle/>
          <a:p>
            <a:pPr marR="0" lvl="0" defTabSz="914400" eaLnBrk="0" fontAlgn="base" latinLnBrk="0" hangingPunct="0">
              <a:lnSpc>
                <a:spcPct val="100000"/>
              </a:lnSpc>
              <a:spcBef>
                <a:spcPct val="0"/>
              </a:spcBef>
              <a:spcAft>
                <a:spcPts val="1200"/>
              </a:spcAft>
              <a:buClrTx/>
              <a:buSzTx/>
              <a:tabLst/>
              <a:defRPr/>
            </a:pPr>
            <a:r>
              <a:rPr kumimoji="0" lang="en-US" b="1" i="0" u="sng" strike="noStrike" kern="0" cap="none" spc="0" normalizeH="0" baseline="0" noProof="0" dirty="0" smtClean="0">
                <a:ln>
                  <a:noFill/>
                </a:ln>
                <a:solidFill>
                  <a:srgbClr val="000000"/>
                </a:solidFill>
                <a:effectLst/>
                <a:uLnTx/>
                <a:uFillTx/>
                <a:latin typeface="Calibri" panose="020F0502020204030204" pitchFamily="34" charset="0"/>
              </a:rPr>
              <a:t>Vision</a:t>
            </a:r>
            <a:r>
              <a:rPr kumimoji="0" lang="en-US" b="1" i="0" strike="noStrike" kern="0" cap="none" spc="0" normalizeH="0" baseline="0" noProof="0" dirty="0" smtClean="0">
                <a:ln>
                  <a:noFill/>
                </a:ln>
                <a:solidFill>
                  <a:srgbClr val="000000"/>
                </a:solidFill>
                <a:effectLst/>
                <a:uLnTx/>
                <a:uFillTx/>
                <a:latin typeface="Calibri" panose="020F0502020204030204" pitchFamily="34" charset="0"/>
              </a:rPr>
              <a:t>: </a:t>
            </a:r>
            <a:r>
              <a:rPr kumimoji="0" lang="en-US" i="0" strike="noStrike" kern="0" cap="none" spc="0" normalizeH="0" baseline="0" noProof="0" dirty="0" smtClean="0">
                <a:ln>
                  <a:noFill/>
                </a:ln>
                <a:solidFill>
                  <a:srgbClr val="000000"/>
                </a:solidFill>
                <a:effectLst/>
                <a:uLnTx/>
                <a:uFillTx/>
                <a:latin typeface="Calibri" panose="020F0502020204030204" pitchFamily="34" charset="0"/>
              </a:rPr>
              <a:t>Sustainable, quality health</a:t>
            </a:r>
            <a:r>
              <a:rPr kumimoji="0" lang="en-US" i="0" strike="noStrike" kern="0" cap="none" spc="0" normalizeH="0" noProof="0" dirty="0" smtClean="0">
                <a:ln>
                  <a:noFill/>
                </a:ln>
                <a:solidFill>
                  <a:srgbClr val="000000"/>
                </a:solidFill>
                <a:effectLst/>
                <a:uLnTx/>
                <a:uFillTx/>
                <a:latin typeface="Calibri" panose="020F0502020204030204" pitchFamily="34" charset="0"/>
              </a:rPr>
              <a:t> care for all Minnesotans</a:t>
            </a:r>
            <a:endParaRPr kumimoji="0" lang="en-US" b="1" i="0" u="sng" strike="noStrike" kern="0" cap="none" spc="0" normalizeH="0" baseline="0" noProof="0" dirty="0" smtClean="0">
              <a:ln>
                <a:noFill/>
              </a:ln>
              <a:solidFill>
                <a:srgbClr val="000000"/>
              </a:solidFill>
              <a:effectLst/>
              <a:uLnTx/>
              <a:uFillTx/>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kumimoji="0" lang="en-US" b="1" i="0" u="sng" strike="noStrike" kern="0" cap="none" spc="0" normalizeH="0" baseline="0" noProof="0" dirty="0" smtClean="0">
                <a:ln>
                  <a:noFill/>
                </a:ln>
                <a:solidFill>
                  <a:srgbClr val="000000"/>
                </a:solidFill>
                <a:effectLst/>
                <a:uLnTx/>
                <a:uFillTx/>
                <a:latin typeface="Calibri" panose="020F0502020204030204" pitchFamily="34" charset="0"/>
              </a:rPr>
              <a:t>Guiding Principles</a:t>
            </a:r>
          </a:p>
          <a:p>
            <a:pPr marR="0" lvl="0" defTabSz="914400" eaLnBrk="0" fontAlgn="base" latinLnBrk="0" hangingPunct="0">
              <a:lnSpc>
                <a:spcPct val="100000"/>
              </a:lnSpc>
              <a:spcBef>
                <a:spcPct val="0"/>
              </a:spcBef>
              <a:spcAft>
                <a:spcPts val="1200"/>
              </a:spcAft>
              <a:buClrTx/>
              <a:buSzTx/>
              <a:tabLst/>
              <a:defRPr/>
            </a:pPr>
            <a:r>
              <a:rPr lang="en-US" b="1" i="1" kern="0" dirty="0" smtClean="0">
                <a:solidFill>
                  <a:srgbClr val="000000"/>
                </a:solidFill>
                <a:latin typeface="Calibri" panose="020F0502020204030204" pitchFamily="34" charset="0"/>
              </a:rPr>
              <a:t>Realistic: </a:t>
            </a:r>
            <a:r>
              <a:rPr lang="en-US" sz="1600" kern="0" dirty="0" smtClean="0">
                <a:solidFill>
                  <a:srgbClr val="000000"/>
                </a:solidFill>
                <a:latin typeface="Calibri" panose="020F0502020204030204" pitchFamily="34" charset="0"/>
              </a:rPr>
              <a:t>The task force will make recommendations that can realistically be implemented.</a:t>
            </a:r>
            <a:endParaRPr lang="en-US" sz="1600" b="1" i="1" kern="0" dirty="0" smtClean="0">
              <a:solidFill>
                <a:srgbClr val="000000"/>
              </a:solidFill>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kumimoji="0" lang="en-US" b="1" i="1" u="none" strike="noStrike" kern="0" cap="none" spc="0" normalizeH="0" baseline="0" noProof="0" dirty="0" smtClean="0">
                <a:ln>
                  <a:noFill/>
                </a:ln>
                <a:solidFill>
                  <a:srgbClr val="000000"/>
                </a:solidFill>
                <a:effectLst/>
                <a:uLnTx/>
                <a:uFillTx/>
                <a:latin typeface="Calibri" panose="020F0502020204030204" pitchFamily="34" charset="0"/>
              </a:rPr>
              <a:t>High Value Impact:</a:t>
            </a:r>
            <a:r>
              <a:rPr lang="en-US" sz="1600" b="1" i="1" kern="0" dirty="0">
                <a:solidFill>
                  <a:srgbClr val="000000"/>
                </a:solidFill>
                <a:latin typeface="Calibri" panose="020F0502020204030204" pitchFamily="34" charset="0"/>
              </a:rPr>
              <a:t> </a:t>
            </a:r>
            <a:r>
              <a:rPr lang="en-US" sz="1600" kern="0" dirty="0" smtClean="0">
                <a:solidFill>
                  <a:srgbClr val="000000"/>
                </a:solidFill>
                <a:latin typeface="Calibri" panose="020F0502020204030204" pitchFamily="34" charset="0"/>
              </a:rPr>
              <a:t>The task force will seek recommendations that have high value and are meaningful to Minnesota’s health care reform efforts.</a:t>
            </a:r>
            <a:endParaRPr kumimoji="0" lang="en-US" b="1" i="1" u="none" strike="noStrike" kern="0" cap="none" spc="0" normalizeH="0" baseline="0" noProof="0" dirty="0" smtClean="0">
              <a:ln>
                <a:noFill/>
              </a:ln>
              <a:solidFill>
                <a:srgbClr val="000000"/>
              </a:solidFill>
              <a:effectLst/>
              <a:uLnTx/>
              <a:uFillTx/>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lang="en-US" b="1" i="1" kern="0" dirty="0" smtClean="0">
                <a:solidFill>
                  <a:srgbClr val="000000"/>
                </a:solidFill>
                <a:latin typeface="Calibri" panose="020F0502020204030204" pitchFamily="34" charset="0"/>
              </a:rPr>
              <a:t>Holistic Perspective: </a:t>
            </a:r>
            <a:r>
              <a:rPr lang="en-US" sz="1600" kern="0" dirty="0" smtClean="0">
                <a:solidFill>
                  <a:srgbClr val="000000"/>
                </a:solidFill>
                <a:latin typeface="Calibri" panose="020F0502020204030204" pitchFamily="34" charset="0"/>
              </a:rPr>
              <a:t>The task force understands that health care finance and our recommendations do not exist in a vacuum, and are components of the health care and population health systems.</a:t>
            </a:r>
            <a:endParaRPr lang="en-US" b="1" i="1" kern="0" dirty="0" smtClean="0">
              <a:solidFill>
                <a:srgbClr val="000000"/>
              </a:solidFill>
              <a:latin typeface="Calibri" panose="020F0502020204030204" pitchFamily="34" charset="0"/>
            </a:endParaRPr>
          </a:p>
          <a:p>
            <a:pPr lvl="0" eaLnBrk="0" fontAlgn="base" hangingPunct="0">
              <a:spcBef>
                <a:spcPct val="0"/>
              </a:spcBef>
              <a:spcAft>
                <a:spcPts val="1200"/>
              </a:spcAft>
              <a:defRPr/>
            </a:pPr>
            <a:r>
              <a:rPr kumimoji="0" lang="en-US" b="1" i="1" u="none" strike="noStrike" kern="0" cap="none" spc="0" normalizeH="0" baseline="0" noProof="0" dirty="0" smtClean="0">
                <a:ln>
                  <a:noFill/>
                </a:ln>
                <a:solidFill>
                  <a:srgbClr val="000000"/>
                </a:solidFill>
                <a:effectLst/>
                <a:uLnTx/>
                <a:uFillTx/>
                <a:latin typeface="Calibri" panose="020F0502020204030204" pitchFamily="34" charset="0"/>
              </a:rPr>
              <a:t>Focus: </a:t>
            </a:r>
            <a:r>
              <a:rPr lang="en-US" sz="1600" kern="0" dirty="0">
                <a:solidFill>
                  <a:srgbClr val="000000"/>
                </a:solidFill>
                <a:latin typeface="Calibri" panose="020F0502020204030204" pitchFamily="34" charset="0"/>
              </a:rPr>
              <a:t>The task force recognizes that health care financing and system reform is extremely complex and it will contribute to the broader policy debates by focusing its time and attention on the issues it is charged with addressing. </a:t>
            </a:r>
            <a:endParaRPr lang="en-US" sz="1600" kern="0" dirty="0" smtClean="0">
              <a:solidFill>
                <a:srgbClr val="000000"/>
              </a:solidFill>
              <a:latin typeface="Calibri" panose="020F0502020204030204" pitchFamily="34" charset="0"/>
            </a:endParaRPr>
          </a:p>
          <a:p>
            <a:pPr lvl="0" eaLnBrk="0" fontAlgn="base" hangingPunct="0">
              <a:spcBef>
                <a:spcPct val="0"/>
              </a:spcBef>
              <a:spcAft>
                <a:spcPts val="1200"/>
              </a:spcAft>
              <a:defRPr/>
            </a:pPr>
            <a:r>
              <a:rPr lang="en-US" b="1" i="1" kern="0" dirty="0">
                <a:solidFill>
                  <a:srgbClr val="000000"/>
                </a:solidFill>
                <a:latin typeface="Calibri" panose="020F0502020204030204" pitchFamily="34" charset="0"/>
              </a:rPr>
              <a:t>Innovation: </a:t>
            </a:r>
            <a:r>
              <a:rPr lang="en-US" sz="1600" kern="0" dirty="0">
                <a:solidFill>
                  <a:srgbClr val="000000"/>
                </a:solidFill>
                <a:latin typeface="Calibri" panose="020F0502020204030204" pitchFamily="34" charset="0"/>
              </a:rPr>
              <a:t>The task force is encouraged to identify opportunities for innovation in Minnesota’s health care financing and delivery systems which show promise for lowering costs, improving population health and improving the patient experience.</a:t>
            </a:r>
            <a:endParaRPr kumimoji="0" lang="en-US" sz="1400" u="none" strike="noStrike" kern="0" cap="none" spc="0" normalizeH="0" baseline="0" noProof="0" dirty="0" smtClean="0">
              <a:ln>
                <a:noFill/>
              </a:ln>
              <a:solidFill>
                <a:srgbClr val="000000"/>
              </a:solidFill>
              <a:effectLst/>
              <a:uLnTx/>
              <a:uFillTx/>
              <a:latin typeface="Georgia" pitchFamily="18" charset="0"/>
            </a:endParaRPr>
          </a:p>
        </p:txBody>
      </p:sp>
      <p:sp>
        <p:nvSpPr>
          <p:cNvPr id="7"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2</a:t>
            </a:fld>
            <a:endParaRPr lang="en-US" dirty="0"/>
          </a:p>
        </p:txBody>
      </p:sp>
      <p:pic>
        <p:nvPicPr>
          <p:cNvPr id="8"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6927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9" name="TextBox 8"/>
          <p:cNvSpPr txBox="1"/>
          <p:nvPr/>
        </p:nvSpPr>
        <p:spPr>
          <a:xfrm>
            <a:off x="825690" y="1458587"/>
            <a:ext cx="7492621" cy="5027302"/>
          </a:xfrm>
          <a:prstGeom prst="rect">
            <a:avLst/>
          </a:prstGeom>
          <a:noFill/>
        </p:spPr>
        <p:txBody>
          <a:bodyPr wrap="square" lIns="101882" tIns="50941" rIns="101882" bIns="50941" rtlCol="0">
            <a:spAutoFit/>
          </a:bodyPr>
          <a:lstStyle/>
          <a:p>
            <a:pPr algn="ctr"/>
            <a:r>
              <a:rPr lang="en-US" sz="2400" b="1" dirty="0">
                <a:solidFill>
                  <a:srgbClr val="000000"/>
                </a:solidFill>
              </a:rPr>
              <a:t>Patti Boozang</a:t>
            </a:r>
          </a:p>
          <a:p>
            <a:pPr algn="ctr"/>
            <a:r>
              <a:rPr lang="en-US" sz="2400" dirty="0">
                <a:solidFill>
                  <a:srgbClr val="000000"/>
                </a:solidFill>
              </a:rPr>
              <a:t>PBoozang@manatt.com</a:t>
            </a:r>
          </a:p>
          <a:p>
            <a:pPr algn="ctr"/>
            <a:r>
              <a:rPr lang="en-US" sz="2400" dirty="0">
                <a:solidFill>
                  <a:srgbClr val="000000"/>
                </a:solidFill>
              </a:rPr>
              <a:t>212.790.4523</a:t>
            </a:r>
          </a:p>
          <a:p>
            <a:pPr algn="ctr"/>
            <a:endParaRPr lang="en-US" sz="2400" b="1" dirty="0" smtClean="0">
              <a:solidFill>
                <a:srgbClr val="000000"/>
              </a:solidFill>
              <a:latin typeface="Calibri"/>
            </a:endParaRPr>
          </a:p>
          <a:p>
            <a:pPr algn="ctr"/>
            <a:r>
              <a:rPr lang="en-US" sz="2400" b="1" dirty="0" smtClean="0">
                <a:solidFill>
                  <a:srgbClr val="000000"/>
                </a:solidFill>
                <a:latin typeface="Calibri"/>
              </a:rPr>
              <a:t>Alice Lam</a:t>
            </a:r>
            <a:endParaRPr lang="en-US" sz="2400" dirty="0">
              <a:solidFill>
                <a:srgbClr val="000000"/>
              </a:solidFill>
              <a:latin typeface="Calibri"/>
            </a:endParaRPr>
          </a:p>
          <a:p>
            <a:pPr algn="ctr"/>
            <a:r>
              <a:rPr lang="en-US" sz="2400" dirty="0" smtClean="0">
                <a:solidFill>
                  <a:srgbClr val="000000"/>
                </a:solidFill>
                <a:latin typeface="Calibri"/>
              </a:rPr>
              <a:t>ALam@manatt.com</a:t>
            </a:r>
            <a:endParaRPr lang="en-US" sz="2400" dirty="0">
              <a:solidFill>
                <a:srgbClr val="000000"/>
              </a:solidFill>
              <a:latin typeface="Calibri"/>
            </a:endParaRPr>
          </a:p>
          <a:p>
            <a:pPr algn="ctr"/>
            <a:r>
              <a:rPr lang="en-US" sz="2400" dirty="0" smtClean="0">
                <a:solidFill>
                  <a:srgbClr val="000000"/>
                </a:solidFill>
                <a:latin typeface="Calibri"/>
              </a:rPr>
              <a:t>212.790.4583</a:t>
            </a:r>
            <a:endParaRPr lang="en-US" sz="2400" dirty="0">
              <a:solidFill>
                <a:srgbClr val="000000"/>
              </a:solidFill>
              <a:latin typeface="Calibri"/>
            </a:endParaRPr>
          </a:p>
          <a:p>
            <a:pPr algn="ctr"/>
            <a:endParaRPr lang="en-US" sz="2400" dirty="0" smtClean="0">
              <a:solidFill>
                <a:srgbClr val="000000"/>
              </a:solidFill>
              <a:latin typeface="Calibri"/>
            </a:endParaRPr>
          </a:p>
          <a:p>
            <a:pPr algn="ctr"/>
            <a:r>
              <a:rPr lang="en-US" sz="2400" b="1" dirty="0" smtClean="0">
                <a:solidFill>
                  <a:srgbClr val="000000"/>
                </a:solidFill>
                <a:latin typeface="Calibri"/>
              </a:rPr>
              <a:t>Anne Karl</a:t>
            </a:r>
            <a:endParaRPr lang="en-US" sz="2400" dirty="0">
              <a:solidFill>
                <a:srgbClr val="000000"/>
              </a:solidFill>
              <a:latin typeface="Calibri"/>
            </a:endParaRPr>
          </a:p>
          <a:p>
            <a:pPr algn="ctr"/>
            <a:r>
              <a:rPr lang="en-US" sz="2400" dirty="0" smtClean="0">
                <a:solidFill>
                  <a:srgbClr val="000000"/>
                </a:solidFill>
                <a:latin typeface="Calibri"/>
              </a:rPr>
              <a:t>AKarl@manatt.com</a:t>
            </a:r>
            <a:endParaRPr lang="en-US" sz="2400" dirty="0">
              <a:solidFill>
                <a:srgbClr val="000000"/>
              </a:solidFill>
              <a:latin typeface="Calibri"/>
            </a:endParaRPr>
          </a:p>
          <a:p>
            <a:pPr algn="ctr"/>
            <a:r>
              <a:rPr lang="en-US" sz="2400" dirty="0" smtClean="0">
                <a:solidFill>
                  <a:srgbClr val="000000"/>
                </a:solidFill>
                <a:latin typeface="Calibri"/>
              </a:rPr>
              <a:t>212.790.4578</a:t>
            </a:r>
          </a:p>
          <a:p>
            <a:pPr algn="ctr"/>
            <a:endParaRPr lang="en-US" sz="2800" dirty="0">
              <a:solidFill>
                <a:srgbClr val="000000"/>
              </a:solidFill>
              <a:latin typeface="Calibri"/>
            </a:endParaRPr>
          </a:p>
          <a:p>
            <a:pPr algn="ctr"/>
            <a:endParaRPr lang="en-US" sz="2800" dirty="0">
              <a:solidFill>
                <a:srgbClr val="000000"/>
              </a:solidFill>
              <a:latin typeface="Calibri"/>
            </a:endParaRPr>
          </a:p>
        </p:txBody>
      </p:sp>
      <p:sp>
        <p:nvSpPr>
          <p:cNvPr id="6"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20</a:t>
            </a:fld>
            <a:endParaRPr lang="en-US" dirty="0"/>
          </a:p>
        </p:txBody>
      </p:sp>
      <p:pic>
        <p:nvPicPr>
          <p:cNvPr id="8"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8899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Framework for Considering Barriers to Access</a:t>
            </a:r>
            <a:endParaRPr lang="en-US" dirty="0"/>
          </a:p>
        </p:txBody>
      </p:sp>
      <p:sp>
        <p:nvSpPr>
          <p:cNvPr id="10" name="Rectangle 9"/>
          <p:cNvSpPr/>
          <p:nvPr/>
        </p:nvSpPr>
        <p:spPr bwMode="auto">
          <a:xfrm>
            <a:off x="304800" y="1392206"/>
            <a:ext cx="8297498" cy="714979"/>
          </a:xfrm>
          <a:prstGeom prst="rect">
            <a:avLst/>
          </a:prstGeom>
          <a:noFill/>
          <a:ln w="28575" cap="flat" cmpd="sng" algn="ctr">
            <a:solidFill>
              <a:schemeClr val="tx1"/>
            </a:solidFill>
            <a:prstDash val="solid"/>
            <a:round/>
            <a:headEnd type="none" w="med" len="med"/>
            <a:tailEnd type="none" w="med" len="med"/>
          </a:ln>
          <a:effectLst/>
        </p:spPr>
        <p:txBody>
          <a:bodyPr vert="horz" wrap="square" lIns="101858" tIns="50929" rIns="101858" bIns="50929" numCol="1" rtlCol="0" anchor="t" anchorCtr="0" compatLnSpc="1">
            <a:prstTxWarp prst="textNoShape">
              <a:avLst/>
            </a:prstTxWarp>
          </a:bodyPr>
          <a:lstStyle/>
          <a:p>
            <a:pPr algn="ctr">
              <a:spcAft>
                <a:spcPts val="1200"/>
              </a:spcAft>
            </a:pPr>
            <a:r>
              <a:rPr lang="en-US" sz="2000" b="1" dirty="0" smtClean="0">
                <a:latin typeface="Calibri" panose="020F0502020204030204" pitchFamily="34" charset="0"/>
              </a:rPr>
              <a:t>Access to care represents the degree of “fit” between health care consumers and the health care system, made up of the following dimensions:</a:t>
            </a:r>
            <a:endParaRPr lang="en-US" sz="1400" dirty="0" smtClean="0">
              <a:latin typeface="Calibri" panose="020F0502020204030204" pitchFamily="34" charset="0"/>
            </a:endParaRPr>
          </a:p>
        </p:txBody>
      </p:sp>
      <p:sp>
        <p:nvSpPr>
          <p:cNvPr id="17" name="Rectangle 2"/>
          <p:cNvSpPr>
            <a:spLocks noChangeArrowheads="1"/>
          </p:cNvSpPr>
          <p:nvPr/>
        </p:nvSpPr>
        <p:spPr bwMode="auto">
          <a:xfrm>
            <a:off x="-163010" y="2183275"/>
            <a:ext cx="9103041" cy="3513778"/>
          </a:xfrm>
          <a:prstGeom prst="rect">
            <a:avLst/>
          </a:prstGeom>
          <a:noFill/>
          <a:ln w="76200" algn="ctr">
            <a:noFill/>
            <a:miter lim="800000"/>
            <a:headEnd/>
            <a:tailEnd/>
          </a:ln>
          <a:extLst>
            <a:ext uri="{909E8E84-426E-40DD-AFC4-6F175D3DCCD1}">
              <a14:hiddenFill xmlns:a14="http://schemas.microsoft.com/office/drawing/2010/main">
                <a:solidFill>
                  <a:srgbClr val="FFFFFF"/>
                </a:solidFill>
              </a14:hiddenFill>
            </a:ext>
          </a:extLst>
        </p:spPr>
        <p:txBody>
          <a:bodyPr anchor="t"/>
          <a:lstStyle>
            <a:lvl1pPr marL="342900" indent="-342900" eaLnBrk="0" hangingPunct="0">
              <a:spcBef>
                <a:spcPct val="20000"/>
              </a:spcBef>
              <a:buFont typeface="Arial" pitchFamily="34" charset="0"/>
              <a:buChar char="•"/>
              <a:defRPr sz="3200">
                <a:solidFill>
                  <a:schemeClr val="tx1"/>
                </a:solidFill>
                <a:latin typeface="Open Sans"/>
                <a:ea typeface="Open Sans"/>
                <a:cs typeface="Open Sans"/>
              </a:defRPr>
            </a:lvl1pPr>
            <a:lvl2pPr marL="742950" indent="-285750" eaLnBrk="0" hangingPunct="0">
              <a:spcBef>
                <a:spcPct val="20000"/>
              </a:spcBef>
              <a:buFont typeface="Arial" pitchFamily="34" charset="0"/>
              <a:buChar char="–"/>
              <a:defRPr sz="2800">
                <a:solidFill>
                  <a:schemeClr val="tx1"/>
                </a:solidFill>
                <a:latin typeface="Open Sans Semibold"/>
                <a:ea typeface="Open Sans Semibold"/>
                <a:cs typeface="Open Sans Semibold"/>
              </a:defRPr>
            </a:lvl2pPr>
            <a:lvl3pPr marL="1143000" indent="-228600" eaLnBrk="0" hangingPunct="0">
              <a:spcBef>
                <a:spcPct val="20000"/>
              </a:spcBef>
              <a:buFont typeface="Arial" pitchFamily="34" charset="0"/>
              <a:buChar char="•"/>
              <a:defRPr sz="2400">
                <a:solidFill>
                  <a:schemeClr val="tx1"/>
                </a:solidFill>
                <a:latin typeface="Open Sans Light"/>
                <a:ea typeface="Open Sans Light"/>
                <a:cs typeface="Open Sans Light"/>
              </a:defRPr>
            </a:lvl3pPr>
            <a:lvl4pPr marL="16002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4pPr>
            <a:lvl5pPr marL="20574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5pPr>
            <a:lvl6pPr marL="25146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6pPr>
            <a:lvl7pPr marL="29718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7pPr>
            <a:lvl8pPr marL="34290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8pPr>
            <a:lvl9pPr marL="38862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9pPr>
          </a:lstStyle>
          <a:p>
            <a:pPr marL="806450" lvl="1" indent="-342900" eaLnBrk="1" hangingPunct="1">
              <a:spcBef>
                <a:spcPct val="0"/>
              </a:spcBef>
              <a:spcAft>
                <a:spcPts val="800"/>
              </a:spcAft>
              <a:buClr>
                <a:srgbClr val="9ABCBB"/>
              </a:buClr>
              <a:buFont typeface="Arial" pitchFamily="34" charset="0"/>
              <a:buChar char="•"/>
            </a:pPr>
            <a:r>
              <a:rPr lang="en-US" altLang="en-US" sz="1800" u="sng" dirty="0" smtClean="0">
                <a:latin typeface="Calibri" pitchFamily="34" charset="0"/>
              </a:rPr>
              <a:t>Availability</a:t>
            </a:r>
            <a:r>
              <a:rPr lang="en-US" altLang="en-US" sz="1800" dirty="0" smtClean="0">
                <a:latin typeface="Calibri" pitchFamily="34" charset="0"/>
              </a:rPr>
              <a:t>: The volume and type of existing services available for the consumers’ volume and needs, including the adequacy of those services</a:t>
            </a:r>
          </a:p>
          <a:p>
            <a:pPr marL="806450" lvl="1" indent="-342900" eaLnBrk="1" hangingPunct="1">
              <a:spcBef>
                <a:spcPct val="0"/>
              </a:spcBef>
              <a:spcAft>
                <a:spcPts val="800"/>
              </a:spcAft>
              <a:buClr>
                <a:srgbClr val="9ABCBB"/>
              </a:buClr>
              <a:buFont typeface="Arial" pitchFamily="34" charset="0"/>
              <a:buChar char="•"/>
            </a:pPr>
            <a:r>
              <a:rPr lang="en-US" altLang="en-US" sz="1800" u="sng" dirty="0" smtClean="0">
                <a:latin typeface="Calibri" pitchFamily="34" charset="0"/>
              </a:rPr>
              <a:t>Accessibility</a:t>
            </a:r>
            <a:r>
              <a:rPr lang="en-US" altLang="en-US" sz="1800" dirty="0" smtClean="0">
                <a:latin typeface="Calibri" pitchFamily="34" charset="0"/>
              </a:rPr>
              <a:t>: The relationship between the location of services and the location of consumers including; transportation resources, distance, time, and cost</a:t>
            </a:r>
          </a:p>
          <a:p>
            <a:pPr marL="806450" lvl="1" indent="-342900" eaLnBrk="1" hangingPunct="1">
              <a:spcBef>
                <a:spcPct val="0"/>
              </a:spcBef>
              <a:spcAft>
                <a:spcPts val="800"/>
              </a:spcAft>
              <a:buClr>
                <a:srgbClr val="9ABCBB"/>
              </a:buClr>
              <a:buFont typeface="Arial" pitchFamily="34" charset="0"/>
              <a:buChar char="•"/>
            </a:pPr>
            <a:r>
              <a:rPr lang="en-US" altLang="en-US" sz="1800" u="sng" dirty="0" smtClean="0">
                <a:latin typeface="Calibri" pitchFamily="34" charset="0"/>
              </a:rPr>
              <a:t>Accommodation</a:t>
            </a:r>
            <a:r>
              <a:rPr lang="en-US" altLang="en-US" sz="1800" dirty="0" smtClean="0">
                <a:latin typeface="Calibri" pitchFamily="34" charset="0"/>
              </a:rPr>
              <a:t>:</a:t>
            </a:r>
            <a:r>
              <a:rPr lang="en-US" altLang="en-US" sz="1800" dirty="0">
                <a:latin typeface="Calibri" pitchFamily="34" charset="0"/>
              </a:rPr>
              <a:t> </a:t>
            </a:r>
            <a:r>
              <a:rPr lang="en-US" altLang="en-US" sz="1800" dirty="0" smtClean="0">
                <a:latin typeface="Calibri" pitchFamily="34" charset="0"/>
              </a:rPr>
              <a:t>The relationship between the organization of supply resources and the consumers ability to accept those factors (i.e. appointment systems)</a:t>
            </a:r>
          </a:p>
          <a:p>
            <a:pPr marL="806450" lvl="1" indent="-342900" eaLnBrk="1" hangingPunct="1">
              <a:spcBef>
                <a:spcPct val="0"/>
              </a:spcBef>
              <a:spcAft>
                <a:spcPts val="800"/>
              </a:spcAft>
              <a:buClr>
                <a:srgbClr val="9ABCBB"/>
              </a:buClr>
              <a:buFont typeface="Arial" pitchFamily="34" charset="0"/>
              <a:buChar char="•"/>
            </a:pPr>
            <a:r>
              <a:rPr lang="en-US" altLang="en-US" sz="1800" u="sng" dirty="0" smtClean="0">
                <a:latin typeface="Calibri" pitchFamily="34" charset="0"/>
              </a:rPr>
              <a:t>Affordability</a:t>
            </a:r>
            <a:r>
              <a:rPr lang="en-US" altLang="en-US" sz="1800" dirty="0" smtClean="0">
                <a:latin typeface="Calibri" pitchFamily="34" charset="0"/>
              </a:rPr>
              <a:t>: The relationship between prices of services and providers’ insurance to the consumer’s income, ability to pay, and health insurance coverage</a:t>
            </a:r>
          </a:p>
          <a:p>
            <a:pPr marL="806450" lvl="1" indent="-342900" eaLnBrk="1" hangingPunct="1">
              <a:spcBef>
                <a:spcPct val="0"/>
              </a:spcBef>
              <a:spcAft>
                <a:spcPts val="800"/>
              </a:spcAft>
              <a:buClr>
                <a:srgbClr val="9ABCBB"/>
              </a:buClr>
              <a:buFont typeface="Arial" pitchFamily="34" charset="0"/>
              <a:buChar char="•"/>
            </a:pPr>
            <a:r>
              <a:rPr lang="en-US" altLang="en-US" sz="1800" u="sng" dirty="0" smtClean="0">
                <a:latin typeface="Calibri" pitchFamily="34" charset="0"/>
              </a:rPr>
              <a:t>Acceptability</a:t>
            </a:r>
            <a:r>
              <a:rPr lang="en-US" altLang="en-US" sz="1800" dirty="0" smtClean="0">
                <a:latin typeface="Calibri" pitchFamily="34" charset="0"/>
              </a:rPr>
              <a:t>: The relationship between the consumer’s attitudes about personal and practice characteristics of providers to the actual characteristics of providers</a:t>
            </a:r>
          </a:p>
        </p:txBody>
      </p:sp>
      <p:sp>
        <p:nvSpPr>
          <p:cNvPr id="19" name="TextBox 18"/>
          <p:cNvSpPr txBox="1"/>
          <p:nvPr/>
        </p:nvSpPr>
        <p:spPr>
          <a:xfrm>
            <a:off x="1045980" y="6476999"/>
            <a:ext cx="7818967" cy="381001"/>
          </a:xfrm>
          <a:prstGeom prst="rect">
            <a:avLst/>
          </a:prstGeom>
        </p:spPr>
        <p:txBody>
          <a:bodyPr vert="horz" wrap="square" rtlCol="0" anchor="b">
            <a:normAutofit fontScale="62500" lnSpcReduction="20000"/>
          </a:bodyPr>
          <a:lstStyle/>
          <a:p>
            <a:r>
              <a:rPr lang="en-US" dirty="0" smtClean="0"/>
              <a:t>Source: R. Penchansky and J. Thomas. </a:t>
            </a:r>
            <a:r>
              <a:rPr lang="en-US" i="1" dirty="0" smtClean="0"/>
              <a:t>The Concept of Access: Definition and Relationship to Consumer  Satisfaction. </a:t>
            </a:r>
            <a:r>
              <a:rPr lang="en-US" dirty="0" smtClean="0"/>
              <a:t>Medical Care (19)(2). Feb. 1981. pp. 127 – 140. </a:t>
            </a:r>
          </a:p>
        </p:txBody>
      </p:sp>
      <p:sp>
        <p:nvSpPr>
          <p:cNvPr id="11"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3</a:t>
            </a:fld>
            <a:endParaRPr lang="en-US" dirty="0"/>
          </a:p>
        </p:txBody>
      </p:sp>
      <p:pic>
        <p:nvPicPr>
          <p:cNvPr id="12"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5993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graphicFrame>
        <p:nvGraphicFramePr>
          <p:cNvPr id="3" name="Table 2" descr="Time Item Presenter/Facilitator&#10;12:00 – 12:05 pm Welcome and approval of minutes Dr. Marilyn Peitso&#10;12:05 – 12:20 pm  Review final recommendation voting process and meeting schedule Dr. Marilyn Peitso, Manatt&#10;12:20 – 1:20 pm Review workgroup feedback on potential options to improve access to care for undocumented individuals, potentially advancing preliminary recommendation Manatt, MN DHS, MDH&#10;1:20 – 1:30 pm BREAK  &#10;1:30 – 1:50 pm Refine preliminary recommendation on standard QHP design Manatt&#10; &#10;1:50 – 2:10 pm Refine preliminary recommendation on telehealth study&#10;  Manatt&#10;2:10 – 2:30 pm Refine preliminary recommendation on data collection Manatt&#10;2:30 – 2:45 pm Public comment Dr. Marilyn Peitso&#10;2:45 – 3:00 pm Wrap up &amp; Next Steps Dr. Marilyn Peitso, Manatt&#10;"/>
          <p:cNvGraphicFramePr>
            <a:graphicFrameLocks noGrp="1"/>
          </p:cNvGraphicFramePr>
          <p:nvPr>
            <p:extLst>
              <p:ext uri="{D42A27DB-BD31-4B8C-83A1-F6EECF244321}">
                <p14:modId xmlns:p14="http://schemas.microsoft.com/office/powerpoint/2010/main" val="2868370181"/>
              </p:ext>
            </p:extLst>
          </p:nvPr>
        </p:nvGraphicFramePr>
        <p:xfrm>
          <a:off x="704850" y="1553527"/>
          <a:ext cx="7829549" cy="3827145"/>
        </p:xfrm>
        <a:graphic>
          <a:graphicData uri="http://schemas.openxmlformats.org/drawingml/2006/table">
            <a:tbl>
              <a:tblPr firstRow="1" firstCol="1" bandRow="1"/>
              <a:tblGrid>
                <a:gridCol w="2014474"/>
                <a:gridCol w="4085866"/>
                <a:gridCol w="1729209"/>
              </a:tblGrid>
              <a:tr h="222885">
                <a:tc>
                  <a:txBody>
                    <a:bodyPr/>
                    <a:lstStyle/>
                    <a:p>
                      <a:pPr marL="0" marR="0" algn="l">
                        <a:spcBef>
                          <a:spcPts val="0"/>
                        </a:spcBef>
                        <a:spcAft>
                          <a:spcPts val="600"/>
                        </a:spcAft>
                      </a:pPr>
                      <a:r>
                        <a:rPr lang="en-US" sz="1100" b="1" i="1">
                          <a:effectLst/>
                          <a:latin typeface="Calibri" panose="020F0502020204030204" pitchFamily="34" charset="0"/>
                          <a:ea typeface="Times New Roman" panose="02020603050405020304" pitchFamily="18" charset="0"/>
                          <a:cs typeface="Times New Roman" panose="02020603050405020304" pitchFamily="18" charset="0"/>
                        </a:rPr>
                        <a:t>Time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b="1" i="1">
                          <a:effectLst/>
                          <a:latin typeface="Calibri" panose="020F0502020204030204" pitchFamily="34" charset="0"/>
                          <a:ea typeface="Times New Roman" panose="02020603050405020304" pitchFamily="18" charset="0"/>
                          <a:cs typeface="Times New Roman" panose="02020603050405020304" pitchFamily="18" charset="0"/>
                        </a:rPr>
                        <a:t>Item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100" b="1" i="1">
                          <a:effectLst/>
                          <a:latin typeface="Calibri" panose="020F0502020204030204" pitchFamily="34" charset="0"/>
                          <a:ea typeface="Times New Roman" panose="02020603050405020304" pitchFamily="18" charset="0"/>
                          <a:cs typeface="Times New Roman" panose="02020603050405020304" pitchFamily="18" charset="0"/>
                        </a:rPr>
                        <a:t>Presenter/Facilitator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336550">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12:00 – 12:05 pm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a:r>
                        <a:rPr lang="en-US" sz="1200" b="1">
                          <a:effectLst/>
                          <a:latin typeface="Times New Roman" panose="02020603050405020304" pitchFamily="18" charset="0"/>
                        </a:rPr>
                        <a:t>Welcome and approval of minutes</a:t>
                      </a:r>
                      <a:endParaRPr lang="en-US" sz="1000">
                        <a:effectLst/>
                        <a:latin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Dr. Marilyn Peitso</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22885">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12:05 – 12:20 pm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a:r>
                        <a:rPr lang="en-US" sz="1200" b="1">
                          <a:effectLst/>
                          <a:latin typeface="Times New Roman" panose="02020603050405020304" pitchFamily="18" charset="0"/>
                        </a:rPr>
                        <a:t>Review final recommendation voting process and meeting schedule</a:t>
                      </a:r>
                      <a:endParaRPr lang="en-US" sz="1000">
                        <a:effectLst/>
                        <a:latin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Dr. Marilyn Peitso, Manatt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22885">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12:20 – 1:20 pm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a:r>
                        <a:rPr lang="en-US" sz="1200" b="1">
                          <a:effectLst/>
                          <a:latin typeface="Times New Roman" panose="02020603050405020304" pitchFamily="18" charset="0"/>
                        </a:rPr>
                        <a:t>Review workgroup feedback on potential options to improve access to care for undocumented individuals, potentially advancing preliminary recommendation</a:t>
                      </a:r>
                      <a:endParaRPr lang="en-US" sz="1000">
                        <a:effectLst/>
                        <a:latin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Manatt, MN DHS, MDH</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382270">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1:20 – 1:30 pm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b="1">
                          <a:effectLst/>
                          <a:latin typeface="Calibri" panose="020F0502020204030204" pitchFamily="34" charset="0"/>
                          <a:ea typeface="Times New Roman" panose="02020603050405020304" pitchFamily="18" charset="0"/>
                          <a:cs typeface="Times New Roman" panose="02020603050405020304" pitchFamily="18" charset="0"/>
                        </a:rPr>
                        <a:t>BREAK</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382270">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1:30 – 1:50 pm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b="1">
                          <a:effectLst/>
                          <a:latin typeface="Calibri" panose="020F0502020204030204" pitchFamily="34" charset="0"/>
                          <a:ea typeface="Times New Roman" panose="02020603050405020304" pitchFamily="18" charset="0"/>
                          <a:cs typeface="Times New Roman" panose="02020603050405020304" pitchFamily="18" charset="0"/>
                        </a:rPr>
                        <a:t>Refine preliminary recommendation on standard QHP design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Manatt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382270">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1:50 – 2:10 pm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a:r>
                        <a:rPr lang="en-US" sz="1200" b="1">
                          <a:effectLst/>
                          <a:latin typeface="Times New Roman" panose="02020603050405020304" pitchFamily="18" charset="0"/>
                        </a:rPr>
                        <a:t>Refine preliminary recommendation on telehealth study</a:t>
                      </a:r>
                      <a:endParaRPr lang="en-US" sz="1000">
                        <a:effectLst/>
                        <a:latin typeface="Times New Roman" panose="02020603050405020304" pitchFamily="18" charset="0"/>
                      </a:endParaRPr>
                    </a:p>
                    <a:p>
                      <a:pPr algn="l"/>
                      <a:r>
                        <a:rPr lang="en-US" sz="1200" b="1">
                          <a:effectLst/>
                          <a:latin typeface="Times New Roman" panose="02020603050405020304" pitchFamily="18" charset="0"/>
                        </a:rPr>
                        <a:t> </a:t>
                      </a:r>
                      <a:endParaRPr lang="en-US" sz="1000">
                        <a:effectLst/>
                        <a:latin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Manatt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382270">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2:10 – 2:30 pm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a:r>
                        <a:rPr lang="en-US" sz="1200" b="1">
                          <a:effectLst/>
                          <a:latin typeface="Times New Roman" panose="02020603050405020304" pitchFamily="18" charset="0"/>
                        </a:rPr>
                        <a:t>Refine preliminary recommendation on data collection</a:t>
                      </a:r>
                      <a:endParaRPr lang="en-US" sz="1000">
                        <a:effectLst/>
                        <a:latin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Manatt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382270">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2:30 – 2:45 pm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a:r>
                        <a:rPr lang="en-US" sz="1200" b="1">
                          <a:effectLst/>
                          <a:latin typeface="Times New Roman" panose="02020603050405020304" pitchFamily="18" charset="0"/>
                        </a:rPr>
                        <a:t>Public comment</a:t>
                      </a:r>
                      <a:endParaRPr lang="en-US" sz="1000">
                        <a:effectLst/>
                        <a:latin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Dr. Marilyn Peitso</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382270">
                <a:tc>
                  <a:txBody>
                    <a:bodyPr/>
                    <a:lstStyle/>
                    <a:p>
                      <a:pPr marL="0" marR="0" algn="l">
                        <a:spcBef>
                          <a:spcPts val="0"/>
                        </a:spcBef>
                        <a:spcAft>
                          <a:spcPts val="6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2:45 – 3:00 pm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a:r>
                        <a:rPr lang="en-US" sz="1200" b="1">
                          <a:effectLst/>
                          <a:latin typeface="Times New Roman" panose="02020603050405020304" pitchFamily="18" charset="0"/>
                        </a:rPr>
                        <a:t>Wrap up &amp; Next Steps</a:t>
                      </a:r>
                      <a:endParaRPr lang="en-US" sz="1000">
                        <a:effectLst/>
                        <a:latin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Dr. Marilyn </a:t>
                      </a:r>
                      <a:r>
                        <a:rPr lang="en-US" sz="1200" dirty="0" err="1">
                          <a:effectLst/>
                          <a:latin typeface="Calibri" panose="020F0502020204030204" pitchFamily="34" charset="0"/>
                          <a:ea typeface="Times New Roman" panose="02020603050405020304" pitchFamily="18" charset="0"/>
                          <a:cs typeface="Times New Roman" panose="02020603050405020304" pitchFamily="18" charset="0"/>
                        </a:rPr>
                        <a:t>Peitso</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200" dirty="0" err="1">
                          <a:effectLst/>
                          <a:latin typeface="Calibri" panose="020F0502020204030204" pitchFamily="34" charset="0"/>
                          <a:ea typeface="Times New Roman" panose="02020603050405020304" pitchFamily="18" charset="0"/>
                          <a:cs typeface="Times New Roman" panose="02020603050405020304" pitchFamily="18" charset="0"/>
                        </a:rPr>
                        <a:t>Manatt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bl>
          </a:graphicData>
        </a:graphic>
      </p:graphicFrame>
      <p:sp>
        <p:nvSpPr>
          <p:cNvPr id="7"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4</a:t>
            </a:fld>
            <a:endParaRPr lang="en-US" dirty="0"/>
          </a:p>
        </p:txBody>
      </p:sp>
      <p:pic>
        <p:nvPicPr>
          <p:cNvPr id="8"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7512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Process</a:t>
            </a:r>
            <a:endParaRPr lang="en-US" dirty="0"/>
          </a:p>
        </p:txBody>
      </p:sp>
      <p:sp>
        <p:nvSpPr>
          <p:cNvPr id="3" name="Content Placeholder 2"/>
          <p:cNvSpPr>
            <a:spLocks noGrp="1"/>
          </p:cNvSpPr>
          <p:nvPr>
            <p:ph sz="quarter" idx="1"/>
          </p:nvPr>
        </p:nvSpPr>
        <p:spPr/>
        <p:txBody>
          <a:bodyPr>
            <a:normAutofit/>
          </a:bodyPr>
          <a:lstStyle/>
          <a:p>
            <a:pPr marL="514350" indent="-514350">
              <a:spcAft>
                <a:spcPts val="600"/>
              </a:spcAft>
              <a:buFont typeface="+mj-lt"/>
              <a:buAutoNum type="arabicPeriod"/>
            </a:pPr>
            <a:r>
              <a:rPr lang="en-US" sz="2000" b="1" dirty="0" smtClean="0"/>
              <a:t>12/18</a:t>
            </a:r>
            <a:r>
              <a:rPr lang="en-US" sz="2000" dirty="0" smtClean="0"/>
              <a:t> – Scoring survey for proposed recommendations sent</a:t>
            </a:r>
            <a:endParaRPr lang="en-US" sz="2000" b="1" dirty="0" smtClean="0"/>
          </a:p>
          <a:p>
            <a:pPr marL="514350" indent="-514350">
              <a:spcAft>
                <a:spcPts val="600"/>
              </a:spcAft>
              <a:buFont typeface="+mj-lt"/>
              <a:buAutoNum type="arabicPeriod"/>
            </a:pPr>
            <a:endParaRPr lang="en-US" sz="2000" b="1" dirty="0" smtClean="0"/>
          </a:p>
          <a:p>
            <a:pPr marL="514350" indent="-514350">
              <a:spcAft>
                <a:spcPts val="600"/>
              </a:spcAft>
              <a:buFont typeface="+mj-lt"/>
              <a:buAutoNum type="arabicPeriod"/>
            </a:pPr>
            <a:r>
              <a:rPr lang="en-US" sz="2000" b="1" dirty="0" smtClean="0"/>
              <a:t>12/18 – 12/22 </a:t>
            </a:r>
            <a:r>
              <a:rPr lang="en-US" sz="2000" dirty="0" smtClean="0"/>
              <a:t>– Workgroup(s) respond to survey regarding the package of recommendations. Each recommendation would be scored as follows:</a:t>
            </a:r>
          </a:p>
          <a:p>
            <a:pPr marL="1198563" lvl="1" indent="-322263">
              <a:spcBef>
                <a:spcPts val="0"/>
              </a:spcBef>
            </a:pPr>
            <a:r>
              <a:rPr lang="en-US" sz="1600" dirty="0" smtClean="0"/>
              <a:t>“Strongly Agree” – 3 points, “Agree” – 2 points, “Disagree” – 1 point, “Strongly Disagree” – 0 points</a:t>
            </a:r>
          </a:p>
          <a:p>
            <a:pPr marL="876300" lvl="1" indent="0">
              <a:spcBef>
                <a:spcPts val="0"/>
              </a:spcBef>
              <a:buNone/>
            </a:pPr>
            <a:endParaRPr lang="en-US" sz="1600" dirty="0" smtClean="0"/>
          </a:p>
          <a:p>
            <a:pPr marL="1198563" lvl="1" indent="-322263">
              <a:spcBef>
                <a:spcPts val="0"/>
              </a:spcBef>
            </a:pPr>
            <a:r>
              <a:rPr lang="en-US" sz="1600" dirty="0" smtClean="0"/>
              <a:t>Any recommendation garnering at least </a:t>
            </a:r>
            <a:r>
              <a:rPr lang="en-US" sz="1600" b="1" dirty="0" smtClean="0"/>
              <a:t>51%</a:t>
            </a:r>
            <a:r>
              <a:rPr lang="en-US" sz="1600" dirty="0" smtClean="0"/>
              <a:t> of the maximum possible points (based on members participating in survey) would be included</a:t>
            </a:r>
          </a:p>
          <a:p>
            <a:pPr marL="876300" lvl="1" indent="0">
              <a:spcBef>
                <a:spcPts val="0"/>
              </a:spcBef>
              <a:buNone/>
            </a:pPr>
            <a:endParaRPr lang="en-US" sz="1600" dirty="0" smtClean="0"/>
          </a:p>
          <a:p>
            <a:pPr marL="1198563" lvl="1" indent="-322263">
              <a:spcBef>
                <a:spcPts val="0"/>
              </a:spcBef>
            </a:pPr>
            <a:r>
              <a:rPr lang="en-US" sz="1600" dirty="0" smtClean="0"/>
              <a:t>In the Barriers workgroup, a recommendation would need to receive </a:t>
            </a:r>
            <a:r>
              <a:rPr lang="en-US" sz="1600" b="1" dirty="0" smtClean="0"/>
              <a:t>13 points  </a:t>
            </a:r>
            <a:r>
              <a:rPr lang="en-US" sz="1600" dirty="0" smtClean="0"/>
              <a:t>to be included. If 5 workgroup members strongly agree with or 7 workgroup members agree with a recommendation, it would be included</a:t>
            </a:r>
          </a:p>
          <a:p>
            <a:pPr marL="1198563" lvl="1" indent="-322263">
              <a:spcBef>
                <a:spcPts val="0"/>
              </a:spcBef>
            </a:pPr>
            <a:endParaRPr lang="en-US" sz="1600" dirty="0" smtClean="0"/>
          </a:p>
          <a:p>
            <a:pPr marL="512763" indent="-512763">
              <a:spcBef>
                <a:spcPts val="0"/>
              </a:spcBef>
              <a:buFont typeface="+mj-lt"/>
              <a:buAutoNum type="arabicPeriod"/>
            </a:pPr>
            <a:endParaRPr lang="en-US" sz="2400" dirty="0"/>
          </a:p>
        </p:txBody>
      </p:sp>
      <p:sp>
        <p:nvSpPr>
          <p:cNvPr id="7"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5</a:t>
            </a:fld>
            <a:endParaRPr lang="en-US" dirty="0"/>
          </a:p>
        </p:txBody>
      </p:sp>
      <p:pic>
        <p:nvPicPr>
          <p:cNvPr id="8"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4520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Process (Cont’d)</a:t>
            </a:r>
            <a:endParaRPr lang="en-US" dirty="0"/>
          </a:p>
        </p:txBody>
      </p:sp>
      <p:sp>
        <p:nvSpPr>
          <p:cNvPr id="3" name="Content Placeholder 2"/>
          <p:cNvSpPr>
            <a:spLocks noGrp="1"/>
          </p:cNvSpPr>
          <p:nvPr>
            <p:ph sz="quarter" idx="1"/>
          </p:nvPr>
        </p:nvSpPr>
        <p:spPr/>
        <p:txBody>
          <a:bodyPr>
            <a:normAutofit fontScale="92500"/>
          </a:bodyPr>
          <a:lstStyle/>
          <a:p>
            <a:pPr marL="512763" indent="-512763">
              <a:spcBef>
                <a:spcPts val="0"/>
              </a:spcBef>
              <a:buFont typeface="+mj-lt"/>
              <a:buAutoNum type="arabicPeriod" startAt="3"/>
            </a:pPr>
            <a:r>
              <a:rPr lang="en-US" sz="2000" b="1" dirty="0"/>
              <a:t>12/23 – 12/29 – </a:t>
            </a:r>
            <a:r>
              <a:rPr lang="en-US" sz="2000" dirty="0"/>
              <a:t>Manatt drafts package summaries with input from workgroup leads</a:t>
            </a:r>
          </a:p>
          <a:p>
            <a:pPr marL="0" indent="0">
              <a:spcBef>
                <a:spcPts val="0"/>
              </a:spcBef>
              <a:buNone/>
            </a:pPr>
            <a:endParaRPr lang="en-US" sz="2000" b="1" dirty="0" smtClean="0"/>
          </a:p>
          <a:p>
            <a:pPr marL="512763" indent="-512763">
              <a:spcBef>
                <a:spcPts val="0"/>
              </a:spcBef>
              <a:buFont typeface="+mj-lt"/>
              <a:buAutoNum type="arabicPeriod" startAt="4"/>
            </a:pPr>
            <a:endParaRPr lang="en-US" sz="2000" b="1" dirty="0" smtClean="0"/>
          </a:p>
          <a:p>
            <a:pPr marL="512763" indent="-512763">
              <a:spcBef>
                <a:spcPts val="0"/>
              </a:spcBef>
              <a:buFont typeface="+mj-lt"/>
              <a:buAutoNum type="arabicPeriod" startAt="4"/>
            </a:pPr>
            <a:r>
              <a:rPr lang="en-US" sz="2000" b="1" dirty="0" smtClean="0"/>
              <a:t>1/8 – </a:t>
            </a:r>
            <a:r>
              <a:rPr lang="en-US" sz="2000" dirty="0" smtClean="0"/>
              <a:t>Workgroup amends, as needed, and votes up or down on the package</a:t>
            </a:r>
          </a:p>
          <a:p>
            <a:pPr marL="1196975" lvl="1" indent="-341313">
              <a:spcBef>
                <a:spcPts val="0"/>
              </a:spcBef>
            </a:pPr>
            <a:r>
              <a:rPr lang="en-US" sz="1600" dirty="0" smtClean="0"/>
              <a:t>For the package to be amended, a supermajority (3/5) of the voting members would need to vote in favor of the amendment</a:t>
            </a:r>
          </a:p>
          <a:p>
            <a:pPr marL="1196975" lvl="1" indent="-341313">
              <a:spcBef>
                <a:spcPts val="0"/>
              </a:spcBef>
            </a:pPr>
            <a:r>
              <a:rPr lang="en-US" sz="1600" dirty="0" smtClean="0"/>
              <a:t>Members asked to consider the full package of recommendations as a whole and vote to approve if they agree with most (but not necessarily all) of the recommendations. A simple majority (51%) would be needed to move the package to the full task force.</a:t>
            </a:r>
          </a:p>
          <a:p>
            <a:pPr marL="855662" lvl="1" indent="0">
              <a:spcBef>
                <a:spcPts val="0"/>
              </a:spcBef>
              <a:buNone/>
            </a:pPr>
            <a:endParaRPr lang="en-US" sz="1600" dirty="0" smtClean="0"/>
          </a:p>
          <a:p>
            <a:pPr marL="512763" indent="-512763">
              <a:spcBef>
                <a:spcPts val="0"/>
              </a:spcBef>
              <a:buFont typeface="+mj-lt"/>
              <a:buAutoNum type="arabicPeriod" startAt="4"/>
            </a:pPr>
            <a:r>
              <a:rPr lang="en-US" sz="2000" b="1" dirty="0" smtClean="0"/>
              <a:t>1/15</a:t>
            </a:r>
            <a:r>
              <a:rPr lang="en-US" sz="2000" dirty="0" smtClean="0"/>
              <a:t> – Task Force amends, as needed, and votes up or down on full package</a:t>
            </a:r>
          </a:p>
          <a:p>
            <a:pPr marL="1200150" lvl="1" indent="-344488">
              <a:spcBef>
                <a:spcPts val="0"/>
              </a:spcBef>
              <a:tabLst>
                <a:tab pos="855663" algn="l"/>
              </a:tabLst>
            </a:pPr>
            <a:r>
              <a:rPr lang="en-US" sz="1600" dirty="0" smtClean="0"/>
              <a:t>Same process as in the workgroup. Would take supermajority (3/5</a:t>
            </a:r>
            <a:r>
              <a:rPr lang="en-US" sz="1600" baseline="30000" dirty="0" smtClean="0"/>
              <a:t>th</a:t>
            </a:r>
            <a:r>
              <a:rPr lang="en-US" sz="1600" dirty="0" smtClean="0"/>
              <a:t>) of the workgroup to approve the whole package.</a:t>
            </a:r>
          </a:p>
          <a:p>
            <a:pPr marL="512763" indent="-512763">
              <a:spcBef>
                <a:spcPts val="0"/>
              </a:spcBef>
              <a:buFont typeface="+mj-lt"/>
              <a:buAutoNum type="arabicPeriod" startAt="4"/>
            </a:pPr>
            <a:endParaRPr lang="en-US" sz="2400" dirty="0"/>
          </a:p>
        </p:txBody>
      </p:sp>
      <p:sp>
        <p:nvSpPr>
          <p:cNvPr id="7"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6</a:t>
            </a:fld>
            <a:endParaRPr lang="en-US" dirty="0"/>
          </a:p>
        </p:txBody>
      </p:sp>
      <p:pic>
        <p:nvPicPr>
          <p:cNvPr id="8"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2552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graphicFrame>
        <p:nvGraphicFramePr>
          <p:cNvPr id="9" name="Table 8" descr="Date Meeting Type Topic&#10;12/18/15 Barriers Workgroup • Brief meeting to review final Milliman modeling results&#10;12/18/15 Task Force • Proposals being considered by Workgroups&#10;• Review draft report (without recommendations) and voting process&#10;• Examine impact of recommendations on Triple Aim and health disparities&#10;1/8/15 Barriers Workgroup • Workgroups review, vote, amend and approve recommendations package&#10;1/15/15 Task Force • Task Force reviews, votes, amends, and approves final recommendations&#10;"/>
          <p:cNvGraphicFramePr>
            <a:graphicFrameLocks noGrp="1"/>
          </p:cNvGraphicFramePr>
          <p:nvPr>
            <p:extLst>
              <p:ext uri="{D42A27DB-BD31-4B8C-83A1-F6EECF244321}">
                <p14:modId xmlns:p14="http://schemas.microsoft.com/office/powerpoint/2010/main" val="4166736804"/>
              </p:ext>
            </p:extLst>
          </p:nvPr>
        </p:nvGraphicFramePr>
        <p:xfrm>
          <a:off x="382137" y="1737606"/>
          <a:ext cx="8443063" cy="2860408"/>
        </p:xfrm>
        <a:graphic>
          <a:graphicData uri="http://schemas.openxmlformats.org/drawingml/2006/table">
            <a:tbl>
              <a:tblPr firstRow="1" firstCol="1" bandRow="1"/>
              <a:tblGrid>
                <a:gridCol w="1541978"/>
                <a:gridCol w="1859945"/>
                <a:gridCol w="5041140"/>
              </a:tblGrid>
              <a:tr h="202116">
                <a:tc>
                  <a:txBody>
                    <a:bodyPr/>
                    <a:lstStyle/>
                    <a:p>
                      <a:pPr marL="0" marR="0" algn="l">
                        <a:spcBef>
                          <a:spcPts val="0"/>
                        </a:spcBef>
                        <a:spcAft>
                          <a:spcPts val="600"/>
                        </a:spcAft>
                      </a:pPr>
                      <a:r>
                        <a:rPr lang="en-US" sz="1500" b="1" i="1" dirty="0" smtClean="0">
                          <a:effectLst/>
                          <a:latin typeface="+mj-lt"/>
                          <a:ea typeface="Times New Roman"/>
                          <a:cs typeface="Times New Roman"/>
                        </a:rPr>
                        <a:t>Date</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b="1" i="1" dirty="0" smtClean="0">
                          <a:effectLst/>
                          <a:latin typeface="+mj-lt"/>
                          <a:ea typeface="Times New Roman"/>
                          <a:cs typeface="Times New Roman"/>
                        </a:rPr>
                        <a:t>Meeting</a:t>
                      </a:r>
                      <a:r>
                        <a:rPr lang="en-US" sz="1500" b="1" i="1" baseline="0" dirty="0" smtClean="0">
                          <a:effectLst/>
                          <a:latin typeface="+mj-lt"/>
                          <a:ea typeface="Times New Roman"/>
                          <a:cs typeface="Times New Roman"/>
                        </a:rPr>
                        <a:t> Type</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b="1" i="1" dirty="0" smtClean="0">
                          <a:effectLst/>
                          <a:latin typeface="+mj-lt"/>
                          <a:ea typeface="Times New Roman"/>
                          <a:cs typeface="Times New Roman"/>
                        </a:rPr>
                        <a:t>Topic</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378894">
                <a:tc>
                  <a:txBody>
                    <a:bodyPr/>
                    <a:lstStyle/>
                    <a:p>
                      <a:pPr marL="0" marR="0" algn="l">
                        <a:spcBef>
                          <a:spcPts val="0"/>
                        </a:spcBef>
                        <a:spcAft>
                          <a:spcPts val="600"/>
                        </a:spcAft>
                      </a:pPr>
                      <a:r>
                        <a:rPr lang="en-US" sz="1500" dirty="0" smtClean="0">
                          <a:effectLst/>
                          <a:latin typeface="+mj-lt"/>
                          <a:ea typeface="Times New Roman"/>
                          <a:cs typeface="Times New Roman"/>
                        </a:rPr>
                        <a:t>12/18/15</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500" b="1" dirty="0" smtClean="0">
                          <a:effectLst/>
                          <a:latin typeface="+mj-lt"/>
                          <a:ea typeface="Times New Roman"/>
                          <a:cs typeface="Times New Roman"/>
                        </a:rPr>
                        <a:t>Barriers Workgroup</a:t>
                      </a:r>
                      <a:endParaRPr lang="en-US" sz="1500" b="1"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285750" marR="0" indent="-285750" algn="l">
                        <a:spcBef>
                          <a:spcPts val="0"/>
                        </a:spcBef>
                        <a:spcAft>
                          <a:spcPts val="600"/>
                        </a:spcAft>
                        <a:buFont typeface="Arial" panose="020B0604020202020204" pitchFamily="34" charset="0"/>
                        <a:buChar char="•"/>
                      </a:pPr>
                      <a:r>
                        <a:rPr lang="en-US" sz="1500" dirty="0" smtClean="0">
                          <a:effectLst/>
                          <a:latin typeface="+mj-lt"/>
                          <a:ea typeface="Times New Roman"/>
                          <a:cs typeface="Times New Roman"/>
                        </a:rPr>
                        <a:t>Brief meeting to review final Milliman modeling</a:t>
                      </a:r>
                      <a:r>
                        <a:rPr lang="en-US" sz="1500" baseline="0" dirty="0" smtClean="0">
                          <a:effectLst/>
                          <a:latin typeface="+mj-lt"/>
                          <a:ea typeface="Times New Roman"/>
                          <a:cs typeface="Times New Roman"/>
                        </a:rPr>
                        <a:t> results</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378894">
                <a:tc>
                  <a:txBody>
                    <a:bodyPr/>
                    <a:lstStyle/>
                    <a:p>
                      <a:pPr marL="0" marR="0" algn="l">
                        <a:spcBef>
                          <a:spcPts val="0"/>
                        </a:spcBef>
                        <a:spcAft>
                          <a:spcPts val="600"/>
                        </a:spcAft>
                      </a:pPr>
                      <a:r>
                        <a:rPr lang="en-US" sz="1500" dirty="0" smtClean="0">
                          <a:effectLst/>
                          <a:latin typeface="+mj-lt"/>
                          <a:ea typeface="Times New Roman"/>
                          <a:cs typeface="Times New Roman"/>
                        </a:rPr>
                        <a:t>12/18/15</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500" b="1" dirty="0" smtClean="0">
                          <a:effectLst/>
                          <a:latin typeface="+mj-lt"/>
                          <a:ea typeface="Times New Roman"/>
                          <a:cs typeface="Times New Roman"/>
                        </a:rPr>
                        <a:t>Task Force</a:t>
                      </a:r>
                      <a:endParaRPr lang="en-US" sz="1500" b="1"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285750" marR="0" indent="-285750" algn="l">
                        <a:spcBef>
                          <a:spcPts val="0"/>
                        </a:spcBef>
                        <a:spcAft>
                          <a:spcPts val="600"/>
                        </a:spcAft>
                        <a:buFont typeface="Arial" panose="020B0604020202020204" pitchFamily="34" charset="0"/>
                        <a:buChar char="•"/>
                      </a:pPr>
                      <a:r>
                        <a:rPr lang="en-US" sz="1500" dirty="0" smtClean="0">
                          <a:effectLst/>
                          <a:latin typeface="+mj-lt"/>
                          <a:ea typeface="Times New Roman"/>
                          <a:cs typeface="Times New Roman"/>
                        </a:rPr>
                        <a:t>Proposals being considered by Workgroups</a:t>
                      </a:r>
                    </a:p>
                    <a:p>
                      <a:pPr marL="285750" marR="0" indent="-285750" algn="l">
                        <a:spcBef>
                          <a:spcPts val="0"/>
                        </a:spcBef>
                        <a:spcAft>
                          <a:spcPts val="600"/>
                        </a:spcAft>
                        <a:buFont typeface="Arial" panose="020B0604020202020204" pitchFamily="34" charset="0"/>
                        <a:buChar char="•"/>
                      </a:pPr>
                      <a:r>
                        <a:rPr lang="en-US" sz="1500" dirty="0" smtClean="0">
                          <a:effectLst/>
                          <a:latin typeface="+mj-lt"/>
                          <a:ea typeface="Times New Roman"/>
                          <a:cs typeface="Times New Roman"/>
                        </a:rPr>
                        <a:t>Review draft report (without recommendations)</a:t>
                      </a:r>
                      <a:r>
                        <a:rPr lang="en-US" sz="1500" baseline="0" dirty="0" smtClean="0">
                          <a:effectLst/>
                          <a:latin typeface="+mj-lt"/>
                          <a:ea typeface="Times New Roman"/>
                          <a:cs typeface="Times New Roman"/>
                        </a:rPr>
                        <a:t> and voting process</a:t>
                      </a:r>
                    </a:p>
                    <a:p>
                      <a:pPr marL="285750" marR="0" indent="-285750" algn="l">
                        <a:spcBef>
                          <a:spcPts val="0"/>
                        </a:spcBef>
                        <a:spcAft>
                          <a:spcPts val="600"/>
                        </a:spcAft>
                        <a:buFont typeface="Arial" panose="020B0604020202020204" pitchFamily="34" charset="0"/>
                        <a:buChar char="•"/>
                      </a:pPr>
                      <a:r>
                        <a:rPr lang="en-US" sz="1500" baseline="0" dirty="0" smtClean="0">
                          <a:effectLst/>
                          <a:latin typeface="+mj-lt"/>
                          <a:ea typeface="Times New Roman"/>
                          <a:cs typeface="Times New Roman"/>
                        </a:rPr>
                        <a:t>Examine impact of recommendations on Triple Aim and health disparities</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500314">
                <a:tc>
                  <a:txBody>
                    <a:bodyPr/>
                    <a:lstStyle/>
                    <a:p>
                      <a:pPr marL="0" marR="0" algn="l">
                        <a:spcBef>
                          <a:spcPts val="0"/>
                        </a:spcBef>
                        <a:spcAft>
                          <a:spcPts val="600"/>
                        </a:spcAft>
                      </a:pPr>
                      <a:r>
                        <a:rPr lang="en-US" sz="1500" dirty="0" smtClean="0">
                          <a:effectLst/>
                          <a:latin typeface="+mj-lt"/>
                          <a:ea typeface="Times New Roman"/>
                          <a:cs typeface="Times New Roman"/>
                        </a:rPr>
                        <a:t>1/8/15</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500" b="1" baseline="0" dirty="0" smtClean="0">
                          <a:effectLst/>
                          <a:latin typeface="+mj-lt"/>
                        </a:rPr>
                        <a:t>Barriers Workgroup</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285750" marR="0" indent="-285750" algn="l">
                        <a:spcBef>
                          <a:spcPts val="0"/>
                        </a:spcBef>
                        <a:spcAft>
                          <a:spcPts val="600"/>
                        </a:spcAft>
                        <a:buFont typeface="Arial" panose="020B0604020202020204" pitchFamily="34" charset="0"/>
                        <a:buChar char="•"/>
                      </a:pPr>
                      <a:r>
                        <a:rPr lang="en-US" sz="1500" dirty="0" smtClean="0">
                          <a:effectLst/>
                          <a:latin typeface="+mj-lt"/>
                          <a:ea typeface="Times New Roman"/>
                          <a:cs typeface="Times New Roman"/>
                        </a:rPr>
                        <a:t>Workgroups review, vote, amend and approve recommendations package</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427071">
                <a:tc>
                  <a:txBody>
                    <a:bodyPr/>
                    <a:lstStyle/>
                    <a:p>
                      <a:pPr marL="0" marR="0" algn="l">
                        <a:spcBef>
                          <a:spcPts val="0"/>
                        </a:spcBef>
                        <a:spcAft>
                          <a:spcPts val="600"/>
                        </a:spcAft>
                      </a:pPr>
                      <a:r>
                        <a:rPr lang="en-US" sz="1500" dirty="0" smtClean="0">
                          <a:effectLst/>
                          <a:latin typeface="+mj-lt"/>
                          <a:ea typeface="Times New Roman"/>
                          <a:cs typeface="Times New Roman"/>
                        </a:rPr>
                        <a:t>1/15/15</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indent="0" algn="l">
                        <a:buFont typeface="Arial" panose="020B0604020202020204" pitchFamily="34" charset="0"/>
                        <a:buNone/>
                      </a:pPr>
                      <a:r>
                        <a:rPr lang="en-US" sz="1500" b="1" baseline="0" dirty="0" smtClean="0">
                          <a:effectLst/>
                          <a:latin typeface="+mj-lt"/>
                        </a:rPr>
                        <a:t>Task Force</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285750" marR="0" indent="-285750" algn="l">
                        <a:spcBef>
                          <a:spcPts val="0"/>
                        </a:spcBef>
                        <a:spcAft>
                          <a:spcPts val="600"/>
                        </a:spcAft>
                        <a:buFont typeface="Arial" panose="020B0604020202020204" pitchFamily="34" charset="0"/>
                        <a:buChar char="•"/>
                      </a:pPr>
                      <a:r>
                        <a:rPr lang="en-US" sz="1500" dirty="0" smtClean="0">
                          <a:effectLst/>
                          <a:latin typeface="+mj-lt"/>
                          <a:ea typeface="Times New Roman"/>
                          <a:cs typeface="Times New Roman"/>
                        </a:rPr>
                        <a:t>Task Force</a:t>
                      </a:r>
                      <a:r>
                        <a:rPr lang="en-US" sz="1500" baseline="0" dirty="0" smtClean="0">
                          <a:effectLst/>
                          <a:latin typeface="+mj-lt"/>
                          <a:ea typeface="Times New Roman"/>
                          <a:cs typeface="Times New Roman"/>
                        </a:rPr>
                        <a:t> reviews, votes, amends, and approves final recommendations</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bl>
          </a:graphicData>
        </a:graphic>
      </p:graphicFrame>
      <p:sp>
        <p:nvSpPr>
          <p:cNvPr id="7"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7</a:t>
            </a:fld>
            <a:endParaRPr lang="en-US" dirty="0"/>
          </a:p>
        </p:txBody>
      </p:sp>
      <p:pic>
        <p:nvPicPr>
          <p:cNvPr id="8"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9955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sz="quarter" idx="1"/>
          </p:nvPr>
        </p:nvSpPr>
        <p:spPr/>
        <p:txBody>
          <a:bodyPr>
            <a:normAutofit fontScale="77500" lnSpcReduction="20000"/>
          </a:bodyPr>
          <a:lstStyle/>
          <a:p>
            <a:pPr>
              <a:spcAft>
                <a:spcPts val="600"/>
              </a:spcAft>
            </a:pPr>
            <a:r>
              <a:rPr lang="en-US" sz="2800" dirty="0" smtClean="0"/>
              <a:t>Review workgroup feedback on potential options to improve access to care for undocumented individuals including:</a:t>
            </a:r>
          </a:p>
          <a:p>
            <a:pPr marL="1143000" lvl="1" indent="-344488">
              <a:spcAft>
                <a:spcPts val="600"/>
              </a:spcAft>
              <a:buFont typeface="Wingdings" pitchFamily="2" charset="2"/>
              <a:buChar char="Ø"/>
            </a:pPr>
            <a:r>
              <a:rPr lang="en-US" sz="2300" dirty="0" smtClean="0"/>
              <a:t>Wraparound Coverage for EMA Beneficiaries</a:t>
            </a:r>
          </a:p>
          <a:p>
            <a:pPr marL="1143000" lvl="1" indent="-344488">
              <a:spcAft>
                <a:spcPts val="600"/>
              </a:spcAft>
              <a:buFont typeface="Wingdings" pitchFamily="2" charset="2"/>
              <a:buChar char="Ø"/>
            </a:pPr>
            <a:r>
              <a:rPr lang="en-US" sz="2300" dirty="0" smtClean="0"/>
              <a:t>Coverage Program Similar to Minnesota Care for Undocumented Immigrants </a:t>
            </a:r>
          </a:p>
          <a:p>
            <a:pPr marL="1143000" lvl="1" indent="-344488">
              <a:spcAft>
                <a:spcPts val="600"/>
              </a:spcAft>
              <a:buFont typeface="Wingdings" pitchFamily="2" charset="2"/>
              <a:buChar char="Ø"/>
            </a:pPr>
            <a:r>
              <a:rPr lang="en-US" sz="2300" dirty="0" smtClean="0"/>
              <a:t>Expand Portico Healthnet Local </a:t>
            </a:r>
            <a:r>
              <a:rPr lang="en-US" sz="2300" dirty="0"/>
              <a:t>Access to Care </a:t>
            </a:r>
            <a:r>
              <a:rPr lang="en-US" sz="2300" dirty="0" smtClean="0"/>
              <a:t>Program Model</a:t>
            </a:r>
            <a:endParaRPr lang="en-US" sz="2300" dirty="0"/>
          </a:p>
          <a:p>
            <a:pPr marL="1143000" lvl="1" indent="-344488">
              <a:spcAft>
                <a:spcPts val="600"/>
              </a:spcAft>
              <a:buFont typeface="Wingdings" pitchFamily="2" charset="2"/>
              <a:buChar char="Ø"/>
            </a:pPr>
            <a:r>
              <a:rPr lang="en-US" sz="2300" dirty="0" smtClean="0"/>
              <a:t>Create a Pool to Support Medically Necessary Uncompensated Care Services</a:t>
            </a:r>
            <a:endParaRPr lang="en-US" sz="2300" dirty="0"/>
          </a:p>
          <a:p>
            <a:pPr marL="1143000" lvl="1" indent="-344488">
              <a:spcAft>
                <a:spcPts val="600"/>
              </a:spcAft>
              <a:buFont typeface="Wingdings" pitchFamily="2" charset="2"/>
              <a:buChar char="Ø"/>
            </a:pPr>
            <a:r>
              <a:rPr lang="en-US" sz="2300" dirty="0" smtClean="0"/>
              <a:t>Implement a Grant </a:t>
            </a:r>
            <a:r>
              <a:rPr lang="en-US" sz="2300" dirty="0"/>
              <a:t>Program </a:t>
            </a:r>
            <a:r>
              <a:rPr lang="en-US" sz="2300" dirty="0" smtClean="0"/>
              <a:t>for Safety Net Providers</a:t>
            </a:r>
          </a:p>
          <a:p>
            <a:pPr marL="1143000" lvl="1" indent="-344488">
              <a:spcAft>
                <a:spcPts val="600"/>
              </a:spcAft>
              <a:buFont typeface="Wingdings" pitchFamily="2" charset="2"/>
              <a:buChar char="Ø"/>
            </a:pPr>
            <a:r>
              <a:rPr lang="en-US" sz="2300" dirty="0" smtClean="0"/>
              <a:t>Implement a Program Similar to Healthy San Francisco or New York City Direct Access</a:t>
            </a:r>
          </a:p>
          <a:p>
            <a:pPr marL="1143000" lvl="1" indent="-344488">
              <a:spcAft>
                <a:spcPts val="600"/>
              </a:spcAft>
              <a:buFont typeface="Wingdings" pitchFamily="2" charset="2"/>
              <a:buChar char="Ø"/>
            </a:pPr>
            <a:r>
              <a:rPr lang="en-US" sz="2300" dirty="0" smtClean="0"/>
              <a:t>Expand Medical Assistance to All Children Under Age 19</a:t>
            </a:r>
          </a:p>
          <a:p>
            <a:pPr marL="461963" indent="-461963">
              <a:spcAft>
                <a:spcPts val="600"/>
              </a:spcAft>
            </a:pPr>
            <a:r>
              <a:rPr lang="en-US" sz="2800" dirty="0" smtClean="0"/>
              <a:t>Determine whether to advance a recommendation to the Task Force</a:t>
            </a:r>
            <a:endParaRPr lang="en-US" dirty="0"/>
          </a:p>
        </p:txBody>
      </p:sp>
      <p:sp>
        <p:nvSpPr>
          <p:cNvPr id="7"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8</a:t>
            </a:fld>
            <a:endParaRPr lang="en-US" dirty="0"/>
          </a:p>
        </p:txBody>
      </p:sp>
      <p:pic>
        <p:nvPicPr>
          <p:cNvPr id="8"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3475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Considerations</a:t>
            </a:r>
            <a:endParaRPr lang="en-US" dirty="0"/>
          </a:p>
        </p:txBody>
      </p:sp>
      <p:sp>
        <p:nvSpPr>
          <p:cNvPr id="3" name="Content Placeholder 2"/>
          <p:cNvSpPr>
            <a:spLocks noGrp="1"/>
          </p:cNvSpPr>
          <p:nvPr>
            <p:ph sz="quarter" idx="1"/>
          </p:nvPr>
        </p:nvSpPr>
        <p:spPr/>
        <p:txBody>
          <a:bodyPr>
            <a:normAutofit/>
          </a:bodyPr>
          <a:lstStyle/>
          <a:p>
            <a:pPr>
              <a:spcAft>
                <a:spcPts val="600"/>
              </a:spcAft>
            </a:pPr>
            <a:r>
              <a:rPr lang="en-US" sz="2800" dirty="0" smtClean="0"/>
              <a:t>What population will be served?</a:t>
            </a:r>
          </a:p>
          <a:p>
            <a:pPr marL="1074420" lvl="2" indent="-342900">
              <a:spcAft>
                <a:spcPts val="600"/>
              </a:spcAft>
              <a:buFont typeface="Wingdings" pitchFamily="2" charset="2"/>
              <a:buChar char="Ø"/>
            </a:pPr>
            <a:r>
              <a:rPr lang="en-US" sz="2100" dirty="0" smtClean="0"/>
              <a:t>EMA-only?</a:t>
            </a:r>
          </a:p>
          <a:p>
            <a:pPr marL="1074420" lvl="2" indent="-342900">
              <a:spcAft>
                <a:spcPts val="600"/>
              </a:spcAft>
              <a:buFont typeface="Wingdings" pitchFamily="2" charset="2"/>
              <a:buChar char="Ø"/>
            </a:pPr>
            <a:r>
              <a:rPr lang="en-US" sz="2100" dirty="0" smtClean="0"/>
              <a:t>Undocumented up to higher income levels?</a:t>
            </a:r>
          </a:p>
          <a:p>
            <a:pPr marL="1074420" lvl="2" indent="-342900">
              <a:spcAft>
                <a:spcPts val="600"/>
              </a:spcAft>
              <a:buFont typeface="Wingdings" pitchFamily="2" charset="2"/>
              <a:buChar char="Ø"/>
            </a:pPr>
            <a:r>
              <a:rPr lang="en-US" sz="2100" dirty="0" smtClean="0"/>
              <a:t>All undocumented?</a:t>
            </a:r>
          </a:p>
          <a:p>
            <a:pPr>
              <a:spcAft>
                <a:spcPts val="600"/>
              </a:spcAft>
            </a:pPr>
            <a:r>
              <a:rPr lang="en-US" sz="2800" dirty="0" smtClean="0"/>
              <a:t>How will potential recommendations be funded? </a:t>
            </a:r>
          </a:p>
          <a:p>
            <a:pPr marL="1096963" lvl="3" indent="-352425">
              <a:spcAft>
                <a:spcPts val="600"/>
              </a:spcAft>
              <a:buFont typeface="Wingdings" pitchFamily="2" charset="2"/>
              <a:buChar char="Ø"/>
            </a:pPr>
            <a:r>
              <a:rPr lang="en-US" sz="2100" dirty="0" smtClean="0"/>
              <a:t>Availability of federal funds?</a:t>
            </a:r>
          </a:p>
          <a:p>
            <a:pPr marL="1096963" lvl="3" indent="-352425">
              <a:spcAft>
                <a:spcPts val="600"/>
              </a:spcAft>
              <a:buFont typeface="Wingdings" pitchFamily="2" charset="2"/>
              <a:buChar char="Ø"/>
            </a:pPr>
            <a:r>
              <a:rPr lang="en-US" sz="2100" dirty="0" smtClean="0"/>
              <a:t>State or local funds?</a:t>
            </a:r>
          </a:p>
          <a:p>
            <a:pPr marL="1096963" lvl="3" indent="-352425">
              <a:spcAft>
                <a:spcPts val="600"/>
              </a:spcAft>
              <a:buFont typeface="Wingdings" pitchFamily="2" charset="2"/>
              <a:buChar char="Ø"/>
            </a:pPr>
            <a:r>
              <a:rPr lang="en-US" sz="2100" dirty="0" smtClean="0"/>
              <a:t>Foundations or other private support?</a:t>
            </a:r>
            <a:endParaRPr lang="en-US" sz="1600" dirty="0" smtClean="0"/>
          </a:p>
          <a:p>
            <a:endParaRPr lang="en-US" dirty="0"/>
          </a:p>
        </p:txBody>
      </p:sp>
      <p:sp>
        <p:nvSpPr>
          <p:cNvPr id="7"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9</a:t>
            </a:fld>
            <a:endParaRPr lang="en-US" dirty="0"/>
          </a:p>
        </p:txBody>
      </p:sp>
      <p:pic>
        <p:nvPicPr>
          <p:cNvPr id="8"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309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IM Presentations Templat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366A51"/>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txDef>
      <a:spPr/>
      <a:bodyPr vert="horz" anchor="b">
        <a:normAutofit/>
      </a:bodyPr>
      <a:lstStyle>
        <a:defPPr>
          <a:defRPr dirty="0" smtClean="0"/>
        </a:defPPr>
      </a:lstStyle>
    </a:txDef>
  </a:objectDefaults>
  <a:extraClrSchemeLst/>
</a:theme>
</file>

<file path=ppt/theme/theme2.xml><?xml version="1.0" encoding="utf-8"?>
<a:theme xmlns:a="http://schemas.openxmlformats.org/drawingml/2006/main" name="Blank for large graphics">
  <a:themeElements>
    <a:clrScheme name="Custom 9">
      <a:dk1>
        <a:sysClr val="windowText" lastClr="000000"/>
      </a:dk1>
      <a:lt1>
        <a:sysClr val="window" lastClr="FFFFFF"/>
      </a:lt1>
      <a:dk2>
        <a:srgbClr val="555557"/>
      </a:dk2>
      <a:lt2>
        <a:srgbClr val="C5D1D7"/>
      </a:lt2>
      <a:accent1>
        <a:srgbClr val="647A83"/>
      </a:accent1>
      <a:accent2>
        <a:srgbClr val="C56E4A"/>
      </a:accent2>
      <a:accent3>
        <a:srgbClr val="647A83"/>
      </a:accent3>
      <a:accent4>
        <a:srgbClr val="8B6F47"/>
      </a:accent4>
      <a:accent5>
        <a:srgbClr val="7B8B71"/>
      </a:accent5>
      <a:accent6>
        <a:srgbClr val="D9BB72"/>
      </a:accent6>
      <a:hlink>
        <a:srgbClr val="946F8D"/>
      </a:hlink>
      <a:folHlink>
        <a:srgbClr val="694F0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extLst>
    <a:ext uri="{05A4C25C-085E-4340-85A3-A5531E510DB2}">
      <thm15:themeFamily xmlns:thm15="http://schemas.microsoft.com/office/thememl/2012/main" name="MNIT_Slide_Presentation_AgencyBasedOffice" id="{1F6A1A6A-74CB-4E1C-9F3C-D43043D57D31}" vid="{939DC4D5-D11C-4656-B8AD-0C009F5E6B72}"/>
    </a:ext>
  </a:extLst>
</a:theme>
</file>

<file path=ppt/theme/theme3.xml><?xml version="1.0" encoding="utf-8"?>
<a:theme xmlns:a="http://schemas.openxmlformats.org/drawingml/2006/main" name="1_Green Mountain Car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SIM Presentations Templat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366A51"/>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txDef>
      <a:spPr/>
      <a:bodyPr vert="horz" anchor="b">
        <a:normAutofit/>
      </a:bodyPr>
      <a:lstStyle>
        <a:defPPr>
          <a:defRPr dirty="0" smtClean="0"/>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22293EF19F0C645B7A1868E3F4679D6" ma:contentTypeVersion="2" ma:contentTypeDescription="Create a new document." ma:contentTypeScope="" ma:versionID="6bcd886f579f522574129c19aa6eb7f2">
  <xsd:schema xmlns:xsd="http://www.w3.org/2001/XMLSchema" xmlns:xs="http://www.w3.org/2001/XMLSchema" xmlns:p="http://schemas.microsoft.com/office/2006/metadata/properties" xmlns:ns2="05534438-b2ec-425c-a46b-9a5bdabca7fb" targetNamespace="http://schemas.microsoft.com/office/2006/metadata/properties" ma:root="true" ma:fieldsID="fc48b3a6a3b3baca0f7178bd7dba5a84" ns2:_="">
    <xsd:import namespace="05534438-b2ec-425c-a46b-9a5bdabca7fb"/>
    <xsd:element name="properties">
      <xsd:complexType>
        <xsd:sequence>
          <xsd:element name="documentManagement">
            <xsd:complexType>
              <xsd:all>
                <xsd:element ref="ns2:Category" minOccurs="0"/>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534438-b2ec-425c-a46b-9a5bdabca7fb" elementFormDefault="qualified">
    <xsd:import namespace="http://schemas.microsoft.com/office/2006/documentManagement/types"/>
    <xsd:import namespace="http://schemas.microsoft.com/office/infopath/2007/PartnerControls"/>
    <xsd:element name="Category" ma:index="2" nillable="true" ma:displayName="Category" ma:format="Dropdown" ma:internalName="Category">
      <xsd:simpleType>
        <xsd:union memberTypes="dms:Text">
          <xsd:simpleType>
            <xsd:restriction base="dms:Choice">
              <xsd:enumeration value="Fact Sheets"/>
              <xsd:enumeration value="Internal Policy"/>
              <xsd:enumeration value="Maps"/>
              <xsd:enumeration value="Pictographs"/>
              <xsd:enumeration value="Process Sheets"/>
              <xsd:enumeration value="Templates"/>
              <xsd:enumeration value="Useful Items"/>
              <xsd:enumeration value="Webinar Archives"/>
              <xsd:enumeration value="Workgroups"/>
            </xsd:restriction>
          </xsd:simpleType>
        </xsd:union>
      </xsd:simpleType>
    </xsd:element>
    <xsd:element name="Description0" ma:index="3" nillable="true" ma:displayName="Description"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05534438-b2ec-425c-a46b-9a5bdabca7fb">Templates</Category>
    <Description0 xmlns="05534438-b2ec-425c-a46b-9a5bdabca7fb" xsi:nil="true"/>
  </documentManagement>
</p:properties>
</file>

<file path=customXml/itemProps1.xml><?xml version="1.0" encoding="utf-8"?>
<ds:datastoreItem xmlns:ds="http://schemas.openxmlformats.org/officeDocument/2006/customXml" ds:itemID="{3778A20B-F4AE-403D-8780-4D4EB14A5C72}">
  <ds:schemaRefs>
    <ds:schemaRef ds:uri="http://schemas.microsoft.com/sharepoint/v3/contenttype/forms"/>
  </ds:schemaRefs>
</ds:datastoreItem>
</file>

<file path=customXml/itemProps2.xml><?xml version="1.0" encoding="utf-8"?>
<ds:datastoreItem xmlns:ds="http://schemas.openxmlformats.org/officeDocument/2006/customXml" ds:itemID="{5B6A224D-ABC5-4FF7-924E-80A174E317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534438-b2ec-425c-a46b-9a5bdabca7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1D4DFED-CF87-4B13-8B49-B99C037A1210}">
  <ds:schemaRefs>
    <ds:schemaRef ds:uri="http://schemas.openxmlformats.org/package/2006/metadata/core-properties"/>
    <ds:schemaRef ds:uri="http://www.w3.org/XML/1998/namespace"/>
    <ds:schemaRef ds:uri="http://purl.org/dc/elements/1.1/"/>
    <ds:schemaRef ds:uri="http://purl.org/dc/terms/"/>
    <ds:schemaRef ds:uri="http://schemas.microsoft.com/office/infopath/2007/PartnerControls"/>
    <ds:schemaRef ds:uri="http://schemas.microsoft.com/office/2006/documentManagement/types"/>
    <ds:schemaRef ds:uri="05534438-b2ec-425c-a46b-9a5bdabca7fb"/>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6545</TotalTime>
  <Words>2023</Words>
  <Application>Microsoft Office PowerPoint</Application>
  <PresentationFormat>On-screen Show (4:3)</PresentationFormat>
  <Paragraphs>291</Paragraphs>
  <Slides>20</Slides>
  <Notes>20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20</vt:i4>
      </vt:variant>
    </vt:vector>
  </HeadingPairs>
  <TitlesOfParts>
    <vt:vector size="32" baseType="lpstr">
      <vt:lpstr>Arial</vt:lpstr>
      <vt:lpstr>Calibri</vt:lpstr>
      <vt:lpstr>Franklin Gothic Book</vt:lpstr>
      <vt:lpstr>Georgia</vt:lpstr>
      <vt:lpstr>Open Sans Semibold</vt:lpstr>
      <vt:lpstr>Times New Roman</vt:lpstr>
      <vt:lpstr>Wingdings</vt:lpstr>
      <vt:lpstr>Wingdings 2</vt:lpstr>
      <vt:lpstr>SIM Presentations Template</vt:lpstr>
      <vt:lpstr>Blank for large graphics</vt:lpstr>
      <vt:lpstr>1_Green Mountain Care Theme</vt:lpstr>
      <vt:lpstr>1_SIM Presentations Template</vt:lpstr>
      <vt:lpstr> Minnesota  Health Care Financing Task Force Barriers to Access Workgroup </vt:lpstr>
      <vt:lpstr>Task Force Vision and Goals</vt:lpstr>
      <vt:lpstr>Framework for Considering Barriers to Access</vt:lpstr>
      <vt:lpstr>Agenda</vt:lpstr>
      <vt:lpstr>Voting Process</vt:lpstr>
      <vt:lpstr>Voting Process (Cont’d)</vt:lpstr>
      <vt:lpstr>Meeting Schedule</vt:lpstr>
      <vt:lpstr>Goal</vt:lpstr>
      <vt:lpstr>Overall Considerations</vt:lpstr>
      <vt:lpstr>Parameters for Coverage of Undocumented Immigrants</vt:lpstr>
      <vt:lpstr>Options for Addressing Barrier to Coverage Access for Undocumented Immigrant</vt:lpstr>
      <vt:lpstr>Options for Addressing Barrier to Coverage Access for Undocumented Immigrant, continued</vt:lpstr>
      <vt:lpstr>Goals</vt:lpstr>
      <vt:lpstr>Benefit Alignment Recommendations</vt:lpstr>
      <vt:lpstr>Placeholder for Modeling Results</vt:lpstr>
      <vt:lpstr>Recommendation Goal</vt:lpstr>
      <vt:lpstr>Preliminary Recommendations for Refinement</vt:lpstr>
      <vt:lpstr>Preliminary Recommendations for Refinement, continued</vt:lpstr>
      <vt:lpstr>Preliminary Recommendations for Refinement, part 3</vt:lpstr>
      <vt:lpstr>Thank you!</vt:lpstr>
    </vt:vector>
  </TitlesOfParts>
  <Company>MN Dept of Human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 Minnesota PowerPoint Presentation</dc:title>
  <dc:creator>Rohde, Catherine</dc:creator>
  <cp:lastModifiedBy>Schreier, Sandy</cp:lastModifiedBy>
  <cp:revision>1102</cp:revision>
  <cp:lastPrinted>2015-11-19T15:40:08Z</cp:lastPrinted>
  <dcterms:created xsi:type="dcterms:W3CDTF">2014-05-06T21:32:32Z</dcterms:created>
  <dcterms:modified xsi:type="dcterms:W3CDTF">2015-12-17T15:33:37Z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0x010100E22293EF19F0C645B7A1868E3F4679D6</vt:lpwstr>
  </property>
  <property fmtid="{D5CDD505-2E9C-101B-9397-08002B2CF9AE}" pid="3" name="Category">
    <vt:lpwstr>PPT</vt:lpwstr>
  </property>
</Properties>
</file>