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4"/>
    <p:sldMasterId id="2147483685" r:id="rId5"/>
    <p:sldMasterId id="2147483687" r:id="rId6"/>
    <p:sldMasterId id="2147483700" r:id="rId7"/>
  </p:sldMasterIdLst>
  <p:notesMasterIdLst>
    <p:notesMasterId r:id="rId49"/>
  </p:notesMasterIdLst>
  <p:handoutMasterIdLst>
    <p:handoutMasterId r:id="rId50"/>
  </p:handoutMasterIdLst>
  <p:sldIdLst>
    <p:sldId id="441" r:id="rId8"/>
    <p:sldId id="440" r:id="rId9"/>
    <p:sldId id="447" r:id="rId10"/>
    <p:sldId id="474" r:id="rId11"/>
    <p:sldId id="445" r:id="rId12"/>
    <p:sldId id="424" r:id="rId13"/>
    <p:sldId id="477" r:id="rId14"/>
    <p:sldId id="478" r:id="rId15"/>
    <p:sldId id="428" r:id="rId16"/>
    <p:sldId id="429" r:id="rId17"/>
    <p:sldId id="430" r:id="rId18"/>
    <p:sldId id="480" r:id="rId19"/>
    <p:sldId id="481" r:id="rId20"/>
    <p:sldId id="444" r:id="rId21"/>
    <p:sldId id="449" r:id="rId22"/>
    <p:sldId id="434" r:id="rId23"/>
    <p:sldId id="435" r:id="rId24"/>
    <p:sldId id="431" r:id="rId25"/>
    <p:sldId id="432" r:id="rId26"/>
    <p:sldId id="448" r:id="rId27"/>
    <p:sldId id="450" r:id="rId28"/>
    <p:sldId id="451" r:id="rId29"/>
    <p:sldId id="475" r:id="rId30"/>
    <p:sldId id="454" r:id="rId31"/>
    <p:sldId id="455" r:id="rId32"/>
    <p:sldId id="456" r:id="rId33"/>
    <p:sldId id="479" r:id="rId34"/>
    <p:sldId id="461" r:id="rId35"/>
    <p:sldId id="462" r:id="rId36"/>
    <p:sldId id="463" r:id="rId37"/>
    <p:sldId id="476" r:id="rId38"/>
    <p:sldId id="464" r:id="rId39"/>
    <p:sldId id="465" r:id="rId40"/>
    <p:sldId id="466" r:id="rId41"/>
    <p:sldId id="467" r:id="rId42"/>
    <p:sldId id="468" r:id="rId43"/>
    <p:sldId id="469" r:id="rId44"/>
    <p:sldId id="470" r:id="rId45"/>
    <p:sldId id="471" r:id="rId46"/>
    <p:sldId id="472" r:id="rId47"/>
    <p:sldId id="473" r:id="rId4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52">
          <p15:clr>
            <a:srgbClr val="A4A3A4"/>
          </p15:clr>
        </p15:guide>
        <p15:guide id="4" pos="2232">
          <p15:clr>
            <a:srgbClr val="A4A3A4"/>
          </p15:clr>
        </p15:guide>
        <p15:guide id="5" orient="horz" pos="2904">
          <p15:clr>
            <a:srgbClr val="A4A3A4"/>
          </p15:clr>
        </p15:guide>
        <p15:guide id="6" pos="2184">
          <p15:clr>
            <a:srgbClr val="A4A3A4"/>
          </p15:clr>
        </p15:guide>
        <p15:guide id="7" orient="horz" pos="2924">
          <p15:clr>
            <a:srgbClr val="A4A3A4"/>
          </p15:clr>
        </p15:guide>
        <p15:guide id="8" orient="horz" pos="2948">
          <p15:clr>
            <a:srgbClr val="A4A3A4"/>
          </p15:clr>
        </p15:guide>
        <p15:guide id="9" orient="horz" pos="2900">
          <p15:clr>
            <a:srgbClr val="A4A3A4"/>
          </p15:clr>
        </p15:guide>
        <p15:guide id="10" pos="2200">
          <p15:clr>
            <a:srgbClr val="A4A3A4"/>
          </p15:clr>
        </p15:guide>
        <p15:guide id="11" pos="2224">
          <p15:clr>
            <a:srgbClr val="A4A3A4"/>
          </p15:clr>
        </p15:guide>
        <p15:guide id="12" pos="217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Ario" initials="JA" lastIdx="27" clrIdx="0">
    <p:extLst/>
  </p:cmAuthor>
  <p:cmAuthor id="2" name="Deborah Bachrach" initials="DB" lastIdx="8" clrIdx="1"/>
  <p:cmAuthor id="3" name="Patricia Boozang" initials="PB" lastIdx="8" clrIdx="2"/>
  <p:cmAuthor id="4" name="Anne Karl" initials="AK" lastIdx="22" clrIdx="3"/>
  <p:cmAuthor id="5" name="Alice Lam" initials="AL"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D39"/>
    <a:srgbClr val="326599"/>
    <a:srgbClr val="D0D8E8"/>
    <a:srgbClr val="FFE885"/>
    <a:srgbClr val="385D8A"/>
    <a:srgbClr val="9AB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81564" autoAdjust="0"/>
  </p:normalViewPr>
  <p:slideViewPr>
    <p:cSldViewPr snapToGrid="0">
      <p:cViewPr varScale="1">
        <p:scale>
          <a:sx n="77" d="100"/>
          <a:sy n="77" d="100"/>
        </p:scale>
        <p:origin x="850" y="62"/>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2484"/>
    </p:cViewPr>
  </p:sorterViewPr>
  <p:notesViewPr>
    <p:cSldViewPr snapToGrid="0">
      <p:cViewPr varScale="1">
        <p:scale>
          <a:sx n="51" d="100"/>
          <a:sy n="51" d="100"/>
        </p:scale>
        <p:origin x="-2874" y="-96"/>
      </p:cViewPr>
      <p:guideLst>
        <p:guide orient="horz" pos="2928"/>
        <p:guide pos="2208"/>
        <p:guide orient="horz" pos="2952"/>
        <p:guide pos="2232"/>
        <p:guide orient="horz" pos="2904"/>
        <p:guide pos="2184"/>
        <p:guide orient="horz" pos="2924"/>
        <p:guide orient="horz" pos="2948"/>
        <p:guide orient="horz" pos="2900"/>
        <p:guide pos="2200"/>
        <p:guide pos="2224"/>
        <p:guide pos="217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8" Type="http://schemas.openxmlformats.org/officeDocument/2006/relationships/slide" Target="slides/slide1.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5" tIns="46473" rIns="92945" bIns="46473" rtlCol="0"/>
          <a:lstStyle>
            <a:lvl1pPr algn="l">
              <a:defRPr sz="1200"/>
            </a:lvl1pPr>
          </a:lstStyle>
          <a:p>
            <a:endParaRPr lang="en-US" dirty="0"/>
          </a:p>
        </p:txBody>
      </p:sp>
      <p:sp>
        <p:nvSpPr>
          <p:cNvPr id="3" name="Date Placeholder 2"/>
          <p:cNvSpPr>
            <a:spLocks noGrp="1"/>
          </p:cNvSpPr>
          <p:nvPr>
            <p:ph type="dt" sz="quarter" idx="1"/>
          </p:nvPr>
        </p:nvSpPr>
        <p:spPr>
          <a:xfrm>
            <a:off x="3956551" y="0"/>
            <a:ext cx="3026833" cy="464185"/>
          </a:xfrm>
          <a:prstGeom prst="rect">
            <a:avLst/>
          </a:prstGeom>
        </p:spPr>
        <p:txBody>
          <a:bodyPr vert="horz" lIns="92945" tIns="46473" rIns="92945" bIns="46473" rtlCol="0"/>
          <a:lstStyle>
            <a:lvl1pPr algn="r">
              <a:defRPr sz="1200"/>
            </a:lvl1pPr>
          </a:lstStyle>
          <a:p>
            <a:fld id="{B7267564-96CE-4A9E-B43B-C46E4F9A5BEB}" type="datetimeFigureOut">
              <a:rPr lang="en-US" smtClean="0"/>
              <a:t>11/10/2015</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45" tIns="46473" rIns="92945" bIns="464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945" tIns="46473" rIns="92945" bIns="46473" rtlCol="0" anchor="b"/>
          <a:lstStyle>
            <a:lvl1pPr algn="r">
              <a:defRPr sz="1200"/>
            </a:lvl1pPr>
          </a:lstStyle>
          <a:p>
            <a:fld id="{ADD1237A-85AB-49E5-A5BA-8793CF1D1C2D}" type="slidenum">
              <a:rPr lang="en-US" smtClean="0"/>
              <a:t>‹#›</a:t>
            </a:fld>
            <a:endParaRPr lang="en-US" dirty="0"/>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5" tIns="46473" rIns="92945" bIns="46473"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45" tIns="46473" rIns="92945" bIns="46473" rtlCol="0"/>
          <a:lstStyle>
            <a:lvl1pPr algn="r">
              <a:defRPr sz="1200"/>
            </a:lvl1pPr>
          </a:lstStyle>
          <a:p>
            <a:fld id="{89DF44E2-DAD8-4FF2-B93A-C2F2B461ECE9}" type="datetimeFigureOut">
              <a:rPr lang="en-US" smtClean="0"/>
              <a:t>11/10/2015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5" tIns="46473" rIns="92945" bIns="46473"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5" tIns="46473" rIns="92945" bIns="464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45" tIns="46473" rIns="92945" bIns="464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45" tIns="46473" rIns="92945" bIns="46473" rtlCol="0" anchor="b"/>
          <a:lstStyle>
            <a:lvl1pPr algn="r">
              <a:defRPr sz="12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14</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9"/>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9"/>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22</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24</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25</a:t>
            </a:fld>
            <a:endParaRPr lang="en-US" dirty="0"/>
          </a:p>
        </p:txBody>
      </p:sp>
    </p:spTree>
    <p:extLst>
      <p:ext uri="{BB962C8B-B14F-4D97-AF65-F5344CB8AC3E}">
        <p14:creationId xmlns:p14="http://schemas.microsoft.com/office/powerpoint/2010/main" val="136944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30000" dirty="0"/>
          </a:p>
        </p:txBody>
      </p:sp>
      <p:sp>
        <p:nvSpPr>
          <p:cNvPr id="4" name="Slide Number Placeholder 3"/>
          <p:cNvSpPr>
            <a:spLocks noGrp="1"/>
          </p:cNvSpPr>
          <p:nvPr>
            <p:ph type="sldNum" sz="quarter" idx="10"/>
          </p:nvPr>
        </p:nvSpPr>
        <p:spPr/>
        <p:txBody>
          <a:bodyPr/>
          <a:lstStyle/>
          <a:p>
            <a:fld id="{7AD63827-A40A-43D9-AF2D-3000A42DE088}" type="slidenum">
              <a:rPr lang="en-US" smtClean="0"/>
              <a:t>26</a:t>
            </a:fld>
            <a:endParaRPr lang="en-US" dirty="0"/>
          </a:p>
        </p:txBody>
      </p:sp>
    </p:spTree>
    <p:extLst>
      <p:ext uri="{BB962C8B-B14F-4D97-AF65-F5344CB8AC3E}">
        <p14:creationId xmlns:p14="http://schemas.microsoft.com/office/powerpoint/2010/main" val="2677598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28</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7917" lvl="1">
              <a:spcBef>
                <a:spcPts val="577"/>
              </a:spcBef>
              <a:spcAft>
                <a:spcPts val="577"/>
              </a:spcAft>
              <a:buClr>
                <a:srgbClr val="95B3D7"/>
              </a:buClr>
            </a:pPr>
            <a:endParaRPr lang="en-US" altLang="en-US" sz="1500" dirty="0">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30</a:t>
            </a:fld>
            <a:endParaRPr lang="en-US" dirty="0"/>
          </a:p>
        </p:txBody>
      </p:sp>
    </p:spTree>
    <p:extLst>
      <p:ext uri="{BB962C8B-B14F-4D97-AF65-F5344CB8AC3E}">
        <p14:creationId xmlns:p14="http://schemas.microsoft.com/office/powerpoint/2010/main" val="3752182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7917" lvl="1">
              <a:spcBef>
                <a:spcPts val="577"/>
              </a:spcBef>
              <a:spcAft>
                <a:spcPts val="577"/>
              </a:spcAft>
              <a:buClr>
                <a:srgbClr val="95B3D7"/>
              </a:buClr>
            </a:pPr>
            <a:endParaRPr lang="en-US" altLang="en-US" sz="1500" dirty="0">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31</a:t>
            </a:fld>
            <a:endParaRPr lang="en-US" dirty="0"/>
          </a:p>
        </p:txBody>
      </p:sp>
    </p:spTree>
    <p:extLst>
      <p:ext uri="{BB962C8B-B14F-4D97-AF65-F5344CB8AC3E}">
        <p14:creationId xmlns:p14="http://schemas.microsoft.com/office/powerpoint/2010/main" val="3752182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33</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30000" dirty="0"/>
          </a:p>
        </p:txBody>
      </p:sp>
      <p:sp>
        <p:nvSpPr>
          <p:cNvPr id="4" name="Slide Number Placeholder 3"/>
          <p:cNvSpPr>
            <a:spLocks noGrp="1"/>
          </p:cNvSpPr>
          <p:nvPr>
            <p:ph type="sldNum" sz="quarter" idx="10"/>
          </p:nvPr>
        </p:nvSpPr>
        <p:spPr/>
        <p:txBody>
          <a:bodyPr/>
          <a:lstStyle/>
          <a:p>
            <a:fld id="{7AD63827-A40A-43D9-AF2D-3000A42DE088}" type="slidenum">
              <a:rPr lang="en-US" smtClean="0"/>
              <a:t>34</a:t>
            </a:fld>
            <a:endParaRPr lang="en-US" dirty="0"/>
          </a:p>
        </p:txBody>
      </p:sp>
    </p:spTree>
    <p:extLst>
      <p:ext uri="{BB962C8B-B14F-4D97-AF65-F5344CB8AC3E}">
        <p14:creationId xmlns:p14="http://schemas.microsoft.com/office/powerpoint/2010/main" val="2677598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35</a:t>
            </a:fld>
            <a:endParaRPr lang="en-US" dirty="0"/>
          </a:p>
        </p:txBody>
      </p:sp>
    </p:spTree>
    <p:extLst>
      <p:ext uri="{BB962C8B-B14F-4D97-AF65-F5344CB8AC3E}">
        <p14:creationId xmlns:p14="http://schemas.microsoft.com/office/powerpoint/2010/main" val="37521820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37</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30000" dirty="0"/>
          </a:p>
        </p:txBody>
      </p:sp>
      <p:sp>
        <p:nvSpPr>
          <p:cNvPr id="4" name="Slide Number Placeholder 3"/>
          <p:cNvSpPr>
            <a:spLocks noGrp="1"/>
          </p:cNvSpPr>
          <p:nvPr>
            <p:ph type="sldNum" sz="quarter" idx="10"/>
          </p:nvPr>
        </p:nvSpPr>
        <p:spPr/>
        <p:txBody>
          <a:bodyPr/>
          <a:lstStyle/>
          <a:p>
            <a:fld id="{7AD63827-A40A-43D9-AF2D-3000A42DE088}" type="slidenum">
              <a:rPr lang="en-US" smtClean="0"/>
              <a:t>38</a:t>
            </a:fld>
            <a:endParaRPr lang="en-US" dirty="0"/>
          </a:p>
        </p:txBody>
      </p:sp>
    </p:spTree>
    <p:extLst>
      <p:ext uri="{BB962C8B-B14F-4D97-AF65-F5344CB8AC3E}">
        <p14:creationId xmlns:p14="http://schemas.microsoft.com/office/powerpoint/2010/main" val="26775982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39</a:t>
            </a:fld>
            <a:endParaRPr lang="en-US" dirty="0"/>
          </a:p>
        </p:txBody>
      </p:sp>
    </p:spTree>
    <p:extLst>
      <p:ext uri="{BB962C8B-B14F-4D97-AF65-F5344CB8AC3E}">
        <p14:creationId xmlns:p14="http://schemas.microsoft.com/office/powerpoint/2010/main" val="9179395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40</a:t>
            </a:fld>
            <a:endParaRPr lang="en-US" dirty="0"/>
          </a:p>
        </p:txBody>
      </p:sp>
    </p:spTree>
    <p:extLst>
      <p:ext uri="{BB962C8B-B14F-4D97-AF65-F5344CB8AC3E}">
        <p14:creationId xmlns:p14="http://schemas.microsoft.com/office/powerpoint/2010/main" val="3687055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41</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a:t>
            </a:fld>
            <a:endParaRPr lang="en-US" dirty="0"/>
          </a:p>
        </p:txBody>
      </p:sp>
    </p:spTree>
    <p:extLst>
      <p:ext uri="{BB962C8B-B14F-4D97-AF65-F5344CB8AC3E}">
        <p14:creationId xmlns:p14="http://schemas.microsoft.com/office/powerpoint/2010/main" val="136944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91" y="4489658"/>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66649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2656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9" name="Slide Number Placeholder 8"/>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10" name="Footer Placeholder 4"/>
          <p:cNvSpPr>
            <a:spLocks noGrp="1"/>
          </p:cNvSpPr>
          <p:nvPr>
            <p:ph type="ftr" sz="quarter" idx="1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86872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8229600" cy="914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4"/>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6"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905122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4" name="Slide Number Placeholder 3"/>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762281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88847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005447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53669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2601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a:solidFill>
                  <a:srgbClr val="C9C2D1">
                    <a:lumMod val="75000"/>
                    <a:lumOff val="25000"/>
                  </a:srgbClr>
                </a:solidFill>
              </a:rPr>
              <a:t>3/27/2015</a:t>
            </a:r>
          </a:p>
        </p:txBody>
      </p:sp>
      <p:sp>
        <p:nvSpPr>
          <p:cNvPr id="4" name="Slide Number Placeholder 3"/>
          <p:cNvSpPr>
            <a:spLocks noGrp="1"/>
          </p:cNvSpPr>
          <p:nvPr>
            <p:ph type="sldNum" sz="quarter" idx="11"/>
          </p:nvPr>
        </p:nvSpPr>
        <p:spPr/>
        <p:txBody>
          <a:bodyPr/>
          <a:lstStyle/>
          <a:p>
            <a:fld id="{EE39B693-C191-4C81-8ECC-66535167624D}" type="slidenum">
              <a:rPr lang="en-US">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1347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220616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lvl1pPr marL="457200" indent="-457200">
              <a:buClrTx/>
              <a:buFont typeface="Arial" panose="020B0604020202020204" pitchFamily="34" charset="0"/>
              <a:buChar char="•"/>
              <a:defRPr/>
            </a:lvl1pPr>
            <a:lvl2pPr marL="617220" indent="-342900">
              <a:buClrTx/>
              <a:buFont typeface="Arial" panose="020B0604020202020204" pitchFamily="34" charset="0"/>
              <a:buChar char="•"/>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183771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4928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4082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160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2336288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16675"/>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04800" y="304800"/>
            <a:ext cx="8686800" cy="64023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add large graphics, charts or pictures that need the whole page</a:t>
            </a:r>
          </a:p>
        </p:txBody>
      </p:sp>
    </p:spTree>
    <p:extLst>
      <p:ext uri="{BB962C8B-B14F-4D97-AF65-F5344CB8AC3E}">
        <p14:creationId xmlns:p14="http://schemas.microsoft.com/office/powerpoint/2010/main" val="425736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5"/>
          <p:cNvSpPr>
            <a:spLocks noGrp="1"/>
          </p:cNvSpPr>
          <p:nvPr>
            <p:ph type="sldNum" sz="quarter" idx="11"/>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35517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81973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6477000"/>
            <a:ext cx="1447800" cy="230832"/>
          </a:xfrm>
          <a:prstGeom prst="rect">
            <a:avLst/>
          </a:prstGeom>
          <a:noFill/>
        </p:spPr>
        <p:txBody>
          <a:bodyPr wrap="square" rtlCol="0">
            <a:spAutoFit/>
          </a:bodyPr>
          <a:lstStyle/>
          <a:p>
            <a:fld id="{73A02BDB-4EED-4C54-8A1A-75C0748997EA}" type="slidenum">
              <a:rPr lang="en-US" sz="900" smtClean="0">
                <a:solidFill>
                  <a:prstClr val="black"/>
                </a:solidFill>
              </a:rPr>
              <a:pPr/>
              <a:t>‹#›</a:t>
            </a:fld>
            <a:endParaRPr lang="en-US" sz="900" dirty="0">
              <a:solidFill>
                <a:prstClr val="black"/>
              </a:solidFill>
            </a:endParaRPr>
          </a:p>
        </p:txBody>
      </p:sp>
    </p:spTree>
    <p:extLst>
      <p:ext uri="{BB962C8B-B14F-4D97-AF65-F5344CB8AC3E}">
        <p14:creationId xmlns:p14="http://schemas.microsoft.com/office/powerpoint/2010/main" val="2476934587"/>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Franklin Gothic Book" pitchFamily="34" charset="0"/>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Franklin Gothic Book" pitchFamily="34" charset="0"/>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7188" y="26988"/>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28613" y="10969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81000" y="6435728"/>
            <a:ext cx="2133600" cy="390524"/>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75000"/>
                    <a:lumOff val="25000"/>
                  </a:schemeClr>
                </a:solidFill>
                <a:latin typeface="+mn-lt"/>
                <a:cs typeface="+mn-cs"/>
              </a:defRPr>
            </a:lvl1pPr>
          </a:lstStyle>
          <a:p>
            <a:pPr>
              <a:defRPr/>
            </a:pPr>
            <a:r>
              <a:rPr lang="en-US" dirty="0">
                <a:solidFill>
                  <a:srgbClr val="C9C2D1">
                    <a:lumMod val="75000"/>
                    <a:lumOff val="25000"/>
                  </a:srgbClr>
                </a:solidFill>
              </a:rPr>
              <a:t>3/27/2015</a:t>
            </a:r>
          </a:p>
        </p:txBody>
      </p:sp>
      <p:sp>
        <p:nvSpPr>
          <p:cNvPr id="6" name="Slide Number Placeholder 5"/>
          <p:cNvSpPr>
            <a:spLocks noGrp="1"/>
          </p:cNvSpPr>
          <p:nvPr>
            <p:ph type="sldNum" sz="quarter" idx="4"/>
          </p:nvPr>
        </p:nvSpPr>
        <p:spPr>
          <a:xfrm>
            <a:off x="5791200" y="6467476"/>
            <a:ext cx="381000" cy="314324"/>
          </a:xfrm>
          <a:prstGeom prst="rect">
            <a:avLst/>
          </a:prstGeom>
        </p:spPr>
        <p:txBody>
          <a:bodyPr vert="horz" lIns="91440" tIns="45720" rIns="91440" bIns="45720" rtlCol="0" anchor="t"/>
          <a:lstStyle>
            <a:lvl1pPr algn="r" fontAlgn="auto">
              <a:spcBef>
                <a:spcPts val="0"/>
              </a:spcBef>
              <a:spcAft>
                <a:spcPts val="0"/>
              </a:spcAft>
              <a:defRPr sz="1200" smtClean="0">
                <a:solidFill>
                  <a:schemeClr val="bg2">
                    <a:lumMod val="75000"/>
                    <a:lumOff val="25000"/>
                  </a:schemeClr>
                </a:solidFill>
                <a:latin typeface="+mn-lt"/>
                <a:cs typeface="+mn-cs"/>
              </a:defRPr>
            </a:lvl1pPr>
          </a:lstStyle>
          <a:p>
            <a:pPr>
              <a:defRPr/>
            </a:pPr>
            <a:fld id="{658E8C16-6422-4505-818B-9AFB2F6FA82C}" type="slidenum">
              <a:rPr lang="en-US">
                <a:solidFill>
                  <a:srgbClr val="C9C2D1">
                    <a:lumMod val="75000"/>
                    <a:lumOff val="25000"/>
                  </a:srgbClr>
                </a:solidFill>
              </a:rPr>
              <a:pPr>
                <a:defRPr/>
              </a:pPr>
              <a:t>‹#›</a:t>
            </a:fld>
            <a:endParaRPr lang="en-US" dirty="0">
              <a:solidFill>
                <a:srgbClr val="C9C2D1">
                  <a:lumMod val="75000"/>
                  <a:lumOff val="25000"/>
                </a:srgbClr>
              </a:solidFill>
            </a:endParaRPr>
          </a:p>
        </p:txBody>
      </p:sp>
      <p:sp>
        <p:nvSpPr>
          <p:cNvPr id="12" name="Rectangle 11"/>
          <p:cNvSpPr/>
          <p:nvPr/>
        </p:nvSpPr>
        <p:spPr>
          <a:xfrm>
            <a:off x="0" y="914400"/>
            <a:ext cx="9144000" cy="64008"/>
          </a:xfrm>
          <a:prstGeom prst="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0" name="Picture 2" descr="C:\Users\Marisa.Melamed\AppData\Local\Microsoft\Windows\Temporary Internet Files\Content.Outlook\FLGPDKTN\health care reform 2C.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00800" y="6086476"/>
            <a:ext cx="2743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2955940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l" rtl="0" eaLnBrk="1" fontAlgn="base" hangingPunct="1">
        <a:spcBef>
          <a:spcPct val="0"/>
        </a:spcBef>
        <a:spcAft>
          <a:spcPct val="0"/>
        </a:spcAft>
        <a:defRPr sz="3600" b="1" kern="1200">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Calibri" pitchFamily="34" charset="0"/>
          <a:cs typeface="Calibri" pitchFamily="34" charset="0"/>
        </a:defRPr>
      </a:lvl2pPr>
      <a:lvl3pPr algn="l" rtl="0" eaLnBrk="1" fontAlgn="base" hangingPunct="1">
        <a:spcBef>
          <a:spcPct val="0"/>
        </a:spcBef>
        <a:spcAft>
          <a:spcPct val="0"/>
        </a:spcAft>
        <a:defRPr sz="3600" b="1">
          <a:solidFill>
            <a:schemeClr val="tx2"/>
          </a:solidFill>
          <a:latin typeface="Calibri" pitchFamily="34" charset="0"/>
          <a:cs typeface="Calibri" pitchFamily="34" charset="0"/>
        </a:defRPr>
      </a:lvl3pPr>
      <a:lvl4pPr algn="l" rtl="0" eaLnBrk="1" fontAlgn="base" hangingPunct="1">
        <a:spcBef>
          <a:spcPct val="0"/>
        </a:spcBef>
        <a:spcAft>
          <a:spcPct val="0"/>
        </a:spcAft>
        <a:defRPr sz="3600" b="1">
          <a:solidFill>
            <a:schemeClr val="tx2"/>
          </a:solidFill>
          <a:latin typeface="Calibri" pitchFamily="34" charset="0"/>
          <a:cs typeface="Calibri" pitchFamily="34" charset="0"/>
        </a:defRPr>
      </a:lvl4pPr>
      <a:lvl5pPr algn="l" rtl="0" eaLnBrk="1" fontAlgn="base" hangingPunct="1">
        <a:spcBef>
          <a:spcPct val="0"/>
        </a:spcBef>
        <a:spcAft>
          <a:spcPct val="0"/>
        </a:spcAft>
        <a:defRPr sz="36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cs typeface="Calibri" pitchFamily="34"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8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solidFill>
                  <a:prstClr val="black"/>
                </a:solidFill>
              </a:rPr>
              <a:pPr/>
              <a:t>‹#›</a:t>
            </a:fld>
            <a:endParaRPr lang="en-US" dirty="0">
              <a:solidFill>
                <a:prstClr val="black"/>
              </a:solidFill>
            </a:endParaRPr>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r"/>
            <a:r>
              <a:rPr lang="en-US" sz="1100" b="1" dirty="0">
                <a:solidFill>
                  <a:prstClr val="black"/>
                </a:solidFill>
                <a:ea typeface="Times New Roman" panose="02020603050405020304" pitchFamily="18" charset="0"/>
                <a:cs typeface="Times New Roman" panose="02020603050405020304" pitchFamily="18" charset="0"/>
              </a:rPr>
              <a:t>Health Care Financing Task Force</a:t>
            </a:r>
            <a:r>
              <a:rPr lang="en-US" sz="1100" dirty="0">
                <a:solidFill>
                  <a:prstClr val="black"/>
                </a:solidFill>
                <a:ea typeface="Times New Roman" panose="02020603050405020304" pitchFamily="18" charset="0"/>
                <a:cs typeface="Times New Roman" panose="02020603050405020304" pitchFamily="18" charset="0"/>
              </a:rPr>
              <a:t/>
            </a:r>
            <a:br>
              <a:rPr lang="en-US" sz="1100" dirty="0">
                <a:solidFill>
                  <a:prstClr val="black"/>
                </a:solidFill>
                <a:ea typeface="Times New Roman" panose="02020603050405020304" pitchFamily="18" charset="0"/>
                <a:cs typeface="Times New Roman" panose="02020603050405020304" pitchFamily="18" charset="0"/>
              </a:rPr>
            </a:br>
            <a:r>
              <a:rPr lang="en-US" sz="1100" dirty="0">
                <a:solidFill>
                  <a:prstClr val="black"/>
                </a:solidFill>
                <a:ea typeface="Times New Roman" panose="02020603050405020304" pitchFamily="18" charset="0"/>
                <a:cs typeface="Times New Roman" panose="02020603050405020304" pitchFamily="18" charset="0"/>
              </a:rPr>
              <a:t>Information: www.mn.gov/dhs/hcftf </a:t>
            </a:r>
          </a:p>
          <a:p>
            <a:pPr algn="r"/>
            <a:r>
              <a:rPr lang="en-US" sz="1100" dirty="0">
                <a:solidFill>
                  <a:prstClr val="black"/>
                </a:solidFill>
                <a:ea typeface="Times New Roman" panose="02020603050405020304" pitchFamily="18" charset="0"/>
                <a:cs typeface="Times New Roman" panose="02020603050405020304" pitchFamily="18" charset="0"/>
              </a:rPr>
              <a:t>Contact: </a:t>
            </a:r>
            <a:r>
              <a:rPr lang="en-US" sz="1100" dirty="0">
                <a:solidFill>
                  <a:prstClr val="black"/>
                </a:solidFill>
                <a:ea typeface="Calibri" panose="020F0502020204030204" pitchFamily="34" charset="0"/>
                <a:cs typeface="Times New Roman" panose="02020603050405020304" pitchFamily="18" charset="0"/>
              </a:rPr>
              <a:t>dhs.hcfinancingtaskforce@state.mn.us</a:t>
            </a:r>
            <a:endParaRPr lang="en-US" sz="1100" dirty="0">
              <a:solidFill>
                <a:prstClr val="black"/>
              </a:solidFill>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24513237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4.xml"/><Relationship Id="rId1" Type="http://schemas.openxmlformats.org/officeDocument/2006/relationships/slideLayout" Target="../slideLayouts/slideLayout20.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22.xml"/><Relationship Id="rId1" Type="http://schemas.openxmlformats.org/officeDocument/2006/relationships/slideLayout" Target="../slideLayouts/slideLayout20.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Barriers to Access Workgroup</a:t>
            </a: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October 23, 2015</a:t>
            </a:r>
          </a:p>
          <a:p>
            <a:r>
              <a:rPr lang="en-US" dirty="0" smtClean="0"/>
              <a:t>rochester,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descr="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392" y="6420701"/>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77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Rationalize Affordability Definition</a:t>
            </a:r>
            <a:endParaRPr lang="en-US" dirty="0"/>
          </a:p>
        </p:txBody>
      </p:sp>
      <p:sp>
        <p:nvSpPr>
          <p:cNvPr id="39" name="TextBox 38"/>
          <p:cNvSpPr txBox="1"/>
          <p:nvPr/>
        </p:nvSpPr>
        <p:spPr>
          <a:xfrm>
            <a:off x="0" y="1452101"/>
            <a:ext cx="9125259" cy="912408"/>
          </a:xfrm>
          <a:prstGeom prst="rect">
            <a:avLst/>
          </a:prstGeom>
        </p:spPr>
        <p:txBody>
          <a:bodyPr vert="horz" wrap="square" rtlCol="0" anchor="t">
            <a:noAutofit/>
          </a:bodyPr>
          <a:lstStyle/>
          <a:p>
            <a:pPr algn="ctr"/>
            <a:r>
              <a:rPr lang="en-US" b="1" dirty="0" smtClean="0">
                <a:solidFill>
                  <a:prstClr val="black"/>
                </a:solidFill>
              </a:rPr>
              <a:t>Recommendation: Rationalize affordability definition for families with access to employer sponsored insurance (ESI) (i.e., fix the family glitch)</a:t>
            </a:r>
          </a:p>
        </p:txBody>
      </p:sp>
      <p:sp>
        <p:nvSpPr>
          <p:cNvPr id="26" name="Rounded Rectangle 25"/>
          <p:cNvSpPr/>
          <p:nvPr/>
        </p:nvSpPr>
        <p:spPr>
          <a:xfrm>
            <a:off x="106510" y="2603745"/>
            <a:ext cx="2845332" cy="662245"/>
          </a:xfrm>
          <a:prstGeom prst="roundRect">
            <a:avLst/>
          </a:prstGeom>
          <a:solidFill>
            <a:srgbClr val="336699"/>
          </a:solidFill>
          <a:ln w="50800" cap="flat" cmpd="sng" algn="ctr">
            <a:solidFill>
              <a:srgbClr val="FFFFFF"/>
            </a:solidFill>
            <a:prstDash val="solid"/>
          </a:ln>
          <a:effectLst/>
        </p:spPr>
        <p:txBody>
          <a:bodyPr lIns="101882" tIns="50941" rIns="101882" bIns="50941" anchor="ctr"/>
          <a:lstStyle/>
          <a:p>
            <a:pPr algn="ctr" defTabSz="1018824" fontAlgn="base">
              <a:spcBef>
                <a:spcPct val="0"/>
              </a:spcBef>
              <a:spcAft>
                <a:spcPct val="0"/>
              </a:spcAft>
              <a:defRPr/>
            </a:pPr>
            <a:r>
              <a:rPr lang="en-US" sz="2400" b="1" kern="0" dirty="0" smtClean="0">
                <a:solidFill>
                  <a:prstClr val="white"/>
                </a:solidFill>
              </a:rPr>
              <a:t>The Family Glitch</a:t>
            </a:r>
            <a:endParaRPr lang="en-US" sz="2400" b="1" kern="0" dirty="0">
              <a:solidFill>
                <a:prstClr val="white"/>
              </a:solidFill>
            </a:endParaRPr>
          </a:p>
        </p:txBody>
      </p:sp>
      <p:pic>
        <p:nvPicPr>
          <p:cNvPr id="29" name="Picture 6" descr="graphic of a woman, a child, and a man"/>
          <p:cNvPicPr>
            <a:picLocks noChangeAspect="1" noChangeArrowheads="1"/>
          </p:cNvPicPr>
          <p:nvPr/>
        </p:nvPicPr>
        <p:blipFill>
          <a:blip r:embed="rId3" cstate="print">
            <a:duotone>
              <a:srgbClr val="F0AB0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29098" y="3571741"/>
            <a:ext cx="2000156" cy="1845803"/>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3230208" y="2355403"/>
            <a:ext cx="5890343" cy="3416320"/>
          </a:xfrm>
          <a:prstGeom prst="rect">
            <a:avLst/>
          </a:prstGeom>
          <a:noFill/>
        </p:spPr>
        <p:txBody>
          <a:bodyPr wrap="square" rtlCol="0">
            <a:spAutoFit/>
          </a:bodyPr>
          <a:lstStyle/>
          <a:p>
            <a:pPr marL="285750" indent="-285750" eaLnBrk="0" fontAlgn="base" hangingPunct="0">
              <a:spcBef>
                <a:spcPct val="0"/>
              </a:spcBef>
              <a:spcAft>
                <a:spcPct val="0"/>
              </a:spcAft>
              <a:buFont typeface="Arial" panose="020B0604020202020204" pitchFamily="34" charset="0"/>
              <a:buChar char="•"/>
              <a:defRPr/>
            </a:pPr>
            <a:r>
              <a:rPr lang="en-US" kern="0" dirty="0" smtClean="0">
                <a:solidFill>
                  <a:srgbClr val="000000"/>
                </a:solidFill>
              </a:rPr>
              <a:t>Low- to moderate-income families are precluded from obtaining federal tax credits to purchase coverage through MNsure because the family is deemed as having access to affordable ESI</a:t>
            </a:r>
            <a:endParaRPr lang="en-US" kern="0" dirty="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endParaRPr lang="en-US" kern="0" dirty="0" smtClean="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r>
              <a:rPr lang="en-US" kern="0" dirty="0" smtClean="0">
                <a:solidFill>
                  <a:srgbClr val="000000"/>
                </a:solidFill>
              </a:rPr>
              <a:t>Affordability of ESI for spouses and dependents is based on the cost of </a:t>
            </a:r>
            <a:r>
              <a:rPr lang="en-US" b="1" kern="0" dirty="0" smtClean="0">
                <a:solidFill>
                  <a:srgbClr val="000000"/>
                </a:solidFill>
              </a:rPr>
              <a:t>individual</a:t>
            </a:r>
            <a:r>
              <a:rPr lang="en-US" kern="0" dirty="0" smtClean="0">
                <a:solidFill>
                  <a:srgbClr val="000000"/>
                </a:solidFill>
              </a:rPr>
              <a:t> coverage—not on the cost of </a:t>
            </a:r>
            <a:r>
              <a:rPr lang="en-US" b="1" kern="0" dirty="0" smtClean="0">
                <a:solidFill>
                  <a:srgbClr val="000000"/>
                </a:solidFill>
              </a:rPr>
              <a:t>family</a:t>
            </a:r>
            <a:r>
              <a:rPr lang="en-US" kern="0" dirty="0" smtClean="0">
                <a:solidFill>
                  <a:srgbClr val="000000"/>
                </a:solidFill>
              </a:rPr>
              <a:t> coverage—which may be unaffordable</a:t>
            </a:r>
          </a:p>
          <a:p>
            <a:pPr marL="285750" indent="-285750" eaLnBrk="0" fontAlgn="base" hangingPunct="0">
              <a:spcBef>
                <a:spcPct val="0"/>
              </a:spcBef>
              <a:spcAft>
                <a:spcPct val="0"/>
              </a:spcAft>
              <a:buFont typeface="Arial" panose="020B0604020202020204" pitchFamily="34" charset="0"/>
              <a:buChar char="•"/>
              <a:defRPr/>
            </a:pPr>
            <a:endParaRPr lang="en-US" kern="0" dirty="0" smtClean="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r>
              <a:rPr lang="en-US" kern="0" dirty="0" smtClean="0">
                <a:solidFill>
                  <a:srgbClr val="000000"/>
                </a:solidFill>
              </a:rPr>
              <a:t>Through a 1332 waiver, change this ESI affordability definition for families to affordability on a family rather than individual basis</a:t>
            </a:r>
            <a:endParaRPr lang="en-US" sz="2000" kern="0" dirty="0" smtClean="0">
              <a:solidFill>
                <a:srgbClr val="000000"/>
              </a:solidFill>
            </a:endParaRPr>
          </a:p>
        </p:txBody>
      </p:sp>
      <p:pic>
        <p:nvPicPr>
          <p:cNvPr id="15" name="Picture 2" descr="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10</a:t>
            </a:fld>
            <a:endParaRPr lang="en-US" altLang="en-US" sz="1200" dirty="0" smtClean="0">
              <a:latin typeface="Calibri" pitchFamily="34" charset="0"/>
            </a:endParaRPr>
          </a:p>
        </p:txBody>
      </p:sp>
    </p:spTree>
    <p:extLst>
      <p:ext uri="{BB962C8B-B14F-4D97-AF65-F5344CB8AC3E}">
        <p14:creationId xmlns:p14="http://schemas.microsoft.com/office/powerpoint/2010/main" val="56508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Rationalize Affordability Definition:</a:t>
            </a:r>
            <a:br>
              <a:rPr lang="en-US" dirty="0" smtClean="0"/>
            </a:br>
            <a:r>
              <a:rPr lang="en-US" dirty="0" smtClean="0"/>
              <a:t> </a:t>
            </a:r>
            <a:r>
              <a:rPr lang="en-US" i="1" dirty="0" smtClean="0"/>
              <a:t>Modeling Needs</a:t>
            </a:r>
            <a:endParaRPr lang="en-US" i="1" dirty="0"/>
          </a:p>
        </p:txBody>
      </p:sp>
      <p:sp>
        <p:nvSpPr>
          <p:cNvPr id="3" name="TextBox 2"/>
          <p:cNvSpPr txBox="1"/>
          <p:nvPr/>
        </p:nvSpPr>
        <p:spPr>
          <a:xfrm>
            <a:off x="362139" y="1457608"/>
            <a:ext cx="8468594" cy="4046899"/>
          </a:xfrm>
          <a:prstGeom prst="rect">
            <a:avLst/>
          </a:prstGeom>
        </p:spPr>
        <p:txBody>
          <a:bodyPr vert="horz" wrap="square" rtlCol="0" anchor="t">
            <a:normAutofit/>
          </a:bodyPr>
          <a:lstStyle/>
          <a:p>
            <a:pPr marL="285750" indent="-285750">
              <a:buFont typeface="Arial" pitchFamily="34" charset="0"/>
              <a:buChar char="•"/>
            </a:pPr>
            <a:r>
              <a:rPr lang="en-US" sz="2000" dirty="0" smtClean="0">
                <a:solidFill>
                  <a:prstClr val="black"/>
                </a:solidFill>
              </a:rPr>
              <a:t>Number of individuals  impacted</a:t>
            </a:r>
          </a:p>
          <a:p>
            <a:endParaRPr lang="en-US" sz="2000" dirty="0" smtClean="0">
              <a:solidFill>
                <a:prstClr val="black"/>
              </a:solidFill>
            </a:endParaRPr>
          </a:p>
          <a:p>
            <a:pPr marL="285750" indent="-285750">
              <a:buFont typeface="Arial" pitchFamily="34" charset="0"/>
              <a:buChar char="•"/>
            </a:pPr>
            <a:r>
              <a:rPr lang="en-US" sz="2000" dirty="0" smtClean="0">
                <a:solidFill>
                  <a:prstClr val="black"/>
                </a:solidFill>
              </a:rPr>
              <a:t>Potential additional take-up in coverage and utilization with improved affordability</a:t>
            </a:r>
          </a:p>
          <a:p>
            <a:endParaRPr lang="en-US" sz="2000" dirty="0" smtClean="0">
              <a:solidFill>
                <a:prstClr val="black"/>
              </a:solidFill>
            </a:endParaRPr>
          </a:p>
          <a:p>
            <a:pPr marL="285750" indent="-285750">
              <a:buFont typeface="Arial" pitchFamily="34" charset="0"/>
              <a:buChar char="•"/>
            </a:pPr>
            <a:r>
              <a:rPr lang="en-US" sz="2000" dirty="0" smtClean="0">
                <a:solidFill>
                  <a:prstClr val="black"/>
                </a:solidFill>
              </a:rPr>
              <a:t>Overall state </a:t>
            </a:r>
            <a:r>
              <a:rPr lang="en-US" sz="2000" dirty="0">
                <a:solidFill>
                  <a:prstClr val="black"/>
                </a:solidFill>
              </a:rPr>
              <a:t>fiscal impact, </a:t>
            </a:r>
            <a:r>
              <a:rPr lang="en-US" sz="2000" dirty="0" smtClean="0">
                <a:solidFill>
                  <a:prstClr val="black"/>
                </a:solidFill>
              </a:rPr>
              <a:t>including implications </a:t>
            </a:r>
            <a:r>
              <a:rPr lang="en-US" sz="2000" dirty="0">
                <a:solidFill>
                  <a:prstClr val="black"/>
                </a:solidFill>
              </a:rPr>
              <a:t>for </a:t>
            </a:r>
            <a:r>
              <a:rPr lang="en-US" sz="2000" dirty="0" smtClean="0">
                <a:solidFill>
                  <a:prstClr val="black"/>
                </a:solidFill>
              </a:rPr>
              <a:t>MinnesotaCare</a:t>
            </a:r>
          </a:p>
          <a:p>
            <a:endParaRPr lang="en-US" sz="2000" dirty="0" smtClean="0">
              <a:solidFill>
                <a:prstClr val="black"/>
              </a:solidFill>
            </a:endParaRPr>
          </a:p>
          <a:p>
            <a:pPr marL="285750" indent="-285750">
              <a:buFont typeface="Arial" pitchFamily="34" charset="0"/>
              <a:buChar char="•"/>
            </a:pPr>
            <a:r>
              <a:rPr lang="en-US" sz="2000" dirty="0" smtClean="0">
                <a:solidFill>
                  <a:prstClr val="black"/>
                </a:solidFill>
              </a:rPr>
              <a:t>Potential federal fiscal impact under a 1332 waiver</a:t>
            </a:r>
          </a:p>
        </p:txBody>
      </p:sp>
      <p:pic>
        <p:nvPicPr>
          <p:cNvPr id="7"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8584442" y="6492875"/>
            <a:ext cx="56340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11</a:t>
            </a:fld>
            <a:endParaRPr lang="en-US" altLang="en-US" sz="1200" dirty="0" smtClean="0">
              <a:latin typeface="Calibri" pitchFamily="34" charset="0"/>
            </a:endParaRPr>
          </a:p>
        </p:txBody>
      </p:sp>
    </p:spTree>
    <p:extLst>
      <p:ext uri="{BB962C8B-B14F-4D97-AF65-F5344CB8AC3E}">
        <p14:creationId xmlns:p14="http://schemas.microsoft.com/office/powerpoint/2010/main" val="2483344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100" b="1" dirty="0" smtClean="0"/>
              <a:t>For Further </a:t>
            </a:r>
            <a:r>
              <a:rPr lang="en-US" sz="2100" b="1" dirty="0"/>
              <a:t>Consideration by </a:t>
            </a:r>
            <a:r>
              <a:rPr lang="en-US" sz="2100" b="1" dirty="0" smtClean="0"/>
              <a:t>the Seamless Coverage Workgroup: </a:t>
            </a:r>
            <a:r>
              <a:rPr lang="en-US" sz="2100" dirty="0" smtClean="0"/>
              <a:t>Align Insurance Affordability Programs</a:t>
            </a:r>
            <a:endParaRPr lang="en-US" sz="2100" dirty="0"/>
          </a:p>
        </p:txBody>
      </p:sp>
      <p:sp>
        <p:nvSpPr>
          <p:cNvPr id="39" name="TextBox 38"/>
          <p:cNvSpPr txBox="1"/>
          <p:nvPr/>
        </p:nvSpPr>
        <p:spPr>
          <a:xfrm>
            <a:off x="0" y="1452101"/>
            <a:ext cx="9125259" cy="912408"/>
          </a:xfrm>
          <a:prstGeom prst="rect">
            <a:avLst/>
          </a:prstGeom>
        </p:spPr>
        <p:txBody>
          <a:bodyPr vert="horz" wrap="square" rtlCol="0" anchor="ctr">
            <a:noAutofit/>
          </a:bodyPr>
          <a:lstStyle/>
          <a:p>
            <a:pPr algn="ctr"/>
            <a:r>
              <a:rPr lang="en-US" b="1" dirty="0" smtClean="0">
                <a:solidFill>
                  <a:prstClr val="black"/>
                </a:solidFill>
              </a:rPr>
              <a:t>Recommendation: Align insurance affordability programs including eligibility and enrollment rules, benefits and plan requirements</a:t>
            </a:r>
          </a:p>
        </p:txBody>
      </p:sp>
      <p:sp>
        <p:nvSpPr>
          <p:cNvPr id="29" name="TextBox 26"/>
          <p:cNvSpPr txBox="1"/>
          <p:nvPr/>
        </p:nvSpPr>
        <p:spPr>
          <a:xfrm>
            <a:off x="295665" y="2862496"/>
            <a:ext cx="2584013" cy="2395398"/>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Consolidate MinnesotaCare with the Private Marketplace</a:t>
            </a:r>
          </a:p>
          <a:p>
            <a:pPr algn="ctr">
              <a:spcAft>
                <a:spcPts val="600"/>
              </a:spcAft>
            </a:pPr>
            <a:r>
              <a:rPr lang="en-US" sz="1600" dirty="0" smtClean="0">
                <a:solidFill>
                  <a:srgbClr val="000000"/>
                </a:solidFill>
                <a:latin typeface="Calibri" pitchFamily="34" charset="0"/>
              </a:rPr>
              <a:t>Explore </a:t>
            </a:r>
            <a:r>
              <a:rPr lang="en-US" sz="1600" dirty="0">
                <a:solidFill>
                  <a:srgbClr val="000000"/>
                </a:solidFill>
                <a:latin typeface="Calibri" pitchFamily="34" charset="0"/>
              </a:rPr>
              <a:t>consolidation of the </a:t>
            </a:r>
            <a:r>
              <a:rPr lang="en-US" sz="1600" dirty="0" smtClean="0">
                <a:solidFill>
                  <a:srgbClr val="000000"/>
                </a:solidFill>
                <a:latin typeface="Calibri" pitchFamily="34" charset="0"/>
              </a:rPr>
              <a:t>MinnesotaCare with </a:t>
            </a:r>
            <a:r>
              <a:rPr lang="en-US" sz="1600" dirty="0">
                <a:solidFill>
                  <a:srgbClr val="000000"/>
                </a:solidFill>
                <a:latin typeface="Calibri" pitchFamily="34" charset="0"/>
              </a:rPr>
              <a:t>the private Marketplace population, while maintaining Minnesota’s affordability standards from 139-to-200% FPL</a:t>
            </a:r>
          </a:p>
        </p:txBody>
      </p:sp>
      <p:sp>
        <p:nvSpPr>
          <p:cNvPr id="31" name="TextBox 26"/>
          <p:cNvSpPr txBox="1"/>
          <p:nvPr/>
        </p:nvSpPr>
        <p:spPr>
          <a:xfrm>
            <a:off x="3372413" y="2812158"/>
            <a:ext cx="2525917" cy="214917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Consolidation </a:t>
            </a:r>
            <a:r>
              <a:rPr lang="en-US" sz="1600" b="1" dirty="0">
                <a:solidFill>
                  <a:srgbClr val="000000"/>
                </a:solidFill>
                <a:latin typeface="Calibri" pitchFamily="34" charset="0"/>
              </a:rPr>
              <a:t>of Public </a:t>
            </a:r>
            <a:r>
              <a:rPr lang="en-US" sz="1600" b="1" dirty="0" smtClean="0">
                <a:solidFill>
                  <a:srgbClr val="000000"/>
                </a:solidFill>
                <a:latin typeface="Calibri" pitchFamily="34" charset="0"/>
              </a:rPr>
              <a:t>Programs</a:t>
            </a:r>
          </a:p>
          <a:p>
            <a:pPr algn="ctr">
              <a:spcAft>
                <a:spcPts val="600"/>
              </a:spcAft>
            </a:pPr>
            <a:r>
              <a:rPr lang="en-US" sz="1600" dirty="0" smtClean="0">
                <a:solidFill>
                  <a:srgbClr val="000000"/>
                </a:solidFill>
                <a:latin typeface="Calibri" pitchFamily="34" charset="0"/>
              </a:rPr>
              <a:t>Explore </a:t>
            </a:r>
            <a:r>
              <a:rPr lang="en-US" sz="1600" dirty="0">
                <a:solidFill>
                  <a:srgbClr val="000000"/>
                </a:solidFill>
                <a:latin typeface="Calibri" pitchFamily="34" charset="0"/>
              </a:rPr>
              <a:t>consolidation of Medical Assistance and MinnesotaCare to maintain coverage for people up to 200% FPL through a </a:t>
            </a:r>
            <a:r>
              <a:rPr lang="en-US" sz="1600" dirty="0" smtClean="0">
                <a:solidFill>
                  <a:srgbClr val="000000"/>
                </a:solidFill>
                <a:latin typeface="Calibri" pitchFamily="34" charset="0"/>
              </a:rPr>
              <a:t>single, streamlined </a:t>
            </a:r>
            <a:r>
              <a:rPr lang="en-US" sz="1600" dirty="0">
                <a:solidFill>
                  <a:srgbClr val="000000"/>
                </a:solidFill>
                <a:latin typeface="Calibri" pitchFamily="34" charset="0"/>
              </a:rPr>
              <a:t>program. </a:t>
            </a:r>
          </a:p>
        </p:txBody>
      </p:sp>
      <p:sp>
        <p:nvSpPr>
          <p:cNvPr id="37" name="TextBox 26"/>
          <p:cNvSpPr txBox="1"/>
          <p:nvPr/>
        </p:nvSpPr>
        <p:spPr>
          <a:xfrm>
            <a:off x="6227274" y="2819964"/>
            <a:ext cx="2589292" cy="594905"/>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Maintain Status Quo on MinnesotaCare</a:t>
            </a:r>
            <a:endParaRPr lang="en-US" sz="1600" b="1" dirty="0">
              <a:solidFill>
                <a:srgbClr val="000000"/>
              </a:solidFill>
              <a:latin typeface="Calibri" pitchFamily="34" charset="0"/>
            </a:endParaRPr>
          </a:p>
        </p:txBody>
      </p:sp>
      <p:sp>
        <p:nvSpPr>
          <p:cNvPr id="4" name="TextBox 3"/>
          <p:cNvSpPr txBox="1"/>
          <p:nvPr/>
        </p:nvSpPr>
        <p:spPr>
          <a:xfrm>
            <a:off x="95693" y="5657848"/>
            <a:ext cx="8815933" cy="699313"/>
          </a:xfrm>
          <a:prstGeom prst="rect">
            <a:avLst/>
          </a:prstGeom>
          <a:solidFill>
            <a:schemeClr val="bg1"/>
          </a:solidFill>
          <a:ln w="12700">
            <a:solidFill>
              <a:schemeClr val="tx1"/>
            </a:solidFill>
          </a:ln>
        </p:spPr>
        <p:txBody>
          <a:bodyPr vert="horz" wrap="square" rtlCol="0" anchor="b">
            <a:noAutofit/>
          </a:bodyPr>
          <a:lstStyle/>
          <a:p>
            <a:pPr>
              <a:spcAft>
                <a:spcPts val="600"/>
              </a:spcAft>
            </a:pPr>
            <a:r>
              <a:rPr lang="en-US" sz="1400" b="1" dirty="0" smtClean="0">
                <a:solidFill>
                  <a:srgbClr val="000000"/>
                </a:solidFill>
              </a:rPr>
              <a:t>State </a:t>
            </a:r>
            <a:r>
              <a:rPr lang="en-US" sz="1400" b="1" dirty="0">
                <a:solidFill>
                  <a:srgbClr val="000000"/>
                </a:solidFill>
              </a:rPr>
              <a:t>Financing </a:t>
            </a:r>
            <a:r>
              <a:rPr lang="en-US" sz="1400" b="1" dirty="0" smtClean="0">
                <a:solidFill>
                  <a:srgbClr val="000000"/>
                </a:solidFill>
              </a:rPr>
              <a:t>Issues: </a:t>
            </a:r>
            <a:r>
              <a:rPr lang="en-US" sz="1400" dirty="0" smtClean="0">
                <a:solidFill>
                  <a:srgbClr val="000000"/>
                </a:solidFill>
              </a:rPr>
              <a:t>Explore </a:t>
            </a:r>
            <a:r>
              <a:rPr lang="en-US" sz="1400" dirty="0">
                <a:solidFill>
                  <a:srgbClr val="000000"/>
                </a:solidFill>
              </a:rPr>
              <a:t>opportunities to provide new federal dollars to (1) help maintain MinnesotaCare (or a successor program) affordability standards and </a:t>
            </a:r>
            <a:r>
              <a:rPr lang="en-US" sz="1400" dirty="0" smtClean="0">
                <a:solidFill>
                  <a:srgbClr val="000000"/>
                </a:solidFill>
              </a:rPr>
              <a:t>(</a:t>
            </a:r>
            <a:r>
              <a:rPr lang="en-US" sz="1400" dirty="0">
                <a:solidFill>
                  <a:srgbClr val="000000"/>
                </a:solidFill>
              </a:rPr>
              <a:t>2) smooth the cliff at 200% FPL. This includes seeking Medicaid waiver </a:t>
            </a:r>
            <a:r>
              <a:rPr lang="en-US" sz="1400" dirty="0" smtClean="0">
                <a:solidFill>
                  <a:srgbClr val="000000"/>
                </a:solidFill>
              </a:rPr>
              <a:t>opportunities.</a:t>
            </a:r>
            <a:endParaRPr lang="en-US" sz="1400" b="1" dirty="0">
              <a:solidFill>
                <a:srgbClr val="000000"/>
              </a:solidFill>
            </a:endParaRPr>
          </a:p>
        </p:txBody>
      </p:sp>
      <p:pic>
        <p:nvPicPr>
          <p:cNvPr id="24"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12</a:t>
            </a:fld>
            <a:endParaRPr lang="en-US" altLang="en-US" sz="1200" dirty="0" smtClean="0">
              <a:latin typeface="Calibri" pitchFamily="34" charset="0"/>
            </a:endParaRPr>
          </a:p>
        </p:txBody>
      </p:sp>
    </p:spTree>
    <p:extLst>
      <p:ext uri="{BB962C8B-B14F-4D97-AF65-F5344CB8AC3E}">
        <p14:creationId xmlns:p14="http://schemas.microsoft.com/office/powerpoint/2010/main" val="1380661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100" b="1" dirty="0" smtClean="0"/>
              <a:t>For Further </a:t>
            </a:r>
            <a:r>
              <a:rPr lang="en-US" sz="2100" b="1" dirty="0"/>
              <a:t>Consideration by </a:t>
            </a:r>
            <a:r>
              <a:rPr lang="en-US" sz="2100" b="1" dirty="0" smtClean="0"/>
              <a:t>the Seamless Coverage Workgroup: </a:t>
            </a:r>
            <a:r>
              <a:rPr lang="en-US" sz="2100" dirty="0" smtClean="0"/>
              <a:t>Align Insurance Affordability Programs, continued</a:t>
            </a:r>
            <a:endParaRPr lang="en-US" sz="2100" dirty="0"/>
          </a:p>
        </p:txBody>
      </p:sp>
      <p:sp>
        <p:nvSpPr>
          <p:cNvPr id="39" name="TextBox 38"/>
          <p:cNvSpPr txBox="1"/>
          <p:nvPr/>
        </p:nvSpPr>
        <p:spPr>
          <a:xfrm>
            <a:off x="0" y="1452101"/>
            <a:ext cx="9125259" cy="912408"/>
          </a:xfrm>
          <a:prstGeom prst="rect">
            <a:avLst/>
          </a:prstGeom>
        </p:spPr>
        <p:txBody>
          <a:bodyPr vert="horz" wrap="square" rtlCol="0" anchor="ctr">
            <a:noAutofit/>
          </a:bodyPr>
          <a:lstStyle/>
          <a:p>
            <a:pPr algn="ctr"/>
            <a:r>
              <a:rPr lang="en-US" b="1" dirty="0" smtClean="0">
                <a:solidFill>
                  <a:prstClr val="black"/>
                </a:solidFill>
              </a:rPr>
              <a:t>Workgroup members have raised two additional options for aligning insurance affordability programs. Both require more robust discussion at a future meeting.</a:t>
            </a:r>
          </a:p>
        </p:txBody>
      </p:sp>
      <p:sp>
        <p:nvSpPr>
          <p:cNvPr id="35" name="TextBox 26"/>
          <p:cNvSpPr txBox="1"/>
          <p:nvPr/>
        </p:nvSpPr>
        <p:spPr>
          <a:xfrm>
            <a:off x="1394186" y="3354560"/>
            <a:ext cx="2986883" cy="834608"/>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a:solidFill>
                  <a:srgbClr val="000000"/>
                </a:solidFill>
                <a:latin typeface="Calibri" pitchFamily="34" charset="0"/>
              </a:rPr>
              <a:t>Transition to a Single Payer Program Model</a:t>
            </a:r>
          </a:p>
        </p:txBody>
      </p:sp>
      <p:sp>
        <p:nvSpPr>
          <p:cNvPr id="33" name="TextBox 26"/>
          <p:cNvSpPr txBox="1"/>
          <p:nvPr/>
        </p:nvSpPr>
        <p:spPr>
          <a:xfrm>
            <a:off x="4885526" y="3359587"/>
            <a:ext cx="2986883" cy="834608"/>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Consolidate All Programs in the Private Marketplace</a:t>
            </a:r>
          </a:p>
        </p:txBody>
      </p:sp>
      <p:pic>
        <p:nvPicPr>
          <p:cNvPr id="24"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13</a:t>
            </a:fld>
            <a:endParaRPr lang="en-US" altLang="en-US" sz="1200" dirty="0" smtClean="0">
              <a:latin typeface="Calibri" pitchFamily="34" charset="0"/>
            </a:endParaRPr>
          </a:p>
        </p:txBody>
      </p:sp>
    </p:spTree>
    <p:extLst>
      <p:ext uri="{BB962C8B-B14F-4D97-AF65-F5344CB8AC3E}">
        <p14:creationId xmlns:p14="http://schemas.microsoft.com/office/powerpoint/2010/main" val="1360956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7804" y="0"/>
            <a:ext cx="8315864" cy="43434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Barriers to Access Workgroup</a:t>
            </a:r>
            <a:br>
              <a:rPr lang="en-US" sz="3600" i="1" dirty="0" smtClean="0"/>
            </a:br>
            <a:r>
              <a:rPr lang="en-US" sz="3200" dirty="0"/>
              <a:t>PRELIMINARY RECOMMENDATIONS ON Affordability, PRODUCT DESIGN AND BENEFIT </a:t>
            </a:r>
            <a:r>
              <a:rPr lang="en-US" sz="3200" dirty="0" smtClean="0"/>
              <a:t>ALIGNMENT</a:t>
            </a: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endParaRPr lang="en-US" dirty="0" smtClean="0"/>
          </a:p>
          <a:p>
            <a:r>
              <a:rPr lang="en-US" dirty="0" smtClean="0"/>
              <a:t>October 23, 2015</a:t>
            </a:r>
          </a:p>
          <a:p>
            <a:r>
              <a:rPr lang="en-US" dirty="0" smtClean="0"/>
              <a:t>rochester,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6" name="Picture 2" descr="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3" y="6451158"/>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816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Goal and Process</a:t>
            </a:r>
            <a:endParaRPr lang="en-US" dirty="0"/>
          </a:p>
        </p:txBody>
      </p:sp>
      <p:sp>
        <p:nvSpPr>
          <p:cNvPr id="8" name="TextBox 7"/>
          <p:cNvSpPr txBox="1"/>
          <p:nvPr/>
        </p:nvSpPr>
        <p:spPr>
          <a:xfrm>
            <a:off x="1107358" y="2138117"/>
            <a:ext cx="6889594" cy="926276"/>
          </a:xfrm>
          <a:prstGeom prst="rect">
            <a:avLst/>
          </a:prstGeom>
        </p:spPr>
        <p:txBody>
          <a:bodyPr vert="horz" wrap="square" rtlCol="0" anchor="b">
            <a:noAutofit/>
          </a:bodyPr>
          <a:lstStyle/>
          <a:p>
            <a:pPr algn="ctr"/>
            <a:r>
              <a:rPr lang="en-US" b="1" dirty="0" smtClean="0">
                <a:solidFill>
                  <a:prstClr val="black"/>
                </a:solidFill>
              </a:rPr>
              <a:t>GOAL: Reach </a:t>
            </a:r>
            <a:r>
              <a:rPr lang="en-US" b="1" dirty="0">
                <a:solidFill>
                  <a:prstClr val="black"/>
                </a:solidFill>
              </a:rPr>
              <a:t>consensus on Barriers to Workgroup preliminary recommendations on improving affordability, addressing high deductible plans and aligning benefits to create a seamless coverage continuum and reduce barriers to </a:t>
            </a:r>
            <a:r>
              <a:rPr lang="en-US" b="1" dirty="0" smtClean="0">
                <a:solidFill>
                  <a:prstClr val="black"/>
                </a:solidFill>
              </a:rPr>
              <a:t>care.</a:t>
            </a:r>
            <a:endParaRPr lang="en-US" b="1" dirty="0">
              <a:solidFill>
                <a:prstClr val="black"/>
              </a:solidFill>
            </a:endParaRPr>
          </a:p>
        </p:txBody>
      </p:sp>
      <p:sp>
        <p:nvSpPr>
          <p:cNvPr id="3" name="TextBox 2"/>
          <p:cNvSpPr txBox="1"/>
          <p:nvPr/>
        </p:nvSpPr>
        <p:spPr>
          <a:xfrm>
            <a:off x="1023143" y="4581492"/>
            <a:ext cx="7058025" cy="473086"/>
          </a:xfrm>
          <a:prstGeom prst="rect">
            <a:avLst/>
          </a:prstGeom>
        </p:spPr>
        <p:txBody>
          <a:bodyPr vert="horz" wrap="square" rtlCol="0" anchor="b">
            <a:noAutofit/>
          </a:bodyPr>
          <a:lstStyle/>
          <a:p>
            <a:pPr algn="ctr"/>
            <a:r>
              <a:rPr lang="en-US" b="1" dirty="0" smtClean="0"/>
              <a:t>Barriers Workgroup will present these recommendations, along with additional preliminary recommendations on reducing structural barriers and disparities in access to care, to the Task Force on November 13</a:t>
            </a:r>
            <a:r>
              <a:rPr lang="en-US" b="1" baseline="30000" dirty="0" smtClean="0"/>
              <a:t>th.</a:t>
            </a:r>
            <a:endParaRPr lang="en-US" b="1" dirty="0" smtClean="0"/>
          </a:p>
        </p:txBody>
      </p:sp>
      <p:pic>
        <p:nvPicPr>
          <p:cNvPr id="9"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lide Number Placeholder 1"/>
          <p:cNvSpPr txBox="1">
            <a:spLocks/>
          </p:cNvSpPr>
          <p:nvPr/>
        </p:nvSpPr>
        <p:spPr bwMode="auto">
          <a:xfrm>
            <a:off x="8625384" y="6492875"/>
            <a:ext cx="49195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15</a:t>
            </a:fld>
            <a:endParaRPr lang="en-US" altLang="en-US" sz="1200" dirty="0" smtClean="0">
              <a:latin typeface="Calibri" pitchFamily="34" charset="0"/>
            </a:endParaRPr>
          </a:p>
        </p:txBody>
      </p:sp>
    </p:spTree>
    <p:extLst>
      <p:ext uri="{BB962C8B-B14F-4D97-AF65-F5344CB8AC3E}">
        <p14:creationId xmlns:p14="http://schemas.microsoft.com/office/powerpoint/2010/main" val="1715635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 Minnesota Affordability Scale</a:t>
            </a:r>
            <a:endParaRPr lang="en-US" dirty="0"/>
          </a:p>
        </p:txBody>
      </p:sp>
      <p:sp>
        <p:nvSpPr>
          <p:cNvPr id="39" name="TextBox 38"/>
          <p:cNvSpPr txBox="1"/>
          <p:nvPr/>
        </p:nvSpPr>
        <p:spPr>
          <a:xfrm>
            <a:off x="0" y="1368977"/>
            <a:ext cx="9125259" cy="709123"/>
          </a:xfrm>
          <a:prstGeom prst="rect">
            <a:avLst/>
          </a:prstGeom>
        </p:spPr>
        <p:txBody>
          <a:bodyPr vert="horz" wrap="square" rtlCol="0" anchor="t">
            <a:noAutofit/>
          </a:bodyPr>
          <a:lstStyle/>
          <a:p>
            <a:pPr algn="ctr"/>
            <a:r>
              <a:rPr lang="en-US" b="1" dirty="0">
                <a:solidFill>
                  <a:prstClr val="black"/>
                </a:solidFill>
              </a:rPr>
              <a:t>Recommendation: Establish a Minnesota tailored health coverage affordability scale to guide policy, program, and financing decisions with regard to Minnesota’s coverage continuum</a:t>
            </a:r>
          </a:p>
        </p:txBody>
      </p:sp>
      <p:graphicFrame>
        <p:nvGraphicFramePr>
          <p:cNvPr id="25" name="Table 24" descr="FPL 100% ($11,770) 138%&#10;($16,243) 200%&#10;($23,540) 201%&#10;($23,657) 275%&#10;($32,368) 300%&#10;($35,310) 400%&#10;($47,080) 401%&#10;($47,198)&#10;MA Premium $0 $0 - - - - - -&#10;MA MOOP $589&#10;(5% income) $812&#10;(5% income) - - - - - -&#10;MNCare Premium $144&#10;(1.22% income) $192&#10;(1.22% income) $960&#10;(4.08% income) - - - - -&#10;MNCare MOOP None None None - - - - -&#10;ACA Max Premium $247&#10;(2.01% income) $537&#10;(3.31% income) $1492&#10;(6.34% income) $1509&#10;(6.38% income) $2858&#10;(8.83% income) $3,345.45&#10;(9.5% &#10;Income) $4500&#10;(9.56% income) No Max&#10;ACA MOOP $2250 $2250 $5200 $5200 $6600 $6600 $6600 $6600&#10;"/>
          <p:cNvGraphicFramePr>
            <a:graphicFrameLocks noGrp="1"/>
          </p:cNvGraphicFramePr>
          <p:nvPr>
            <p:extLst>
              <p:ext uri="{D42A27DB-BD31-4B8C-83A1-F6EECF244321}">
                <p14:modId xmlns:p14="http://schemas.microsoft.com/office/powerpoint/2010/main" val="3406378396"/>
              </p:ext>
            </p:extLst>
          </p:nvPr>
        </p:nvGraphicFramePr>
        <p:xfrm>
          <a:off x="40727" y="2053904"/>
          <a:ext cx="9043803" cy="3014482"/>
        </p:xfrm>
        <a:graphic>
          <a:graphicData uri="http://schemas.openxmlformats.org/drawingml/2006/table">
            <a:tbl>
              <a:tblPr firstRow="1" bandRow="1">
                <a:tableStyleId>{5C22544A-7EE6-4342-B048-85BDC9FD1C3A}</a:tableStyleId>
              </a:tblPr>
              <a:tblGrid>
                <a:gridCol w="1356571"/>
                <a:gridCol w="960904"/>
                <a:gridCol w="960904"/>
                <a:gridCol w="960904"/>
                <a:gridCol w="960904"/>
                <a:gridCol w="960904"/>
                <a:gridCol w="960904"/>
                <a:gridCol w="960904"/>
                <a:gridCol w="960904"/>
              </a:tblGrid>
              <a:tr h="461191">
                <a:tc>
                  <a:txBody>
                    <a:bodyPr/>
                    <a:lstStyle/>
                    <a:p>
                      <a:pPr algn="l"/>
                      <a:r>
                        <a:rPr lang="en-US" sz="1200" dirty="0" smtClean="0">
                          <a:latin typeface="Calibri" panose="020F0502020204030204" pitchFamily="34" charset="0"/>
                        </a:rPr>
                        <a:t>FPL</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100% ($11,770)</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138%</a:t>
                      </a:r>
                    </a:p>
                    <a:p>
                      <a:pPr algn="ctr"/>
                      <a:r>
                        <a:rPr lang="en-US" sz="1200" dirty="0" smtClean="0">
                          <a:latin typeface="Calibri" panose="020F0502020204030204" pitchFamily="34" charset="0"/>
                        </a:rPr>
                        <a:t>($16,243)</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200%</a:t>
                      </a:r>
                    </a:p>
                    <a:p>
                      <a:pPr algn="ctr"/>
                      <a:r>
                        <a:rPr lang="en-US" sz="1200" dirty="0" smtClean="0">
                          <a:latin typeface="Calibri" panose="020F0502020204030204" pitchFamily="34" charset="0"/>
                        </a:rPr>
                        <a:t>($23,540)</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201%</a:t>
                      </a:r>
                    </a:p>
                    <a:p>
                      <a:pPr algn="ctr"/>
                      <a:r>
                        <a:rPr lang="en-US" sz="1200" dirty="0" smtClean="0">
                          <a:latin typeface="Calibri" panose="020F0502020204030204" pitchFamily="34" charset="0"/>
                        </a:rPr>
                        <a:t>($23,657)</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275%</a:t>
                      </a:r>
                    </a:p>
                    <a:p>
                      <a:pPr algn="ctr"/>
                      <a:r>
                        <a:rPr lang="en-US" sz="1200" dirty="0" smtClean="0">
                          <a:latin typeface="Calibri" panose="020F0502020204030204" pitchFamily="34" charset="0"/>
                        </a:rPr>
                        <a:t>($32,368)</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300%</a:t>
                      </a:r>
                    </a:p>
                    <a:p>
                      <a:pPr algn="ctr"/>
                      <a:r>
                        <a:rPr lang="en-US" sz="1200" dirty="0" smtClean="0">
                          <a:latin typeface="Calibri" panose="020F0502020204030204" pitchFamily="34" charset="0"/>
                        </a:rPr>
                        <a:t>($35,310)</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400%</a:t>
                      </a:r>
                    </a:p>
                    <a:p>
                      <a:pPr algn="ctr"/>
                      <a:r>
                        <a:rPr lang="en-US" sz="1200" dirty="0" smtClean="0">
                          <a:latin typeface="Calibri" panose="020F0502020204030204" pitchFamily="34" charset="0"/>
                        </a:rPr>
                        <a:t>($47,080)</a:t>
                      </a:r>
                      <a:endParaRPr lang="en-US" sz="1200" dirty="0">
                        <a:latin typeface="Calibri" panose="020F0502020204030204" pitchFamily="34" charset="0"/>
                      </a:endParaRPr>
                    </a:p>
                  </a:txBody>
                  <a:tcPr marL="100573" marR="100573" marT="51815" marB="51815" anchor="ctr"/>
                </a:tc>
                <a:tc>
                  <a:txBody>
                    <a:bodyPr/>
                    <a:lstStyle/>
                    <a:p>
                      <a:pPr algn="ctr"/>
                      <a:r>
                        <a:rPr lang="en-US" sz="1200" dirty="0" smtClean="0">
                          <a:latin typeface="Calibri" panose="020F0502020204030204" pitchFamily="34" charset="0"/>
                        </a:rPr>
                        <a:t>401%</a:t>
                      </a:r>
                    </a:p>
                    <a:p>
                      <a:pPr algn="ctr"/>
                      <a:r>
                        <a:rPr lang="en-US" sz="1200" dirty="0" smtClean="0">
                          <a:latin typeface="Calibri" panose="020F0502020204030204" pitchFamily="34" charset="0"/>
                        </a:rPr>
                        <a:t>($47,198)</a:t>
                      </a:r>
                      <a:endParaRPr lang="en-US" sz="1200" dirty="0">
                        <a:latin typeface="Calibri" panose="020F0502020204030204" pitchFamily="34" charset="0"/>
                      </a:endParaRPr>
                    </a:p>
                  </a:txBody>
                  <a:tcPr marL="100573" marR="100573" marT="51815" marB="51815" anchor="ctr"/>
                </a:tc>
              </a:tr>
              <a:tr h="281505">
                <a:tc>
                  <a:txBody>
                    <a:bodyPr/>
                    <a:lstStyle/>
                    <a:p>
                      <a:pPr algn="l"/>
                      <a:r>
                        <a:rPr lang="en-US" sz="1200" b="1" dirty="0" smtClean="0">
                          <a:solidFill>
                            <a:schemeClr val="tx1"/>
                          </a:solidFill>
                          <a:latin typeface="Calibri" panose="020F0502020204030204" pitchFamily="34" charset="0"/>
                        </a:rPr>
                        <a:t>MA </a:t>
                      </a:r>
                      <a:r>
                        <a:rPr lang="en-US" sz="1200" b="1" baseline="0" dirty="0" smtClean="0">
                          <a:solidFill>
                            <a:schemeClr val="tx1"/>
                          </a:solidFill>
                          <a:latin typeface="Calibri" panose="020F0502020204030204" pitchFamily="34" charset="0"/>
                        </a:rPr>
                        <a:t>Premium</a:t>
                      </a:r>
                      <a:endParaRPr lang="en-US" sz="1200" b="1" dirty="0">
                        <a:solidFill>
                          <a:schemeClr val="tx1"/>
                        </a:solidFill>
                        <a:latin typeface="Calibri" panose="020F0502020204030204" pitchFamily="34" charset="0"/>
                      </a:endParaRP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$0</a:t>
                      </a:r>
                    </a:p>
                  </a:txBody>
                  <a:tcPr marL="100573" marR="100573" marT="51815" marB="51815" anchor="ctr">
                    <a:solidFill>
                      <a:schemeClr val="accent3">
                        <a:lumMod val="20000"/>
                        <a:lumOff val="80000"/>
                      </a:schemeClr>
                    </a:solidFill>
                  </a:tcPr>
                </a:tc>
                <a:tc>
                  <a:txBody>
                    <a:bodyPr/>
                    <a:lstStyle/>
                    <a:p>
                      <a:pPr algn="ctr"/>
                      <a:r>
                        <a:rPr lang="en-US" sz="1200" dirty="0" smtClean="0">
                          <a:latin typeface="+mn-lt"/>
                        </a:rPr>
                        <a:t>$0</a:t>
                      </a:r>
                      <a:endParaRPr lang="en-US" sz="1200" dirty="0">
                        <a:latin typeface="+mn-lt"/>
                      </a:endParaRP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r>
              <a:tr h="438730">
                <a:tc>
                  <a:txBody>
                    <a:bodyPr/>
                    <a:lstStyle/>
                    <a:p>
                      <a:pPr algn="l"/>
                      <a:r>
                        <a:rPr lang="en-US" sz="1200" b="1" dirty="0" smtClean="0">
                          <a:latin typeface="Calibri" panose="020F0502020204030204" pitchFamily="34" charset="0"/>
                        </a:rPr>
                        <a:t>MA MOOP</a:t>
                      </a:r>
                      <a:endParaRPr lang="en-US" sz="1200" b="1" dirty="0">
                        <a:latin typeface="Calibri" panose="020F0502020204030204" pitchFamily="34" charset="0"/>
                      </a:endParaRP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$589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solidFill>
                            <a:schemeClr val="tx1"/>
                          </a:solidFill>
                          <a:latin typeface="+mn-lt"/>
                        </a:rPr>
                        <a:t>(5% income)</a:t>
                      </a:r>
                    </a:p>
                  </a:txBody>
                  <a:tcPr marL="100573" marR="100573" marT="51815" marB="51815" anchor="ctr">
                    <a:solidFill>
                      <a:schemeClr val="accent3">
                        <a:lumMod val="20000"/>
                        <a:lumOff val="80000"/>
                      </a:schemeClr>
                    </a:solidFill>
                  </a:tcPr>
                </a:tc>
                <a:tc>
                  <a:txBody>
                    <a:bodyPr/>
                    <a:lstStyle/>
                    <a:p>
                      <a:pPr algn="ctr"/>
                      <a:r>
                        <a:rPr lang="en-US" sz="1200" dirty="0" smtClean="0">
                          <a:latin typeface="+mn-lt"/>
                        </a:rPr>
                        <a:t>$812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solidFill>
                            <a:schemeClr val="tx1"/>
                          </a:solidFill>
                          <a:latin typeface="+mn-lt"/>
                        </a:rPr>
                        <a:t>(5% income)</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3">
                        <a:lumMod val="20000"/>
                        <a:lumOff val="80000"/>
                      </a:schemeClr>
                    </a:solidFill>
                  </a:tcPr>
                </a:tc>
              </a:tr>
              <a:tr h="595955">
                <a:tc>
                  <a:txBody>
                    <a:bodyPr/>
                    <a:lstStyle/>
                    <a:p>
                      <a:pPr algn="l"/>
                      <a:r>
                        <a:rPr lang="en-US" sz="1200" b="1" dirty="0" smtClean="0">
                          <a:latin typeface="Calibri" panose="020F0502020204030204" pitchFamily="34" charset="0"/>
                        </a:rPr>
                        <a:t>MNCare Premium</a:t>
                      </a:r>
                      <a:endParaRPr lang="en-US" sz="1200" b="1" dirty="0">
                        <a:latin typeface="Calibri" panose="020F0502020204030204" pitchFamily="34" charset="0"/>
                      </a:endParaRP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$144</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50" i="1" kern="1200" dirty="0" smtClean="0">
                          <a:solidFill>
                            <a:schemeClr val="tx1"/>
                          </a:solidFill>
                          <a:latin typeface="+mn-lt"/>
                          <a:ea typeface="+mn-ea"/>
                          <a:cs typeface="+mn-cs"/>
                        </a:rPr>
                        <a:t>(1.22% income)</a:t>
                      </a:r>
                    </a:p>
                  </a:txBody>
                  <a:tcPr marL="100573" marR="100573" marT="51815" marB="51815" anchor="ctr">
                    <a:solidFill>
                      <a:schemeClr val="accent2">
                        <a:lumMod val="20000"/>
                        <a:lumOff val="80000"/>
                      </a:schemeClr>
                    </a:solidFill>
                  </a:tcPr>
                </a:tc>
                <a:tc>
                  <a:txBody>
                    <a:bodyPr/>
                    <a:lstStyle/>
                    <a:p>
                      <a:pPr algn="ctr"/>
                      <a:r>
                        <a:rPr lang="en-US" sz="1200" dirty="0" smtClean="0">
                          <a:latin typeface="+mn-lt"/>
                        </a:rPr>
                        <a:t>$192</a:t>
                      </a:r>
                    </a:p>
                    <a:p>
                      <a:pPr algn="ctr"/>
                      <a:r>
                        <a:rPr kumimoji="0" lang="en-US" sz="1050" i="1" kern="1200" dirty="0" smtClean="0">
                          <a:solidFill>
                            <a:schemeClr val="tx1"/>
                          </a:solidFill>
                          <a:latin typeface="+mn-lt"/>
                          <a:ea typeface="+mn-ea"/>
                          <a:cs typeface="+mn-cs"/>
                        </a:rPr>
                        <a:t>(1.22% income)</a:t>
                      </a:r>
                      <a:endParaRPr kumimoji="0" lang="en-US" sz="1050" i="1" kern="1200" dirty="0">
                        <a:solidFill>
                          <a:schemeClr val="tx1"/>
                        </a:solidFill>
                        <a:latin typeface="+mn-lt"/>
                        <a:ea typeface="+mn-ea"/>
                        <a:cs typeface="+mn-cs"/>
                      </a:endParaRP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$960</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50" i="1" kern="1200" dirty="0" smtClean="0">
                          <a:solidFill>
                            <a:schemeClr val="tx1"/>
                          </a:solidFill>
                          <a:latin typeface="+mn-lt"/>
                          <a:ea typeface="+mn-ea"/>
                          <a:cs typeface="+mn-cs"/>
                        </a:rPr>
                        <a:t>(4.08% income)</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r>
              <a:tr h="290117">
                <a:tc>
                  <a:txBody>
                    <a:bodyPr/>
                    <a:lstStyle/>
                    <a:p>
                      <a:pPr algn="l"/>
                      <a:r>
                        <a:rPr lang="en-US" sz="1200" b="1" dirty="0" smtClean="0">
                          <a:latin typeface="Calibri" panose="020F0502020204030204" pitchFamily="34" charset="0"/>
                        </a:rPr>
                        <a:t>MNCare MOOP</a:t>
                      </a:r>
                      <a:endParaRPr lang="en-US" sz="1200" b="1" dirty="0">
                        <a:latin typeface="Calibri" panose="020F0502020204030204" pitchFamily="34" charset="0"/>
                      </a:endParaRP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None</a:t>
                      </a:r>
                    </a:p>
                  </a:txBody>
                  <a:tcPr marL="100573" marR="100573" marT="51815" marB="51815" anchor="ctr">
                    <a:solidFill>
                      <a:schemeClr val="accent2">
                        <a:lumMod val="20000"/>
                        <a:lumOff val="80000"/>
                      </a:schemeClr>
                    </a:solidFill>
                  </a:tcPr>
                </a:tc>
                <a:tc>
                  <a:txBody>
                    <a:bodyPr/>
                    <a:lstStyle/>
                    <a:p>
                      <a:pPr algn="ctr"/>
                      <a:r>
                        <a:rPr lang="en-US" sz="1200" dirty="0" smtClean="0">
                          <a:latin typeface="+mn-lt"/>
                        </a:rPr>
                        <a:t>None</a:t>
                      </a:r>
                      <a:endParaRPr lang="en-US" sz="1200" dirty="0">
                        <a:latin typeface="+mn-lt"/>
                      </a:endParaRP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None</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a:t>
                      </a:r>
                    </a:p>
                  </a:txBody>
                  <a:tcPr marL="100573" marR="100573" marT="51815" marB="51815" anchor="ctr">
                    <a:solidFill>
                      <a:schemeClr val="accent2">
                        <a:lumMod val="20000"/>
                        <a:lumOff val="80000"/>
                      </a:schemeClr>
                    </a:solidFill>
                  </a:tcPr>
                </a:tc>
              </a:tr>
              <a:tr h="595955">
                <a:tc>
                  <a:txBody>
                    <a:bodyPr/>
                    <a:lstStyle/>
                    <a:p>
                      <a:pPr algn="l"/>
                      <a:r>
                        <a:rPr lang="en-US" sz="1200" b="1" dirty="0" smtClean="0">
                          <a:latin typeface="Calibri" panose="020F0502020204030204" pitchFamily="34" charset="0"/>
                        </a:rPr>
                        <a:t>ACA Max Premium</a:t>
                      </a:r>
                      <a:endParaRPr lang="en-US" sz="1200" b="1" dirty="0">
                        <a:latin typeface="Calibri" panose="020F0502020204030204" pitchFamily="34" charset="0"/>
                      </a:endParaRPr>
                    </a:p>
                  </a:txBody>
                  <a:tcPr marL="100573" marR="100573" marT="51815" marB="51815" anchor="ctr">
                    <a:solidFill>
                      <a:schemeClr val="accent1">
                        <a:lumMod val="20000"/>
                        <a:lumOff val="80000"/>
                      </a:schemeClr>
                    </a:solidFill>
                  </a:tcPr>
                </a:tc>
                <a:tc>
                  <a:txBody>
                    <a:bodyPr/>
                    <a:lstStyle/>
                    <a:p>
                      <a:pPr algn="ctr"/>
                      <a:r>
                        <a:rPr lang="en-US" sz="1200" dirty="0" smtClean="0">
                          <a:latin typeface="Calibri" panose="020F0502020204030204" pitchFamily="34" charset="0"/>
                        </a:rPr>
                        <a:t>$247</a:t>
                      </a:r>
                    </a:p>
                    <a:p>
                      <a:pPr algn="ctr"/>
                      <a:r>
                        <a:rPr lang="en-US" sz="1050" i="1" dirty="0" smtClean="0">
                          <a:latin typeface="Calibri" panose="020F0502020204030204" pitchFamily="34" charset="0"/>
                        </a:rPr>
                        <a:t>(2.01% income)</a:t>
                      </a:r>
                      <a:endParaRPr lang="en-US" sz="1050" i="1" dirty="0">
                        <a:latin typeface="Calibri" panose="020F0502020204030204" pitchFamily="34" charset="0"/>
                      </a:endParaRPr>
                    </a:p>
                  </a:txBody>
                  <a:tcPr marL="100573" marR="100573" marT="51815" marB="51815"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$537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(3.31% income)</a:t>
                      </a:r>
                    </a:p>
                  </a:txBody>
                  <a:tcPr marL="100573" marR="100573" marT="51815" marB="51815"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$1492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(6.34% income)</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alibri" panose="020F0502020204030204" pitchFamily="34" charset="0"/>
                        </a:rPr>
                        <a:t>$1509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solidFill>
                            <a:schemeClr val="tx1"/>
                          </a:solidFill>
                          <a:latin typeface="Calibri" panose="020F0502020204030204" pitchFamily="34" charset="0"/>
                        </a:rPr>
                        <a:t>(6.38% income)</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alibri" panose="020F0502020204030204" pitchFamily="34" charset="0"/>
                        </a:rPr>
                        <a:t>$2858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solidFill>
                            <a:schemeClr val="tx1"/>
                          </a:solidFill>
                          <a:latin typeface="Calibri" panose="020F0502020204030204" pitchFamily="34" charset="0"/>
                        </a:rPr>
                        <a:t>(8.83% income)</a:t>
                      </a:r>
                    </a:p>
                  </a:txBody>
                  <a:tcPr marL="100573" marR="100573" marT="51815" marB="51815"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kern="1200" noProof="0" dirty="0" smtClean="0">
                          <a:solidFill>
                            <a:schemeClr val="tx1"/>
                          </a:solidFill>
                          <a:latin typeface="Calibri" panose="020F0502020204030204" pitchFamily="34" charset="0"/>
                          <a:ea typeface="+mn-ea"/>
                          <a:cs typeface="+mn-cs"/>
                        </a:rPr>
                        <a:t>$3,345.45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i="1" kern="1200" noProof="0" dirty="0" smtClean="0">
                          <a:solidFill>
                            <a:schemeClr val="tx1"/>
                          </a:solidFill>
                          <a:latin typeface="Calibri" panose="020F0502020204030204" pitchFamily="34" charset="0"/>
                          <a:ea typeface="+mn-ea"/>
                          <a:cs typeface="+mn-cs"/>
                        </a:rPr>
                        <a:t>(9.5%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i="1" kern="1200" noProof="0" dirty="0" smtClean="0">
                          <a:solidFill>
                            <a:schemeClr val="tx1"/>
                          </a:solidFill>
                          <a:latin typeface="Calibri" panose="020F0502020204030204" pitchFamily="34" charset="0"/>
                          <a:ea typeface="+mn-ea"/>
                          <a:cs typeface="+mn-cs"/>
                        </a:rPr>
                        <a:t>Income)</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alibri" panose="020F0502020204030204" pitchFamily="34" charset="0"/>
                        </a:rPr>
                        <a:t>$4500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smtClean="0">
                          <a:ln>
                            <a:noFill/>
                          </a:ln>
                          <a:solidFill>
                            <a:prstClr val="black"/>
                          </a:solidFill>
                          <a:effectLst/>
                          <a:uLnTx/>
                          <a:uFillTx/>
                          <a:latin typeface="+mn-lt"/>
                          <a:ea typeface="+mn-ea"/>
                          <a:cs typeface="+mn-cs"/>
                        </a:rPr>
                        <a:t>(9.56% income)</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alibri" panose="020F0502020204030204" pitchFamily="34" charset="0"/>
                        </a:rPr>
                        <a:t>No Max</a:t>
                      </a:r>
                    </a:p>
                  </a:txBody>
                  <a:tcPr marL="100573" marR="100573" marT="51815" marB="51815" anchor="ctr">
                    <a:solidFill>
                      <a:schemeClr val="accent1">
                        <a:lumMod val="20000"/>
                        <a:lumOff val="80000"/>
                      </a:schemeClr>
                    </a:solidFill>
                  </a:tcPr>
                </a:tc>
              </a:tr>
              <a:tr h="308835">
                <a:tc>
                  <a:txBody>
                    <a:bodyPr/>
                    <a:lstStyle/>
                    <a:p>
                      <a:pPr algn="l"/>
                      <a:r>
                        <a:rPr lang="en-US" sz="1200" b="1" dirty="0" smtClean="0">
                          <a:solidFill>
                            <a:schemeClr val="tx1"/>
                          </a:solidFill>
                          <a:latin typeface="Calibri" panose="020F0502020204030204" pitchFamily="34" charset="0"/>
                        </a:rPr>
                        <a:t>ACA MOOP</a:t>
                      </a:r>
                      <a:endParaRPr lang="en-US" sz="1200" b="1" dirty="0">
                        <a:solidFill>
                          <a:schemeClr val="tx1"/>
                        </a:solidFill>
                        <a:latin typeface="Calibri" panose="020F0502020204030204" pitchFamily="34" charset="0"/>
                      </a:endParaRP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$2250</a:t>
                      </a:r>
                    </a:p>
                  </a:txBody>
                  <a:tcPr marL="100573" marR="100573" marT="51815" marB="51815" anchor="ctr">
                    <a:solidFill>
                      <a:schemeClr val="accent1">
                        <a:lumMod val="20000"/>
                        <a:lumOff val="80000"/>
                      </a:schemeClr>
                    </a:solidFill>
                  </a:tcPr>
                </a:tc>
                <a:tc>
                  <a:txBody>
                    <a:bodyPr/>
                    <a:lstStyle/>
                    <a:p>
                      <a:pPr algn="ctr"/>
                      <a:r>
                        <a:rPr lang="en-US" sz="1200" dirty="0" smtClean="0">
                          <a:latin typeface="+mn-lt"/>
                        </a:rPr>
                        <a:t>$2250</a:t>
                      </a:r>
                      <a:endParaRPr lang="en-US" sz="1200" dirty="0">
                        <a:latin typeface="+mn-lt"/>
                      </a:endParaRP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$5200</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$5200</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$6600</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$6600</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$6600</a:t>
                      </a:r>
                    </a:p>
                  </a:txBody>
                  <a:tcPr marL="100573" marR="100573" marT="51815" marB="51815"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$6600</a:t>
                      </a:r>
                    </a:p>
                  </a:txBody>
                  <a:tcPr marL="100573" marR="100573" marT="51815" marB="51815" anchor="ctr">
                    <a:solidFill>
                      <a:schemeClr val="accent1">
                        <a:lumMod val="20000"/>
                        <a:lumOff val="80000"/>
                      </a:schemeClr>
                    </a:solidFill>
                  </a:tcPr>
                </a:tc>
              </a:tr>
            </a:tbl>
          </a:graphicData>
        </a:graphic>
      </p:graphicFrame>
      <p:sp>
        <p:nvSpPr>
          <p:cNvPr id="3" name="TextBox 2"/>
          <p:cNvSpPr txBox="1"/>
          <p:nvPr/>
        </p:nvSpPr>
        <p:spPr>
          <a:xfrm>
            <a:off x="81456" y="5044189"/>
            <a:ext cx="8890016" cy="545728"/>
          </a:xfrm>
          <a:prstGeom prst="rect">
            <a:avLst/>
          </a:prstGeom>
        </p:spPr>
        <p:txBody>
          <a:bodyPr vert="horz" wrap="square" rtlCol="0" anchor="b">
            <a:normAutofit fontScale="92500" lnSpcReduction="20000"/>
          </a:bodyPr>
          <a:lstStyle/>
          <a:p>
            <a:r>
              <a:rPr lang="en-US" dirty="0" smtClean="0"/>
              <a:t>Employee Premium : 315.12 (2.68-0.67% income)</a:t>
            </a:r>
          </a:p>
          <a:p>
            <a:r>
              <a:rPr lang="en-US" dirty="0" smtClean="0"/>
              <a:t>Employee MOOP: $1,100 (Excluding Rx)</a:t>
            </a:r>
          </a:p>
        </p:txBody>
      </p:sp>
      <p:sp>
        <p:nvSpPr>
          <p:cNvPr id="4" name="TextBox 3"/>
          <p:cNvSpPr txBox="1"/>
          <p:nvPr/>
        </p:nvSpPr>
        <p:spPr>
          <a:xfrm>
            <a:off x="982133" y="6391275"/>
            <a:ext cx="8165714" cy="466725"/>
          </a:xfrm>
          <a:prstGeom prst="rect">
            <a:avLst/>
          </a:prstGeom>
        </p:spPr>
        <p:txBody>
          <a:bodyPr vert="horz" wrap="square" rtlCol="0" anchor="b">
            <a:noAutofit/>
          </a:bodyPr>
          <a:lstStyle/>
          <a:p>
            <a:r>
              <a:rPr lang="en-US" sz="1050" dirty="0">
                <a:solidFill>
                  <a:prstClr val="black"/>
                </a:solidFill>
              </a:rPr>
              <a:t>Note: 2015 FPL level used throughout (Marketplaces currently use 2014 FPL for APTC/CSR calculations); all amounts expressed as annual</a:t>
            </a:r>
          </a:p>
        </p:txBody>
      </p:sp>
      <p:pic>
        <p:nvPicPr>
          <p:cNvPr id="1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lide Number Placeholder 1"/>
          <p:cNvSpPr txBox="1">
            <a:spLocks/>
          </p:cNvSpPr>
          <p:nvPr/>
        </p:nvSpPr>
        <p:spPr bwMode="auto">
          <a:xfrm>
            <a:off x="7014247" y="661670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16</a:t>
            </a:fld>
            <a:endParaRPr lang="en-US" altLang="en-US" sz="1200" dirty="0" smtClean="0">
              <a:latin typeface="Calibri" pitchFamily="34" charset="0"/>
            </a:endParaRPr>
          </a:p>
        </p:txBody>
      </p:sp>
    </p:spTree>
    <p:extLst>
      <p:ext uri="{BB962C8B-B14F-4D97-AF65-F5344CB8AC3E}">
        <p14:creationId xmlns:p14="http://schemas.microsoft.com/office/powerpoint/2010/main" val="999404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Current Minnesota and ACA Affordability Scales for Premiums</a:t>
            </a:r>
            <a:endParaRPr lang="en-US" dirty="0"/>
          </a:p>
        </p:txBody>
      </p:sp>
      <p:sp>
        <p:nvSpPr>
          <p:cNvPr id="5" name="Rectangle 4"/>
          <p:cNvSpPr/>
          <p:nvPr/>
        </p:nvSpPr>
        <p:spPr bwMode="auto">
          <a:xfrm>
            <a:off x="0" y="1341269"/>
            <a:ext cx="9144000" cy="718442"/>
          </a:xfrm>
          <a:prstGeom prst="rect">
            <a:avLst/>
          </a:prstGeom>
          <a:solidFill>
            <a:srgbClr val="FFC000">
              <a:alpha val="29804"/>
            </a:srgbClr>
          </a:solidFill>
          <a:ln w="19050">
            <a:solidFill>
              <a:srgbClr val="336699"/>
            </a:solidFill>
          </a:ln>
        </p:spPr>
        <p:txBody>
          <a:bodyPr wrap="none" rtlCol="0" anchor="ctr"/>
          <a:lstStyle/>
          <a:p>
            <a:pPr algn="ctr"/>
            <a:r>
              <a:rPr lang="en-US" b="1" dirty="0" smtClean="0">
                <a:solidFill>
                  <a:prstClr val="black"/>
                </a:solidFill>
              </a:rPr>
              <a:t>Minnesota has more affordable coverage than the ACA for incomes  ≤ 200% FPL</a:t>
            </a:r>
            <a:endParaRPr lang="en-US" b="1" dirty="0">
              <a:solidFill>
                <a:prstClr val="black"/>
              </a:solidFill>
            </a:endParaRPr>
          </a:p>
        </p:txBody>
      </p:sp>
      <p:pic>
        <p:nvPicPr>
          <p:cNvPr id="3" name="Picture 2" title="Comparing Premiums as a Percentage of Incom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566" y="2078225"/>
            <a:ext cx="6450989" cy="3530081"/>
          </a:xfrm>
          <a:prstGeom prst="rect">
            <a:avLst/>
          </a:prstGeom>
        </p:spPr>
      </p:pic>
      <p:pic>
        <p:nvPicPr>
          <p:cNvPr id="18" name="Picture 2" descr="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04405" y="6391275"/>
            <a:ext cx="8043442" cy="466725"/>
          </a:xfrm>
          <a:prstGeom prst="rect">
            <a:avLst/>
          </a:prstGeom>
        </p:spPr>
        <p:txBody>
          <a:bodyPr vert="horz" wrap="square" rtlCol="0" anchor="b">
            <a:noAutofit/>
          </a:bodyPr>
          <a:lstStyle/>
          <a:p>
            <a:r>
              <a:rPr lang="en-US" sz="1050" dirty="0">
                <a:solidFill>
                  <a:prstClr val="black"/>
                </a:solidFill>
              </a:rPr>
              <a:t>Note: 2015 FPL level used throughout (Marketplaces currently use 2014 FPL for APTC/CSR calculations); all amounts expressed as annual</a:t>
            </a:r>
          </a:p>
        </p:txBody>
      </p:sp>
      <p:sp>
        <p:nvSpPr>
          <p:cNvPr id="17" name="Slide Number Placeholder 1"/>
          <p:cNvSpPr txBox="1">
            <a:spLocks/>
          </p:cNvSpPr>
          <p:nvPr/>
        </p:nvSpPr>
        <p:spPr bwMode="auto">
          <a:xfrm>
            <a:off x="7014247" y="661670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17</a:t>
            </a:fld>
            <a:endParaRPr lang="en-US" altLang="en-US" sz="1200" dirty="0" smtClean="0">
              <a:latin typeface="Calibri" pitchFamily="34" charset="0"/>
            </a:endParaRPr>
          </a:p>
        </p:txBody>
      </p:sp>
    </p:spTree>
    <p:extLst>
      <p:ext uri="{BB962C8B-B14F-4D97-AF65-F5344CB8AC3E}">
        <p14:creationId xmlns:p14="http://schemas.microsoft.com/office/powerpoint/2010/main" val="3403920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Address High Deductible QHP Products</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b="1" dirty="0" smtClean="0">
                <a:solidFill>
                  <a:prstClr val="black"/>
                </a:solidFill>
              </a:rPr>
              <a:t>Recommendation: Explore options to address high deductibles in QHP products in the Marketplace</a:t>
            </a:r>
          </a:p>
        </p:txBody>
      </p:sp>
      <p:sp>
        <p:nvSpPr>
          <p:cNvPr id="18" name="TextBox 26"/>
          <p:cNvSpPr txBox="1"/>
          <p:nvPr/>
        </p:nvSpPr>
        <p:spPr>
          <a:xfrm>
            <a:off x="172441" y="2591226"/>
            <a:ext cx="2016743" cy="2580064"/>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0"/>
              </a:spcAft>
            </a:pPr>
            <a:r>
              <a:rPr lang="en-US" sz="1400" b="1" i="1" dirty="0">
                <a:solidFill>
                  <a:srgbClr val="000000"/>
                </a:solidFill>
                <a:latin typeface="Calibri" pitchFamily="34" charset="0"/>
              </a:rPr>
              <a:t>Low or </a:t>
            </a:r>
            <a:r>
              <a:rPr lang="en-US" sz="1400" b="1" i="1" dirty="0" smtClean="0">
                <a:solidFill>
                  <a:srgbClr val="000000"/>
                </a:solidFill>
                <a:latin typeface="Calibri" pitchFamily="34" charset="0"/>
              </a:rPr>
              <a:t>No</a:t>
            </a:r>
          </a:p>
          <a:p>
            <a:pPr algn="ctr">
              <a:spcAft>
                <a:spcPts val="0"/>
              </a:spcAft>
            </a:pPr>
            <a:r>
              <a:rPr lang="en-US" sz="1400" b="1" i="1" dirty="0" smtClean="0">
                <a:solidFill>
                  <a:srgbClr val="000000"/>
                </a:solidFill>
                <a:latin typeface="Calibri" pitchFamily="34" charset="0"/>
              </a:rPr>
              <a:t>Deductible Plans</a:t>
            </a:r>
          </a:p>
          <a:p>
            <a:pPr algn="ctr">
              <a:spcAft>
                <a:spcPts val="0"/>
              </a:spcAft>
            </a:pPr>
            <a:endParaRPr lang="en-US" sz="1400" b="1" i="1" dirty="0">
              <a:solidFill>
                <a:srgbClr val="000000"/>
              </a:solidFill>
              <a:latin typeface="Calibri" pitchFamily="34" charset="0"/>
            </a:endParaRPr>
          </a:p>
          <a:p>
            <a:pPr algn="ctr">
              <a:spcAft>
                <a:spcPts val="600"/>
              </a:spcAft>
            </a:pPr>
            <a:r>
              <a:rPr lang="en-US" sz="1400" dirty="0">
                <a:solidFill>
                  <a:srgbClr val="000000"/>
                </a:solidFill>
                <a:latin typeface="Calibri" pitchFamily="34" charset="0"/>
              </a:rPr>
              <a:t>Require that carriers offer products with standard </a:t>
            </a:r>
            <a:r>
              <a:rPr lang="en-US" sz="1400" dirty="0" smtClean="0">
                <a:solidFill>
                  <a:srgbClr val="000000"/>
                </a:solidFill>
                <a:latin typeface="Calibri" pitchFamily="34" charset="0"/>
              </a:rPr>
              <a:t> cost </a:t>
            </a:r>
            <a:r>
              <a:rPr lang="en-US" sz="1400" dirty="0">
                <a:solidFill>
                  <a:srgbClr val="000000"/>
                </a:solidFill>
                <a:latin typeface="Calibri" pitchFamily="34" charset="0"/>
              </a:rPr>
              <a:t>sharing designs featuring low or no deductible options (in addition to other products they  </a:t>
            </a:r>
            <a:r>
              <a:rPr lang="en-US" sz="1400" dirty="0" smtClean="0">
                <a:solidFill>
                  <a:srgbClr val="000000"/>
                </a:solidFill>
                <a:latin typeface="Calibri" pitchFamily="34" charset="0"/>
              </a:rPr>
              <a:t>choose </a:t>
            </a:r>
            <a:r>
              <a:rPr lang="en-US" sz="1400" dirty="0">
                <a:solidFill>
                  <a:srgbClr val="000000"/>
                </a:solidFill>
                <a:latin typeface="Calibri" pitchFamily="34" charset="0"/>
              </a:rPr>
              <a:t>to offer)</a:t>
            </a:r>
          </a:p>
        </p:txBody>
      </p:sp>
      <p:sp>
        <p:nvSpPr>
          <p:cNvPr id="13" name="TextBox 26"/>
          <p:cNvSpPr txBox="1"/>
          <p:nvPr/>
        </p:nvSpPr>
        <p:spPr>
          <a:xfrm>
            <a:off x="2434275" y="2605196"/>
            <a:ext cx="2016743" cy="2518509"/>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r>
              <a:rPr lang="en-US" sz="1400" b="1" i="1" dirty="0">
                <a:solidFill>
                  <a:srgbClr val="000000"/>
                </a:solidFill>
                <a:latin typeface="Calibri" pitchFamily="34" charset="0"/>
              </a:rPr>
              <a:t>Exempt High-Value Services</a:t>
            </a:r>
          </a:p>
          <a:p>
            <a:pPr algn="ctr">
              <a:spcAft>
                <a:spcPts val="600"/>
              </a:spcAft>
            </a:pPr>
            <a:endParaRPr lang="en-US" sz="1400" dirty="0" smtClean="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Exempt </a:t>
            </a:r>
            <a:r>
              <a:rPr lang="en-US" sz="1400" dirty="0">
                <a:solidFill>
                  <a:srgbClr val="000000"/>
                </a:solidFill>
                <a:latin typeface="Calibri" pitchFamily="34" charset="0"/>
              </a:rPr>
              <a:t>certain services from deductibles, which may be designed to incentivize utilization of primary care and generic prescription drugs </a:t>
            </a:r>
          </a:p>
        </p:txBody>
      </p:sp>
      <p:sp>
        <p:nvSpPr>
          <p:cNvPr id="25" name="TextBox 26"/>
          <p:cNvSpPr txBox="1"/>
          <p:nvPr/>
        </p:nvSpPr>
        <p:spPr>
          <a:xfrm>
            <a:off x="4706911" y="2612392"/>
            <a:ext cx="2016743" cy="2595453"/>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r>
              <a:rPr lang="en-US" sz="1400" b="1" i="1" dirty="0" smtClean="0">
                <a:solidFill>
                  <a:srgbClr val="000000"/>
                </a:solidFill>
                <a:latin typeface="Calibri" pitchFamily="34" charset="0"/>
              </a:rPr>
              <a:t>Require  Standard Designs</a:t>
            </a:r>
          </a:p>
          <a:p>
            <a:pPr algn="ctr">
              <a:spcAft>
                <a:spcPts val="600"/>
              </a:spcAft>
            </a:pPr>
            <a:endParaRPr lang="en-US" sz="1400" b="1" i="1" dirty="0" smtClean="0">
              <a:solidFill>
                <a:srgbClr val="000000"/>
              </a:solidFill>
              <a:latin typeface="Calibri" pitchFamily="34" charset="0"/>
            </a:endParaRPr>
          </a:p>
          <a:p>
            <a:pPr algn="ctr">
              <a:spcAft>
                <a:spcPts val="600"/>
              </a:spcAft>
            </a:pPr>
            <a:endParaRPr lang="en-US" sz="1400" dirty="0" smtClean="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Create </a:t>
            </a:r>
            <a:r>
              <a:rPr lang="en-US" sz="1400" dirty="0">
                <a:solidFill>
                  <a:srgbClr val="000000"/>
                </a:solidFill>
                <a:latin typeface="Calibri" pitchFamily="34" charset="0"/>
              </a:rPr>
              <a:t>standard cost-sharing product that addresses all types of cost-sharing (deductibles plus co-insurance and co-payments</a:t>
            </a:r>
            <a:r>
              <a:rPr lang="en-US" sz="1400" dirty="0" smtClean="0">
                <a:solidFill>
                  <a:srgbClr val="000000"/>
                </a:solidFill>
                <a:latin typeface="Calibri" pitchFamily="34" charset="0"/>
              </a:rPr>
              <a:t>)</a:t>
            </a:r>
            <a:endParaRPr lang="en-US" sz="1400" dirty="0">
              <a:solidFill>
                <a:srgbClr val="000000"/>
              </a:solidFill>
              <a:latin typeface="Calibri" pitchFamily="34" charset="0"/>
            </a:endParaRPr>
          </a:p>
        </p:txBody>
      </p:sp>
      <p:sp>
        <p:nvSpPr>
          <p:cNvPr id="27" name="TextBox 26"/>
          <p:cNvSpPr txBox="1"/>
          <p:nvPr/>
        </p:nvSpPr>
        <p:spPr>
          <a:xfrm>
            <a:off x="6979549" y="2591226"/>
            <a:ext cx="2016743" cy="267239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r>
              <a:rPr lang="en-US" sz="1400" b="1" i="1" dirty="0" smtClean="0">
                <a:solidFill>
                  <a:srgbClr val="000000"/>
                </a:solidFill>
                <a:latin typeface="Calibri" pitchFamily="34" charset="0"/>
              </a:rPr>
              <a:t>Limit Non-Standard Designs</a:t>
            </a:r>
          </a:p>
          <a:p>
            <a:pPr algn="ctr">
              <a:spcAft>
                <a:spcPts val="600"/>
              </a:spcAft>
            </a:pPr>
            <a:endParaRPr lang="en-US" sz="1400" b="1" i="1" dirty="0">
              <a:solidFill>
                <a:srgbClr val="000000"/>
              </a:solidFill>
              <a:latin typeface="Calibri" pitchFamily="34" charset="0"/>
            </a:endParaRPr>
          </a:p>
          <a:p>
            <a:pPr algn="ctr">
              <a:spcAft>
                <a:spcPts val="600"/>
              </a:spcAft>
            </a:pPr>
            <a:endParaRPr lang="en-US" sz="1400" b="1" i="1" dirty="0" smtClean="0">
              <a:solidFill>
                <a:srgbClr val="000000"/>
              </a:solidFill>
              <a:latin typeface="Calibri" pitchFamily="34" charset="0"/>
            </a:endParaRPr>
          </a:p>
          <a:p>
            <a:pPr algn="ctr">
              <a:spcAft>
                <a:spcPts val="600"/>
              </a:spcAft>
            </a:pPr>
            <a:endParaRPr lang="en-US" sz="1400" b="1" i="1" dirty="0" smtClean="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Limit </a:t>
            </a:r>
            <a:r>
              <a:rPr lang="en-US" sz="1400" dirty="0">
                <a:solidFill>
                  <a:srgbClr val="000000"/>
                </a:solidFill>
                <a:latin typeface="Calibri" pitchFamily="34" charset="0"/>
              </a:rPr>
              <a:t>the number of “non-standard” plans a carrier may offer to reduce consumer confusion</a:t>
            </a:r>
          </a:p>
        </p:txBody>
      </p:sp>
      <p:pic>
        <p:nvPicPr>
          <p:cNvPr id="1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18</a:t>
            </a:fld>
            <a:endParaRPr lang="en-US" altLang="en-US" sz="1200" dirty="0" smtClean="0">
              <a:latin typeface="Calibri" pitchFamily="34" charset="0"/>
            </a:endParaRPr>
          </a:p>
        </p:txBody>
      </p:sp>
    </p:spTree>
    <p:extLst>
      <p:ext uri="{BB962C8B-B14F-4D97-AF65-F5344CB8AC3E}">
        <p14:creationId xmlns:p14="http://schemas.microsoft.com/office/powerpoint/2010/main" val="1867015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 High Deductible Plans:</a:t>
            </a:r>
            <a:br>
              <a:rPr lang="en-US" dirty="0" smtClean="0"/>
            </a:br>
            <a:r>
              <a:rPr lang="en-US" dirty="0" smtClean="0"/>
              <a:t> </a:t>
            </a:r>
            <a:r>
              <a:rPr lang="en-US" i="1" dirty="0" smtClean="0"/>
              <a:t>Modeling Needs</a:t>
            </a:r>
            <a:endParaRPr lang="en-US" i="1" dirty="0"/>
          </a:p>
        </p:txBody>
      </p:sp>
      <p:sp>
        <p:nvSpPr>
          <p:cNvPr id="3" name="TextBox 2"/>
          <p:cNvSpPr txBox="1"/>
          <p:nvPr/>
        </p:nvSpPr>
        <p:spPr>
          <a:xfrm>
            <a:off x="362139" y="1457608"/>
            <a:ext cx="8468594" cy="4046899"/>
          </a:xfrm>
          <a:prstGeom prst="rect">
            <a:avLst/>
          </a:prstGeom>
        </p:spPr>
        <p:txBody>
          <a:bodyPr vert="horz" wrap="square" rtlCol="0" anchor="t">
            <a:normAutofit/>
          </a:bodyPr>
          <a:lstStyle/>
          <a:p>
            <a:pPr marL="285750" indent="-285750">
              <a:buFont typeface="Arial" pitchFamily="34" charset="0"/>
              <a:buChar char="•"/>
            </a:pPr>
            <a:r>
              <a:rPr lang="en-US" sz="2000" dirty="0"/>
              <a:t>Number of individuals  impacted</a:t>
            </a:r>
          </a:p>
          <a:p>
            <a:endParaRPr lang="en-US" sz="2000" dirty="0"/>
          </a:p>
          <a:p>
            <a:pPr marL="285750" indent="-285750">
              <a:buFont typeface="Arial" pitchFamily="34" charset="0"/>
              <a:buChar char="•"/>
            </a:pPr>
            <a:r>
              <a:rPr lang="en-US" sz="2000" dirty="0"/>
              <a:t>Potential additional take-up in coverage and utilization with improved affordability</a:t>
            </a:r>
          </a:p>
          <a:p>
            <a:endParaRPr lang="en-US" sz="2000" dirty="0"/>
          </a:p>
          <a:p>
            <a:pPr marL="285750" indent="-285750">
              <a:buFont typeface="Arial" pitchFamily="34" charset="0"/>
              <a:buChar char="•"/>
            </a:pPr>
            <a:r>
              <a:rPr lang="en-US" sz="2000" dirty="0"/>
              <a:t>Examples of standard cost-sharing designs</a:t>
            </a:r>
          </a:p>
          <a:p>
            <a:pPr marL="285750" indent="-285750">
              <a:buFont typeface="Arial" pitchFamily="34" charset="0"/>
              <a:buChar char="•"/>
            </a:pPr>
            <a:endParaRPr lang="en-US" sz="2000" dirty="0"/>
          </a:p>
          <a:p>
            <a:pPr marL="285750" indent="-285750">
              <a:buFont typeface="Arial" pitchFamily="34" charset="0"/>
              <a:buChar char="•"/>
            </a:pPr>
            <a:r>
              <a:rPr lang="en-US" sz="2000" dirty="0"/>
              <a:t>Overall state fiscal impact</a:t>
            </a:r>
          </a:p>
        </p:txBody>
      </p:sp>
      <p:pic>
        <p:nvPicPr>
          <p:cNvPr id="7"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19</a:t>
            </a:fld>
            <a:endParaRPr lang="en-US" altLang="en-US" sz="1200" dirty="0" smtClean="0">
              <a:latin typeface="Calibri" pitchFamily="34" charset="0"/>
            </a:endParaRPr>
          </a:p>
        </p:txBody>
      </p:sp>
    </p:spTree>
    <p:extLst>
      <p:ext uri="{BB962C8B-B14F-4D97-AF65-F5344CB8AC3E}">
        <p14:creationId xmlns:p14="http://schemas.microsoft.com/office/powerpoint/2010/main" val="3221784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Vision and Goals</a:t>
            </a:r>
            <a:endParaRPr lang="en-US" dirty="0"/>
          </a:p>
        </p:txBody>
      </p:sp>
      <p:sp>
        <p:nvSpPr>
          <p:cNvPr id="28" name="TextBox 27"/>
          <p:cNvSpPr txBox="1"/>
          <p:nvPr/>
        </p:nvSpPr>
        <p:spPr>
          <a:xfrm>
            <a:off x="245807" y="1316772"/>
            <a:ext cx="8632723" cy="4431983"/>
          </a:xfrm>
          <a:prstGeom prst="rect">
            <a:avLst/>
          </a:prstGeom>
          <a:solidFill>
            <a:schemeClr val="bg1">
              <a:alpha val="0"/>
            </a:schemeClr>
          </a:solidFill>
          <a:ln>
            <a:noFill/>
          </a:ln>
        </p:spPr>
        <p:txBody>
          <a:bodyPr wrap="square" rtlCol="0">
            <a:spAutoFit/>
          </a:bodyPr>
          <a:lstStyle/>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Vision</a:t>
            </a:r>
            <a:r>
              <a:rPr kumimoji="0" lang="en-US" b="1" i="0" strike="noStrike" kern="0" cap="none" spc="0" normalizeH="0" baseline="0" noProof="0" dirty="0" smtClean="0">
                <a:ln>
                  <a:noFill/>
                </a:ln>
                <a:solidFill>
                  <a:srgbClr val="000000"/>
                </a:solidFill>
                <a:effectLst/>
                <a:uLnTx/>
                <a:uFillTx/>
                <a:latin typeface="Calibri" panose="020F0502020204030204" pitchFamily="34" charset="0"/>
              </a:rPr>
              <a:t>: </a:t>
            </a:r>
            <a:r>
              <a:rPr kumimoji="0" lang="en-US" i="0" strike="noStrike" kern="0" cap="none" spc="0" normalizeH="0" baseline="0" noProof="0" dirty="0" smtClean="0">
                <a:ln>
                  <a:noFill/>
                </a:ln>
                <a:solidFill>
                  <a:srgbClr val="000000"/>
                </a:solidFill>
                <a:effectLst/>
                <a:uLnTx/>
                <a:uFillTx/>
                <a:latin typeface="Calibri" panose="020F0502020204030204" pitchFamily="34" charset="0"/>
              </a:rPr>
              <a:t>Sustainable, quality health</a:t>
            </a:r>
            <a:r>
              <a:rPr kumimoji="0" lang="en-US" i="0" strike="noStrike" kern="0" cap="none" spc="0" normalizeH="0" noProof="0" dirty="0" smtClean="0">
                <a:ln>
                  <a:noFill/>
                </a:ln>
                <a:solidFill>
                  <a:srgbClr val="000000"/>
                </a:solidFill>
                <a:effectLst/>
                <a:uLnTx/>
                <a:uFillTx/>
                <a:latin typeface="Calibri" panose="020F0502020204030204" pitchFamily="34" charset="0"/>
              </a:rPr>
              <a:t> care for all Minnesotans</a:t>
            </a:r>
            <a:endParaRPr kumimoji="0" lang="en-US" b="1" i="0" u="sng"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Guiding Principles</a:t>
            </a: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Realistic: </a:t>
            </a:r>
            <a:r>
              <a:rPr lang="en-US" sz="1600" kern="0" dirty="0" smtClean="0">
                <a:solidFill>
                  <a:srgbClr val="000000"/>
                </a:solidFill>
                <a:latin typeface="Calibri" panose="020F0502020204030204" pitchFamily="34" charset="0"/>
              </a:rPr>
              <a:t>The task force will make recommendations that can realistically be implemented.</a:t>
            </a:r>
            <a:endParaRPr lang="en-US" sz="1600" b="1" i="1" kern="0" dirty="0" smtClean="0">
              <a:solidFill>
                <a:srgbClr val="000000"/>
              </a:solidFill>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High Value Impact:</a:t>
            </a:r>
            <a:r>
              <a:rPr lang="en-US" sz="1600" b="1" i="1" kern="0" dirty="0">
                <a:solidFill>
                  <a:srgbClr val="000000"/>
                </a:solidFill>
                <a:latin typeface="Calibri" panose="020F0502020204030204" pitchFamily="34" charset="0"/>
              </a:rPr>
              <a:t> </a:t>
            </a:r>
            <a:r>
              <a:rPr lang="en-US" sz="1600" kern="0" dirty="0" smtClean="0">
                <a:solidFill>
                  <a:srgbClr val="000000"/>
                </a:solidFill>
                <a:latin typeface="Calibri" panose="020F0502020204030204" pitchFamily="34" charset="0"/>
              </a:rPr>
              <a:t>The task force will seek recommendations that have high value and are meaningful to Minnesota’s health care reform efforts.</a:t>
            </a:r>
            <a:endParaRPr kumimoji="0" lang="en-US" b="1" i="1" u="none"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Holistic Perspective: </a:t>
            </a:r>
            <a:r>
              <a:rPr lang="en-US" sz="1600" kern="0" dirty="0" smtClean="0">
                <a:solidFill>
                  <a:srgbClr val="000000"/>
                </a:solidFill>
                <a:latin typeface="Calibri" panose="020F0502020204030204" pitchFamily="34" charset="0"/>
              </a:rPr>
              <a:t>The task force understands that health care finance and our recommendations do not exist in a vacuum, and are components of the health care and population health systems.</a:t>
            </a:r>
            <a:endParaRPr lang="en-US" b="1" i="1"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Focus: </a:t>
            </a:r>
            <a:r>
              <a:rPr lang="en-US" sz="1600" kern="0" dirty="0">
                <a:solidFill>
                  <a:srgbClr val="000000"/>
                </a:solidFill>
                <a:latin typeface="Calibri" panose="020F0502020204030204" pitchFamily="34" charset="0"/>
              </a:rPr>
              <a:t>The task force recognizes that health care financing and system reform is extremely complex and it will contribute to the broader policy debates by focusing its time and attention on the issues it is charged with addressing. </a:t>
            </a:r>
            <a:endParaRPr lang="en-US" sz="1600"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lang="en-US" b="1" i="1" kern="0" dirty="0">
                <a:solidFill>
                  <a:srgbClr val="000000"/>
                </a:solidFill>
                <a:latin typeface="Calibri" panose="020F0502020204030204" pitchFamily="34" charset="0"/>
              </a:rPr>
              <a:t>Innovation: </a:t>
            </a:r>
            <a:r>
              <a:rPr lang="en-US" sz="1600" kern="0" dirty="0">
                <a:solidFill>
                  <a:srgbClr val="000000"/>
                </a:solidFill>
                <a:latin typeface="Calibri" panose="020F0502020204030204" pitchFamily="34" charset="0"/>
              </a:rPr>
              <a:t>The task force is encouraged to identify opportunities for innovation in Minnesota’s health care financing and delivery systems which show promise for lowering costs, improving population health and improving the patient experience.</a:t>
            </a:r>
            <a:endParaRPr kumimoji="0" lang="en-US" sz="1400" u="none" strike="noStrike" kern="0" cap="none" spc="0" normalizeH="0" baseline="0" noProof="0" dirty="0" smtClean="0">
              <a:ln>
                <a:noFill/>
              </a:ln>
              <a:solidFill>
                <a:srgbClr val="000000"/>
              </a:solidFill>
              <a:effectLst/>
              <a:uLnTx/>
              <a:uFillTx/>
              <a:latin typeface="Georgia" pitchFamily="18" charset="0"/>
            </a:endParaRP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a:t>
            </a:fld>
            <a:endParaRPr lang="en-US" dirty="0"/>
          </a:p>
        </p:txBody>
      </p:sp>
    </p:spTree>
    <p:extLst>
      <p:ext uri="{BB962C8B-B14F-4D97-AF65-F5344CB8AC3E}">
        <p14:creationId xmlns:p14="http://schemas.microsoft.com/office/powerpoint/2010/main" val="3516927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Address Benefit Differences</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b="1" dirty="0" smtClean="0">
                <a:solidFill>
                  <a:prstClr val="black"/>
                </a:solidFill>
              </a:rPr>
              <a:t>Recommendation: Explore options to create alignment across the coverage continuum and/or provide access to high value benefits</a:t>
            </a:r>
          </a:p>
        </p:txBody>
      </p:sp>
      <p:sp>
        <p:nvSpPr>
          <p:cNvPr id="18" name="TextBox 26"/>
          <p:cNvSpPr txBox="1"/>
          <p:nvPr/>
        </p:nvSpPr>
        <p:spPr>
          <a:xfrm>
            <a:off x="266698" y="2554464"/>
            <a:ext cx="1838326" cy="214917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0"/>
              </a:spcAft>
            </a:pPr>
            <a:endParaRPr lang="en-US" sz="1400" dirty="0" smtClean="0">
              <a:solidFill>
                <a:srgbClr val="000000"/>
              </a:solidFill>
              <a:latin typeface="Calibri" pitchFamily="34" charset="0"/>
            </a:endParaRPr>
          </a:p>
          <a:p>
            <a:pPr algn="ctr">
              <a:spcAft>
                <a:spcPts val="0"/>
              </a:spcAft>
            </a:pPr>
            <a:endParaRPr lang="en-US" sz="1400" dirty="0">
              <a:solidFill>
                <a:srgbClr val="000000"/>
              </a:solidFill>
              <a:latin typeface="Calibri" pitchFamily="34" charset="0"/>
            </a:endParaRPr>
          </a:p>
          <a:p>
            <a:pPr algn="ctr">
              <a:spcAft>
                <a:spcPts val="0"/>
              </a:spcAft>
            </a:pPr>
            <a:endParaRPr lang="en-US" sz="1400" dirty="0" smtClean="0">
              <a:solidFill>
                <a:srgbClr val="000000"/>
              </a:solidFill>
              <a:latin typeface="Calibri" pitchFamily="34" charset="0"/>
            </a:endParaRPr>
          </a:p>
          <a:p>
            <a:pPr algn="ctr">
              <a:spcAft>
                <a:spcPts val="0"/>
              </a:spcAft>
            </a:pPr>
            <a:r>
              <a:rPr lang="en-US" sz="1400" dirty="0" smtClean="0">
                <a:solidFill>
                  <a:srgbClr val="000000"/>
                </a:solidFill>
                <a:latin typeface="Calibri" pitchFamily="34" charset="0"/>
              </a:rPr>
              <a:t>Align benefit definitions across Medical Assistance, MinnesotaCare and QHPs through MNsure</a:t>
            </a:r>
            <a:endParaRPr lang="en-US" sz="1400" dirty="0">
              <a:solidFill>
                <a:srgbClr val="000000"/>
              </a:solidFill>
              <a:latin typeface="Calibri" pitchFamily="34" charset="0"/>
            </a:endParaRPr>
          </a:p>
        </p:txBody>
      </p:sp>
      <p:sp>
        <p:nvSpPr>
          <p:cNvPr id="13" name="TextBox 26"/>
          <p:cNvSpPr txBox="1"/>
          <p:nvPr/>
        </p:nvSpPr>
        <p:spPr>
          <a:xfrm>
            <a:off x="2514598" y="2568434"/>
            <a:ext cx="1847850" cy="2087622"/>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endParaRPr lang="en-US" sz="1400" dirty="0" smtClean="0">
              <a:solidFill>
                <a:srgbClr val="000000"/>
              </a:solidFill>
              <a:latin typeface="Calibri" pitchFamily="34" charset="0"/>
            </a:endParaRPr>
          </a:p>
          <a:p>
            <a:pPr algn="ctr">
              <a:spcAft>
                <a:spcPts val="600"/>
              </a:spcAft>
            </a:pPr>
            <a:endParaRPr lang="en-US" sz="1400" dirty="0" smtClean="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Add adult dental benefits in QHPs through MNsure on par with Medical Assistance and MinnesotaCare</a:t>
            </a:r>
            <a:endParaRPr lang="en-US" sz="1400" dirty="0">
              <a:solidFill>
                <a:srgbClr val="000000"/>
              </a:solidFill>
              <a:latin typeface="Calibri" pitchFamily="34" charset="0"/>
            </a:endParaRPr>
          </a:p>
        </p:txBody>
      </p:sp>
      <p:sp>
        <p:nvSpPr>
          <p:cNvPr id="25" name="TextBox 26"/>
          <p:cNvSpPr txBox="1"/>
          <p:nvPr/>
        </p:nvSpPr>
        <p:spPr>
          <a:xfrm>
            <a:off x="4819648" y="2575630"/>
            <a:ext cx="1819275" cy="2518509"/>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endParaRPr lang="en-US" sz="1400" b="1" i="1" dirty="0" smtClean="0">
              <a:solidFill>
                <a:srgbClr val="000000"/>
              </a:solidFill>
              <a:latin typeface="Calibri" pitchFamily="34" charset="0"/>
            </a:endParaRPr>
          </a:p>
          <a:p>
            <a:pPr algn="ctr">
              <a:spcAft>
                <a:spcPts val="600"/>
              </a:spcAft>
            </a:pPr>
            <a:endParaRPr lang="en-US" sz="1400" dirty="0" smtClean="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Provide all or some unique Medical Assistance benefits through MinnesotaCare (e.g., add non-emergency medical transportation)</a:t>
            </a:r>
            <a:endParaRPr lang="en-US" sz="1400" dirty="0">
              <a:solidFill>
                <a:srgbClr val="000000"/>
              </a:solidFill>
              <a:latin typeface="Calibri" pitchFamily="34" charset="0"/>
            </a:endParaRPr>
          </a:p>
        </p:txBody>
      </p:sp>
      <p:sp>
        <p:nvSpPr>
          <p:cNvPr id="27" name="TextBox 26"/>
          <p:cNvSpPr txBox="1"/>
          <p:nvPr/>
        </p:nvSpPr>
        <p:spPr>
          <a:xfrm>
            <a:off x="6979547" y="2554464"/>
            <a:ext cx="2016743" cy="2518509"/>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endParaRPr lang="en-US" sz="1400" b="1" i="1" dirty="0">
              <a:solidFill>
                <a:srgbClr val="000000"/>
              </a:solidFill>
              <a:latin typeface="Calibri" pitchFamily="34" charset="0"/>
            </a:endParaRPr>
          </a:p>
          <a:p>
            <a:pPr algn="ctr">
              <a:spcAft>
                <a:spcPts val="600"/>
              </a:spcAft>
            </a:pPr>
            <a:endParaRPr lang="en-US" sz="1400" b="1" i="1" dirty="0" smtClean="0">
              <a:solidFill>
                <a:srgbClr val="000000"/>
              </a:solidFill>
              <a:latin typeface="Calibri" pitchFamily="34" charset="0"/>
            </a:endParaRPr>
          </a:p>
          <a:p>
            <a:pPr algn="ctr">
              <a:spcAft>
                <a:spcPts val="600"/>
              </a:spcAft>
            </a:pPr>
            <a:r>
              <a:rPr lang="en-US" sz="1400" dirty="0" smtClean="0">
                <a:solidFill>
                  <a:srgbClr val="000000"/>
                </a:solidFill>
                <a:latin typeface="Calibri" pitchFamily="34" charset="0"/>
              </a:rPr>
              <a:t>Eliminate certain Medical Assistance benefits to align with MinnesotaCare  and QHPs through MNsure (e.g., eliminate non-emergency medical transportation)</a:t>
            </a:r>
            <a:endParaRPr lang="en-US" sz="1400" dirty="0">
              <a:solidFill>
                <a:srgbClr val="000000"/>
              </a:solidFill>
              <a:latin typeface="Calibri" pitchFamily="34" charset="0"/>
            </a:endParaRPr>
          </a:p>
        </p:txBody>
      </p:sp>
      <p:pic>
        <p:nvPicPr>
          <p:cNvPr id="1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20</a:t>
            </a:fld>
            <a:endParaRPr lang="en-US" altLang="en-US" sz="1200" dirty="0" smtClean="0">
              <a:latin typeface="Calibri" pitchFamily="34" charset="0"/>
            </a:endParaRPr>
          </a:p>
        </p:txBody>
      </p:sp>
    </p:spTree>
    <p:extLst>
      <p:ext uri="{BB962C8B-B14F-4D97-AF65-F5344CB8AC3E}">
        <p14:creationId xmlns:p14="http://schemas.microsoft.com/office/powerpoint/2010/main" val="1593880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 Benefit Differences</a:t>
            </a:r>
            <a:br>
              <a:rPr lang="en-US" dirty="0" smtClean="0"/>
            </a:br>
            <a:r>
              <a:rPr lang="en-US" i="1" dirty="0" smtClean="0"/>
              <a:t>Modeling Needs</a:t>
            </a:r>
            <a:endParaRPr lang="en-US" i="1" dirty="0"/>
          </a:p>
        </p:txBody>
      </p:sp>
      <p:sp>
        <p:nvSpPr>
          <p:cNvPr id="3" name="TextBox 2"/>
          <p:cNvSpPr txBox="1"/>
          <p:nvPr/>
        </p:nvSpPr>
        <p:spPr>
          <a:xfrm>
            <a:off x="362139" y="1457608"/>
            <a:ext cx="8468594" cy="4046899"/>
          </a:xfrm>
          <a:prstGeom prst="rect">
            <a:avLst/>
          </a:prstGeom>
        </p:spPr>
        <p:txBody>
          <a:bodyPr vert="horz" wrap="square" rtlCol="0" anchor="t">
            <a:normAutofit/>
          </a:bodyPr>
          <a:lstStyle/>
          <a:p>
            <a:pPr marL="285750" indent="-285750">
              <a:buFont typeface="Arial" pitchFamily="34" charset="0"/>
              <a:buChar char="•"/>
            </a:pPr>
            <a:r>
              <a:rPr lang="en-US" sz="2000" dirty="0"/>
              <a:t>Number of individuals  impacted</a:t>
            </a:r>
          </a:p>
          <a:p>
            <a:endParaRPr lang="en-US" sz="2000" dirty="0"/>
          </a:p>
          <a:p>
            <a:pPr marL="285750" indent="-285750">
              <a:buFont typeface="Arial" pitchFamily="34" charset="0"/>
              <a:buChar char="•"/>
            </a:pPr>
            <a:r>
              <a:rPr lang="en-US" sz="2000" dirty="0"/>
              <a:t>Potential additional take-up in coverage and utilization </a:t>
            </a:r>
            <a:r>
              <a:rPr lang="en-US" sz="2000" dirty="0" smtClean="0"/>
              <a:t>with additional benefits</a:t>
            </a:r>
            <a:endParaRPr lang="en-US" sz="2000" dirty="0"/>
          </a:p>
          <a:p>
            <a:pPr marL="285750" indent="-285750">
              <a:buFont typeface="Arial" pitchFamily="34" charset="0"/>
              <a:buChar char="•"/>
            </a:pPr>
            <a:endParaRPr lang="en-US" sz="2000" dirty="0"/>
          </a:p>
          <a:p>
            <a:pPr marL="285750" indent="-285750">
              <a:buFont typeface="Arial" pitchFamily="34" charset="0"/>
              <a:buChar char="•"/>
            </a:pPr>
            <a:r>
              <a:rPr lang="en-US" sz="2000" dirty="0" smtClean="0"/>
              <a:t>Impact on broader individual and small group market </a:t>
            </a:r>
          </a:p>
          <a:p>
            <a:pPr marL="285750" indent="-285750">
              <a:buFont typeface="Arial" pitchFamily="34" charset="0"/>
              <a:buChar char="•"/>
            </a:pPr>
            <a:endParaRPr lang="en-US" sz="2000" dirty="0" smtClean="0"/>
          </a:p>
          <a:p>
            <a:pPr marL="285750" indent="-285750">
              <a:buFont typeface="Arial" pitchFamily="34" charset="0"/>
              <a:buChar char="•"/>
            </a:pPr>
            <a:r>
              <a:rPr lang="en-US" sz="2000" dirty="0" smtClean="0"/>
              <a:t>Overall </a:t>
            </a:r>
            <a:r>
              <a:rPr lang="en-US" sz="2000" dirty="0"/>
              <a:t>state fiscal impact</a:t>
            </a:r>
          </a:p>
        </p:txBody>
      </p:sp>
      <p:pic>
        <p:nvPicPr>
          <p:cNvPr id="7"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21</a:t>
            </a:fld>
            <a:endParaRPr lang="en-US" altLang="en-US" sz="1200" dirty="0" smtClean="0">
              <a:latin typeface="Calibri" pitchFamily="34" charset="0"/>
            </a:endParaRPr>
          </a:p>
        </p:txBody>
      </p:sp>
    </p:spTree>
    <p:extLst>
      <p:ext uri="{BB962C8B-B14F-4D97-AF65-F5344CB8AC3E}">
        <p14:creationId xmlns:p14="http://schemas.microsoft.com/office/powerpoint/2010/main" val="1847070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Barriers to Access Workgroup</a:t>
            </a:r>
            <a:br>
              <a:rPr lang="en-US" sz="3600" i="1" dirty="0" smtClean="0"/>
            </a:br>
            <a:r>
              <a:rPr lang="en-US" sz="3200" dirty="0"/>
              <a:t>Options and considerations for Reducing structural barriers and disparities</a:t>
            </a:r>
            <a:br>
              <a:rPr lang="en-US" sz="3200" dirty="0"/>
            </a:b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endParaRPr lang="en-US" dirty="0" smtClean="0"/>
          </a:p>
          <a:p>
            <a:r>
              <a:rPr lang="en-US" dirty="0" smtClean="0"/>
              <a:t>October 23, 2015</a:t>
            </a:r>
          </a:p>
          <a:p>
            <a:r>
              <a:rPr lang="en-US" dirty="0" smtClean="0"/>
              <a:t>rochester,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descr="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0644"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854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Goals</a:t>
            </a:r>
            <a:endParaRPr lang="en-US" dirty="0"/>
          </a:p>
        </p:txBody>
      </p:sp>
      <p:sp>
        <p:nvSpPr>
          <p:cNvPr id="3" name="Content Placeholder 2"/>
          <p:cNvSpPr>
            <a:spLocks noGrp="1"/>
          </p:cNvSpPr>
          <p:nvPr>
            <p:ph sz="quarter" idx="1"/>
          </p:nvPr>
        </p:nvSpPr>
        <p:spPr/>
        <p:txBody>
          <a:bodyPr>
            <a:normAutofit lnSpcReduction="10000"/>
          </a:bodyPr>
          <a:lstStyle/>
          <a:p>
            <a:pPr>
              <a:spcAft>
                <a:spcPts val="600"/>
              </a:spcAft>
            </a:pPr>
            <a:r>
              <a:rPr lang="en-US" sz="2800" dirty="0"/>
              <a:t>Provide </a:t>
            </a:r>
            <a:r>
              <a:rPr lang="en-US" sz="2800" dirty="0" smtClean="0"/>
              <a:t>an overview </a:t>
            </a:r>
            <a:r>
              <a:rPr lang="en-US" sz="2800" dirty="0"/>
              <a:t>of Minnesota’s </a:t>
            </a:r>
            <a:r>
              <a:rPr lang="en-US" sz="2800" dirty="0" smtClean="0"/>
              <a:t>racial </a:t>
            </a:r>
            <a:r>
              <a:rPr lang="en-US" sz="2800" dirty="0"/>
              <a:t>and e</a:t>
            </a:r>
            <a:r>
              <a:rPr lang="en-US" sz="2800" dirty="0" smtClean="0"/>
              <a:t>thnic composition</a:t>
            </a:r>
            <a:endParaRPr lang="en-US" sz="2800" dirty="0"/>
          </a:p>
          <a:p>
            <a:pPr>
              <a:spcAft>
                <a:spcPts val="600"/>
              </a:spcAft>
            </a:pPr>
            <a:r>
              <a:rPr lang="en-US" sz="2800" dirty="0" smtClean="0"/>
              <a:t>Identify language access practices </a:t>
            </a:r>
            <a:r>
              <a:rPr lang="en-US" sz="2800" dirty="0"/>
              <a:t>to </a:t>
            </a:r>
            <a:r>
              <a:rPr lang="en-US" sz="2800" dirty="0" smtClean="0"/>
              <a:t>improve eligibility </a:t>
            </a:r>
            <a:r>
              <a:rPr lang="en-US" sz="2800" dirty="0"/>
              <a:t>and </a:t>
            </a:r>
            <a:r>
              <a:rPr lang="en-US" sz="2800" dirty="0" smtClean="0"/>
              <a:t>enrollment processes</a:t>
            </a:r>
            <a:endParaRPr lang="en-US" sz="2800" dirty="0"/>
          </a:p>
          <a:p>
            <a:pPr>
              <a:spcAft>
                <a:spcPts val="600"/>
              </a:spcAft>
            </a:pPr>
            <a:r>
              <a:rPr lang="en-US" sz="2800" dirty="0"/>
              <a:t>Review Minnesota’s </a:t>
            </a:r>
            <a:r>
              <a:rPr lang="en-US" sz="2800" dirty="0" smtClean="0"/>
              <a:t>consumer assistance network </a:t>
            </a:r>
            <a:r>
              <a:rPr lang="en-US" sz="2800" dirty="0"/>
              <a:t>to </a:t>
            </a:r>
            <a:r>
              <a:rPr lang="en-US" sz="2800" dirty="0" smtClean="0"/>
              <a:t>enroll remaining uninsured </a:t>
            </a:r>
            <a:endParaRPr lang="en-US" sz="2800" dirty="0"/>
          </a:p>
          <a:p>
            <a:pPr>
              <a:spcAft>
                <a:spcPts val="600"/>
              </a:spcAft>
            </a:pPr>
            <a:r>
              <a:rPr lang="en-US" sz="2800" dirty="0"/>
              <a:t>Identify </a:t>
            </a:r>
            <a:r>
              <a:rPr lang="en-US" sz="2800" dirty="0" smtClean="0"/>
              <a:t>health </a:t>
            </a:r>
            <a:r>
              <a:rPr lang="en-US" sz="2800" dirty="0"/>
              <a:t>l</a:t>
            </a:r>
            <a:r>
              <a:rPr lang="en-US" sz="2800" dirty="0" smtClean="0"/>
              <a:t>iteracy best practices </a:t>
            </a:r>
            <a:r>
              <a:rPr lang="en-US" sz="2800" dirty="0"/>
              <a:t>to </a:t>
            </a:r>
            <a:r>
              <a:rPr lang="en-US" sz="2800" dirty="0" smtClean="0"/>
              <a:t>improve </a:t>
            </a:r>
            <a:r>
              <a:rPr lang="en-US" sz="2800" dirty="0"/>
              <a:t>a</a:t>
            </a:r>
            <a:r>
              <a:rPr lang="en-US" sz="2800" dirty="0" smtClean="0"/>
              <a:t>ccess </a:t>
            </a:r>
            <a:r>
              <a:rPr lang="en-US" sz="2800" dirty="0"/>
              <a:t>to </a:t>
            </a:r>
            <a:r>
              <a:rPr lang="en-US" sz="2800" dirty="0" smtClean="0"/>
              <a:t>care</a:t>
            </a:r>
          </a:p>
          <a:p>
            <a:endParaRPr lang="en-US" dirty="0"/>
          </a:p>
        </p:txBody>
      </p:sp>
      <p:pic>
        <p:nvPicPr>
          <p:cNvPr id="4" name="Picture 2" descr="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23</a:t>
            </a:fld>
            <a:endParaRPr lang="en-US" dirty="0"/>
          </a:p>
        </p:txBody>
      </p:sp>
    </p:spTree>
    <p:extLst>
      <p:ext uri="{BB962C8B-B14F-4D97-AF65-F5344CB8AC3E}">
        <p14:creationId xmlns:p14="http://schemas.microsoft.com/office/powerpoint/2010/main" val="2555669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4903" y="2877206"/>
            <a:ext cx="8534400" cy="1048143"/>
          </a:xfrm>
        </p:spPr>
        <p:txBody>
          <a:bodyPr>
            <a:normAutofit fontScale="90000"/>
          </a:bodyPr>
          <a:lstStyle/>
          <a:p>
            <a:pPr lvl="0">
              <a:lnSpc>
                <a:spcPct val="90000"/>
              </a:lnSpc>
              <a:spcBef>
                <a:spcPts val="0"/>
              </a:spcBef>
            </a:pPr>
            <a:r>
              <a:rPr lang="en-US" sz="3800" b="1" spc="0" dirty="0">
                <a:solidFill>
                  <a:prstClr val="black"/>
                </a:solidFill>
                <a:ea typeface="ＭＳ Ｐゴシック"/>
                <a:cs typeface="ＭＳ Ｐゴシック"/>
              </a:rPr>
              <a:t> </a:t>
            </a:r>
            <a:br>
              <a:rPr lang="en-US" sz="3800" b="1" spc="0" dirty="0">
                <a:solidFill>
                  <a:prstClr val="black"/>
                </a:solidFill>
                <a:ea typeface="ＭＳ Ｐゴシック"/>
                <a:cs typeface="ＭＳ Ｐゴシック"/>
              </a:rPr>
            </a:br>
            <a:r>
              <a:rPr lang="en-US" sz="3200" b="1" spc="0" dirty="0">
                <a:solidFill>
                  <a:prstClr val="black"/>
                </a:solidFill>
                <a:latin typeface="Calibri" charset="0"/>
                <a:ea typeface="+mn-ea"/>
                <a:cs typeface="ＭＳ Ｐゴシック"/>
              </a:rPr>
              <a:t>Overview of Minnesota’s Racial and Ethnic Composition</a:t>
            </a:r>
            <a:br>
              <a:rPr lang="en-US" sz="3200" b="1" spc="0" dirty="0">
                <a:solidFill>
                  <a:prstClr val="black"/>
                </a:solidFill>
                <a:latin typeface="Calibri" charset="0"/>
                <a:ea typeface="+mn-ea"/>
                <a:cs typeface="ＭＳ Ｐゴシック"/>
              </a:rPr>
            </a:br>
            <a:endParaRPr lang="en-US" dirty="0"/>
          </a:p>
        </p:txBody>
      </p:sp>
      <p:pic>
        <p:nvPicPr>
          <p:cNvPr id="13"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11"/>
          </p:nvPr>
        </p:nvSpPr>
        <p:spPr>
          <a:prstGeom prst="rect">
            <a:avLst/>
          </a:prstGeom>
        </p:spPr>
        <p:txBody>
          <a:bodyPr/>
          <a:lstStyle/>
          <a:p>
            <a:fld id="{9F8FA0FF-B194-4927-BB1D-56AA63D432A4}" type="slidenum">
              <a:rPr lang="en-US" smtClean="0"/>
              <a:pPr/>
              <a:t>24</a:t>
            </a:fld>
            <a:endParaRPr lang="en-US" dirty="0"/>
          </a:p>
        </p:txBody>
      </p:sp>
    </p:spTree>
    <p:extLst>
      <p:ext uri="{BB962C8B-B14F-4D97-AF65-F5344CB8AC3E}">
        <p14:creationId xmlns:p14="http://schemas.microsoft.com/office/powerpoint/2010/main" val="2653142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Minnesota’s Diverse Population</a:t>
            </a:r>
            <a:endParaRPr lang="en-US" dirty="0"/>
          </a:p>
        </p:txBody>
      </p:sp>
      <p:sp>
        <p:nvSpPr>
          <p:cNvPr id="10" name="Rectangle 9"/>
          <p:cNvSpPr/>
          <p:nvPr/>
        </p:nvSpPr>
        <p:spPr bwMode="auto">
          <a:xfrm>
            <a:off x="512887" y="1392207"/>
            <a:ext cx="8297498" cy="714979"/>
          </a:xfrm>
          <a:prstGeom prst="rect">
            <a:avLst/>
          </a:prstGeom>
          <a:noFill/>
          <a:ln w="28575" cap="flat" cmpd="sng" algn="ctr">
            <a:solidFill>
              <a:schemeClr val="tx1"/>
            </a:solid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pPr algn="ctr">
              <a:spcAft>
                <a:spcPts val="1200"/>
              </a:spcAft>
            </a:pPr>
            <a:r>
              <a:rPr lang="en-US" sz="2000" b="1" dirty="0" smtClean="0">
                <a:latin typeface="Calibri" panose="020F0502020204030204" pitchFamily="34" charset="0"/>
              </a:rPr>
              <a:t>Ethnic and racial diversity requires attention to ensure cultural competency and health literacy throughout Minnesota’s coverage continuum</a:t>
            </a:r>
            <a:endParaRPr lang="en-US" sz="1400" dirty="0" smtClean="0">
              <a:latin typeface="Calibri" panose="020F0502020204030204" pitchFamily="34" charset="0"/>
            </a:endParaRPr>
          </a:p>
        </p:txBody>
      </p:sp>
      <p:sp>
        <p:nvSpPr>
          <p:cNvPr id="17" name="Rectangle 2"/>
          <p:cNvSpPr>
            <a:spLocks noChangeArrowheads="1"/>
          </p:cNvSpPr>
          <p:nvPr/>
        </p:nvSpPr>
        <p:spPr bwMode="auto">
          <a:xfrm>
            <a:off x="314085" y="2254525"/>
            <a:ext cx="8496300" cy="3513778"/>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520700" lvl="1" indent="-342900" eaLnBrk="1" hangingPunct="1">
              <a:spcBef>
                <a:spcPct val="0"/>
              </a:spcBef>
              <a:spcAft>
                <a:spcPts val="1200"/>
              </a:spcAft>
              <a:buFont typeface="Wingdings" panose="05000000000000000000" pitchFamily="2" charset="2"/>
              <a:buChar char="§"/>
            </a:pPr>
            <a:r>
              <a:rPr lang="en-US" altLang="en-US" sz="2000" dirty="0" smtClean="0">
                <a:latin typeface="Calibri" pitchFamily="34" charset="0"/>
              </a:rPr>
              <a:t>Minnesota’s population is racially</a:t>
            </a:r>
            <a:r>
              <a:rPr lang="en-US" altLang="en-US" sz="2000" dirty="0">
                <a:latin typeface="Calibri" pitchFamily="34" charset="0"/>
              </a:rPr>
              <a:t> </a:t>
            </a:r>
            <a:r>
              <a:rPr lang="en-US" altLang="en-US" sz="2000" dirty="0" smtClean="0">
                <a:latin typeface="Calibri" pitchFamily="34" charset="0"/>
              </a:rPr>
              <a:t>and ethnically diverse with significant populations from multiple racial and ethnic groups</a:t>
            </a:r>
          </a:p>
          <a:p>
            <a:pPr marL="520700" lvl="1" indent="-342900" eaLnBrk="1" hangingPunct="1">
              <a:spcBef>
                <a:spcPct val="0"/>
              </a:spcBef>
              <a:spcAft>
                <a:spcPts val="1200"/>
              </a:spcAft>
              <a:buFont typeface="Wingdings" panose="05000000000000000000" pitchFamily="2" charset="2"/>
              <a:buChar char="§"/>
            </a:pPr>
            <a:r>
              <a:rPr lang="en-US" altLang="en-US" sz="2000" dirty="0" smtClean="0">
                <a:latin typeface="Calibri" pitchFamily="34" charset="0"/>
              </a:rPr>
              <a:t>81.4% percent are White, 5.9% percent are Black, 5.1% percent Hispanic, 4.7% percent Asian, 1.3% percent American Indian/Alaskan Native</a:t>
            </a:r>
          </a:p>
          <a:p>
            <a:pPr marL="520700" lvl="1" indent="-342900" eaLnBrk="1" hangingPunct="1">
              <a:spcBef>
                <a:spcPct val="0"/>
              </a:spcBef>
              <a:spcAft>
                <a:spcPts val="1200"/>
              </a:spcAft>
              <a:buFont typeface="Wingdings" panose="05000000000000000000" pitchFamily="2" charset="2"/>
              <a:buChar char="§"/>
            </a:pPr>
            <a:r>
              <a:rPr lang="en-US" altLang="en-US" sz="2000" dirty="0" smtClean="0">
                <a:latin typeface="Calibri" pitchFamily="34" charset="0"/>
              </a:rPr>
              <a:t>7.2% percent of the total population is foreign born (55% of which are non-citizens) </a:t>
            </a:r>
          </a:p>
          <a:p>
            <a:pPr marL="520700" lvl="1" indent="-342900" eaLnBrk="1" hangingPunct="1">
              <a:spcBef>
                <a:spcPct val="0"/>
              </a:spcBef>
              <a:spcAft>
                <a:spcPts val="1200"/>
              </a:spcAft>
              <a:buFont typeface="Wingdings" panose="05000000000000000000" pitchFamily="2" charset="2"/>
              <a:buChar char="§"/>
            </a:pPr>
            <a:endParaRPr lang="en-US" altLang="en-US" sz="2000" dirty="0">
              <a:latin typeface="Calibri" pitchFamily="34" charset="0"/>
            </a:endParaRPr>
          </a:p>
          <a:p>
            <a:pPr marL="520700" lvl="1" indent="-342900" eaLnBrk="1" hangingPunct="1">
              <a:spcBef>
                <a:spcPct val="0"/>
              </a:spcBef>
              <a:spcAft>
                <a:spcPts val="1200"/>
              </a:spcAft>
              <a:buFont typeface="Wingdings" panose="05000000000000000000" pitchFamily="2" charset="2"/>
              <a:buChar char="§"/>
            </a:pPr>
            <a:endParaRPr lang="en-US" altLang="en-US" sz="2000" dirty="0" smtClean="0">
              <a:latin typeface="Calibri" pitchFamily="34" charset="0"/>
            </a:endParaRPr>
          </a:p>
          <a:p>
            <a:pPr marL="520700" lvl="1" indent="-342900" eaLnBrk="1" hangingPunct="1">
              <a:spcBef>
                <a:spcPct val="0"/>
              </a:spcBef>
              <a:spcAft>
                <a:spcPts val="1200"/>
              </a:spcAft>
              <a:buFont typeface="Wingdings" panose="05000000000000000000" pitchFamily="2" charset="2"/>
              <a:buChar char="§"/>
            </a:pPr>
            <a:endParaRPr lang="en-US" altLang="en-US" sz="2200" dirty="0" smtClean="0">
              <a:latin typeface="Calibri" pitchFamily="34" charset="0"/>
            </a:endParaRP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982133" y="6476254"/>
            <a:ext cx="7829358" cy="417371"/>
          </a:xfrm>
          <a:prstGeom prst="rect">
            <a:avLst/>
          </a:prstGeom>
        </p:spPr>
        <p:txBody>
          <a:bodyPr vert="horz" wrap="square" rtlCol="0" anchor="b">
            <a:noAutofit/>
          </a:bodyPr>
          <a:lstStyle/>
          <a:p>
            <a:r>
              <a:rPr lang="en-US" sz="1050" dirty="0" smtClean="0"/>
              <a:t>Source: </a:t>
            </a:r>
            <a:r>
              <a:rPr lang="en-US" sz="1050" dirty="0"/>
              <a:t>U.S. Census Bureau: State and County QuickFacts. Data derived from Population Estimates, American Community Survey, Census of Population and Housing, State and County Housing Unit Estimates, County Business Patterns, Nonemployer Statistics, Economic Census, Survey of Business Owners, Building Permits</a:t>
            </a:r>
            <a:endParaRPr lang="en-US" sz="1050" dirty="0" smtClean="0"/>
          </a:p>
        </p:txBody>
      </p:sp>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25</a:t>
            </a:fld>
            <a:endParaRPr lang="en-US" dirty="0"/>
          </a:p>
        </p:txBody>
      </p:sp>
    </p:spTree>
    <p:extLst>
      <p:ext uri="{BB962C8B-B14F-4D97-AF65-F5344CB8AC3E}">
        <p14:creationId xmlns:p14="http://schemas.microsoft.com/office/powerpoint/2010/main" val="3612898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Minnesota’s Foreign Born Population</a:t>
            </a:r>
            <a:endParaRPr lang="en-US" sz="3200" dirty="0"/>
          </a:p>
        </p:txBody>
      </p:sp>
      <p:sp>
        <p:nvSpPr>
          <p:cNvPr id="12" name="Rectangle 11"/>
          <p:cNvSpPr/>
          <p:nvPr/>
        </p:nvSpPr>
        <p:spPr bwMode="auto">
          <a:xfrm>
            <a:off x="490981" y="1341474"/>
            <a:ext cx="8297498" cy="714979"/>
          </a:xfrm>
          <a:prstGeom prst="rect">
            <a:avLst/>
          </a:prstGeom>
          <a:solidFill>
            <a:schemeClr val="bg1">
              <a:alpha val="34000"/>
            </a:schemeClr>
          </a:solidFill>
          <a:ln w="28575" cap="flat" cmpd="sng" algn="ctr">
            <a:solidFill>
              <a:schemeClr val="tx1"/>
            </a:solid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pPr algn="ctr">
              <a:spcAft>
                <a:spcPts val="1200"/>
              </a:spcAft>
            </a:pPr>
            <a:r>
              <a:rPr lang="en-US" b="1" dirty="0">
                <a:latin typeface="Calibri" panose="020F0502020204030204" pitchFamily="34" charset="0"/>
              </a:rPr>
              <a:t>7% of Minnesota’s residents (about 404,000) are immigrants, </a:t>
            </a:r>
            <a:r>
              <a:rPr lang="en-US" b="1" dirty="0" smtClean="0">
                <a:latin typeface="Calibri" panose="020F0502020204030204" pitchFamily="34" charset="0"/>
              </a:rPr>
              <a:t>with </a:t>
            </a:r>
            <a:r>
              <a:rPr lang="en-US" b="1" dirty="0">
                <a:latin typeface="Calibri" panose="020F0502020204030204" pitchFamily="34" charset="0"/>
              </a:rPr>
              <a:t>the foreign-born population increasing faster than the national average</a:t>
            </a:r>
          </a:p>
        </p:txBody>
      </p:sp>
      <p:sp>
        <p:nvSpPr>
          <p:cNvPr id="18" name="AutoShape 9"/>
          <p:cNvSpPr>
            <a:spLocks noChangeArrowheads="1"/>
          </p:cNvSpPr>
          <p:nvPr/>
        </p:nvSpPr>
        <p:spPr bwMode="auto">
          <a:xfrm>
            <a:off x="847828" y="2169094"/>
            <a:ext cx="7583806" cy="350518"/>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Foreign Born </a:t>
            </a:r>
            <a:r>
              <a:rPr lang="en-US" b="1" kern="0" noProof="0" dirty="0" smtClean="0">
                <a:solidFill>
                  <a:srgbClr val="000000"/>
                </a:solidFill>
              </a:rPr>
              <a:t>Composition</a:t>
            </a:r>
            <a:r>
              <a:rPr kumimoji="0" lang="en-US" b="1" i="0" u="none" strike="noStrike" kern="0" cap="none" spc="0" normalizeH="0" baseline="0" noProof="0" dirty="0" smtClean="0">
                <a:ln>
                  <a:noFill/>
                </a:ln>
                <a:solidFill>
                  <a:srgbClr val="000000"/>
                </a:solidFill>
                <a:effectLst/>
                <a:uLnTx/>
                <a:uFillTx/>
              </a:rPr>
              <a:t> and Disparities</a:t>
            </a:r>
          </a:p>
        </p:txBody>
      </p:sp>
      <p:sp>
        <p:nvSpPr>
          <p:cNvPr id="20" name="TextBox 19"/>
          <p:cNvSpPr txBox="1"/>
          <p:nvPr/>
        </p:nvSpPr>
        <p:spPr>
          <a:xfrm>
            <a:off x="931723" y="2615220"/>
            <a:ext cx="7416014" cy="2082904"/>
          </a:xfrm>
          <a:prstGeom prst="rect">
            <a:avLst/>
          </a:prstGeom>
        </p:spPr>
        <p:txBody>
          <a:bodyPr vert="horz" wrap="square" rtlCol="0" anchor="t">
            <a:noAutofit/>
          </a:bodyPr>
          <a:lstStyle/>
          <a:p>
            <a:pPr marL="285750" indent="-285750">
              <a:spcAft>
                <a:spcPts val="1200"/>
              </a:spcAft>
              <a:buFont typeface="Arial" panose="020B0604020202020204" pitchFamily="34" charset="0"/>
              <a:buChar char="•"/>
            </a:pPr>
            <a:r>
              <a:rPr lang="en-US" sz="2000" dirty="0" smtClean="0">
                <a:latin typeface="Calibri" panose="020F0502020204030204" pitchFamily="34" charset="0"/>
              </a:rPr>
              <a:t>Mexico</a:t>
            </a:r>
            <a:r>
              <a:rPr lang="en-US" sz="2000" dirty="0">
                <a:latin typeface="Calibri" panose="020F0502020204030204" pitchFamily="34" charset="0"/>
              </a:rPr>
              <a:t>, India, Somalia, Laos, Vietnam, Thailand (including </a:t>
            </a:r>
            <a:r>
              <a:rPr lang="en-US" sz="2000" dirty="0" smtClean="0">
                <a:latin typeface="Calibri" panose="020F0502020204030204" pitchFamily="34" charset="0"/>
              </a:rPr>
              <a:t>Hmong</a:t>
            </a:r>
            <a:r>
              <a:rPr lang="en-US" sz="2000" dirty="0">
                <a:latin typeface="Calibri" panose="020F0502020204030204" pitchFamily="34" charset="0"/>
              </a:rPr>
              <a:t>), China, Korea, Ethiopia, and Canada</a:t>
            </a:r>
          </a:p>
          <a:p>
            <a:pPr marL="285750" indent="-285750">
              <a:spcAft>
                <a:spcPts val="1200"/>
              </a:spcAft>
              <a:buFont typeface="Arial" panose="020B0604020202020204" pitchFamily="34" charset="0"/>
              <a:buChar char="•"/>
            </a:pPr>
            <a:r>
              <a:rPr lang="en-US" sz="2000" dirty="0">
                <a:latin typeface="Calibri" panose="020F0502020204030204" pitchFamily="34" charset="0"/>
              </a:rPr>
              <a:t>Mexico, India and Somalia are fastest growing foreign-born </a:t>
            </a:r>
            <a:r>
              <a:rPr lang="en-US" sz="2000" dirty="0" smtClean="0">
                <a:latin typeface="Calibri" panose="020F0502020204030204" pitchFamily="34" charset="0"/>
              </a:rPr>
              <a:t>group</a:t>
            </a:r>
          </a:p>
          <a:p>
            <a:pPr marL="285750" indent="-285750">
              <a:spcAft>
                <a:spcPts val="1200"/>
              </a:spcAft>
              <a:buFont typeface="Arial" panose="020B0604020202020204" pitchFamily="34" charset="0"/>
              <a:buChar char="•"/>
            </a:pPr>
            <a:r>
              <a:rPr lang="en-US" sz="2000" dirty="0">
                <a:latin typeface="Calibri" panose="020F0502020204030204" pitchFamily="34" charset="0"/>
              </a:rPr>
              <a:t>25.7% of foreign born residents are without health insurance (under age 65)</a:t>
            </a:r>
            <a:r>
              <a:rPr lang="en-US" sz="2000" b="1" dirty="0">
                <a:latin typeface="Calibri" panose="020F0502020204030204" pitchFamily="34" charset="0"/>
              </a:rPr>
              <a:t> </a:t>
            </a:r>
            <a:r>
              <a:rPr lang="en-US" sz="2000" dirty="0">
                <a:latin typeface="Calibri" panose="020F0502020204030204" pitchFamily="34" charset="0"/>
              </a:rPr>
              <a:t>compared to 8.3% of native born residents</a:t>
            </a:r>
            <a:r>
              <a:rPr lang="en-US" sz="2000" baseline="30000" dirty="0">
                <a:latin typeface="Calibri" panose="020F0502020204030204" pitchFamily="34" charset="0"/>
              </a:rPr>
              <a:t>1</a:t>
            </a:r>
            <a:endParaRPr lang="en-US" sz="2000" dirty="0">
              <a:latin typeface="Calibri" panose="020F0502020204030204" pitchFamily="34" charset="0"/>
            </a:endParaRPr>
          </a:p>
          <a:p>
            <a:pPr>
              <a:spcAft>
                <a:spcPts val="1200"/>
              </a:spcAft>
            </a:pPr>
            <a:endParaRPr lang="en-US" sz="2000" dirty="0">
              <a:latin typeface="Calibri" panose="020F0502020204030204" pitchFamily="34" charset="0"/>
            </a:endParaRP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982133" y="6476254"/>
            <a:ext cx="7829358" cy="417371"/>
          </a:xfrm>
          <a:prstGeom prst="rect">
            <a:avLst/>
          </a:prstGeom>
        </p:spPr>
        <p:txBody>
          <a:bodyPr vert="horz" wrap="square" rtlCol="0" anchor="b">
            <a:noAutofit/>
          </a:bodyPr>
          <a:lstStyle/>
          <a:p>
            <a:r>
              <a:rPr lang="en-US" sz="1050" baseline="30000" dirty="0" smtClean="0"/>
              <a:t>1</a:t>
            </a:r>
            <a:r>
              <a:rPr lang="en-US" sz="1050" dirty="0" smtClean="0"/>
              <a:t>Source: Mncompass.org. Residents under age 65 without health insurance by nativity. 2008 – 2013.</a:t>
            </a:r>
          </a:p>
        </p:txBody>
      </p:sp>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26</a:t>
            </a:fld>
            <a:endParaRPr lang="en-US" dirty="0"/>
          </a:p>
        </p:txBody>
      </p:sp>
    </p:spTree>
    <p:extLst>
      <p:ext uri="{BB962C8B-B14F-4D97-AF65-F5344CB8AC3E}">
        <p14:creationId xmlns:p14="http://schemas.microsoft.com/office/powerpoint/2010/main" val="3741788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Top Five Languages Spoken by English Learners</a:t>
            </a:r>
            <a:endParaRPr lang="en-US" sz="3200" dirty="0"/>
          </a:p>
        </p:txBody>
      </p:sp>
      <p:sp>
        <p:nvSpPr>
          <p:cNvPr id="3" name="Content Placeholder 2"/>
          <p:cNvSpPr>
            <a:spLocks noGrp="1"/>
          </p:cNvSpPr>
          <p:nvPr>
            <p:ph sz="quarter" idx="1"/>
          </p:nvPr>
        </p:nvSpPr>
        <p:spPr>
          <a:xfrm>
            <a:off x="2490689" y="1466850"/>
            <a:ext cx="4099297" cy="4445073"/>
          </a:xfrm>
        </p:spPr>
        <p:txBody>
          <a:bodyPr>
            <a:normAutofit/>
          </a:bodyPr>
          <a:lstStyle/>
          <a:p>
            <a:pPr marL="1371600" indent="-635000">
              <a:lnSpc>
                <a:spcPct val="120000"/>
              </a:lnSpc>
              <a:spcBef>
                <a:spcPts val="600"/>
              </a:spcBef>
              <a:spcAft>
                <a:spcPts val="1200"/>
              </a:spcAft>
              <a:buClrTx/>
              <a:buFont typeface="+mj-lt"/>
              <a:buAutoNum type="arabicPeriod"/>
            </a:pPr>
            <a:r>
              <a:rPr lang="en-US" b="1" dirty="0" smtClean="0"/>
              <a:t>Spanish</a:t>
            </a:r>
          </a:p>
          <a:p>
            <a:pPr marL="1371600" indent="-635000">
              <a:lnSpc>
                <a:spcPct val="120000"/>
              </a:lnSpc>
              <a:spcBef>
                <a:spcPts val="600"/>
              </a:spcBef>
              <a:spcAft>
                <a:spcPts val="1200"/>
              </a:spcAft>
              <a:buClrTx/>
              <a:buFont typeface="+mj-lt"/>
              <a:buAutoNum type="arabicPeriod"/>
            </a:pPr>
            <a:r>
              <a:rPr lang="en-US" b="1" dirty="0" smtClean="0"/>
              <a:t>Hmong</a:t>
            </a:r>
          </a:p>
          <a:p>
            <a:pPr marL="1371600" indent="-635000">
              <a:lnSpc>
                <a:spcPct val="120000"/>
              </a:lnSpc>
              <a:spcBef>
                <a:spcPts val="600"/>
              </a:spcBef>
              <a:spcAft>
                <a:spcPts val="1200"/>
              </a:spcAft>
              <a:buClrTx/>
              <a:buFont typeface="+mj-lt"/>
              <a:buAutoNum type="arabicPeriod"/>
            </a:pPr>
            <a:r>
              <a:rPr lang="en-US" b="1" dirty="0" smtClean="0"/>
              <a:t>Somali</a:t>
            </a:r>
          </a:p>
          <a:p>
            <a:pPr marL="1371600" indent="-635000">
              <a:lnSpc>
                <a:spcPct val="120000"/>
              </a:lnSpc>
              <a:spcBef>
                <a:spcPts val="600"/>
              </a:spcBef>
              <a:spcAft>
                <a:spcPts val="1200"/>
              </a:spcAft>
              <a:buClrTx/>
              <a:buFont typeface="+mj-lt"/>
              <a:buAutoNum type="arabicPeriod"/>
            </a:pPr>
            <a:r>
              <a:rPr lang="en-US" b="1" dirty="0" smtClean="0"/>
              <a:t>Karen Languages</a:t>
            </a:r>
          </a:p>
          <a:p>
            <a:pPr marL="1371600" indent="-635000">
              <a:lnSpc>
                <a:spcPct val="120000"/>
              </a:lnSpc>
              <a:spcBef>
                <a:spcPts val="600"/>
              </a:spcBef>
              <a:spcAft>
                <a:spcPts val="1200"/>
              </a:spcAft>
              <a:buClrTx/>
              <a:buFont typeface="+mj-lt"/>
              <a:buAutoNum type="arabicPeriod"/>
            </a:pPr>
            <a:r>
              <a:rPr lang="en-US" b="1" dirty="0" smtClean="0"/>
              <a:t>Vietnamese</a:t>
            </a:r>
            <a:endParaRPr lang="en-US" b="1" dirty="0"/>
          </a:p>
        </p:txBody>
      </p:sp>
      <p:pic>
        <p:nvPicPr>
          <p:cNvPr id="13" name="Picture 2" descr="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80159" y="6476999"/>
            <a:ext cx="6745045" cy="381001"/>
          </a:xfrm>
          <a:prstGeom prst="rect">
            <a:avLst/>
          </a:prstGeom>
        </p:spPr>
        <p:txBody>
          <a:bodyPr vert="horz" wrap="square" rtlCol="0" anchor="b">
            <a:noAutofit/>
          </a:bodyPr>
          <a:lstStyle/>
          <a:p>
            <a:r>
              <a:rPr lang="en-US" sz="1200" dirty="0" smtClean="0"/>
              <a:t>Source: NCELA, Office of English Acquisition, Language Enhancement, and Academic Achievement for Limited English Proficient Students, Consolidated State Performance Report 2013 – 2014. </a:t>
            </a:r>
          </a:p>
        </p:txBody>
      </p:sp>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27</a:t>
            </a:fld>
            <a:endParaRPr lang="en-US" dirty="0"/>
          </a:p>
        </p:txBody>
      </p:sp>
    </p:spTree>
    <p:extLst>
      <p:ext uri="{BB962C8B-B14F-4D97-AF65-F5344CB8AC3E}">
        <p14:creationId xmlns:p14="http://schemas.microsoft.com/office/powerpoint/2010/main" val="1057665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903" y="2798378"/>
            <a:ext cx="8534400" cy="1048143"/>
          </a:xfrm>
        </p:spPr>
        <p:txBody>
          <a:bodyPr>
            <a:normAutofit fontScale="90000"/>
          </a:bodyPr>
          <a:lstStyle/>
          <a:p>
            <a:pPr lvl="0">
              <a:lnSpc>
                <a:spcPct val="90000"/>
              </a:lnSpc>
              <a:spcBef>
                <a:spcPts val="0"/>
              </a:spcBef>
            </a:pPr>
            <a:r>
              <a:rPr lang="en-US" sz="3800" b="1" spc="0" dirty="0">
                <a:solidFill>
                  <a:prstClr val="black"/>
                </a:solidFill>
                <a:ea typeface="ＭＳ Ｐゴシック"/>
                <a:cs typeface="ＭＳ Ｐゴシック"/>
              </a:rPr>
              <a:t> </a:t>
            </a:r>
            <a:br>
              <a:rPr lang="en-US" sz="3800" b="1" spc="0" dirty="0">
                <a:solidFill>
                  <a:prstClr val="black"/>
                </a:solidFill>
                <a:ea typeface="ＭＳ Ｐゴシック"/>
                <a:cs typeface="ＭＳ Ｐゴシック"/>
              </a:rPr>
            </a:br>
            <a:r>
              <a:rPr lang="en-US" sz="3200" b="1" spc="0" dirty="0">
                <a:solidFill>
                  <a:prstClr val="black"/>
                </a:solidFill>
                <a:ea typeface="+mn-ea"/>
                <a:cs typeface="+mn-cs"/>
              </a:rPr>
              <a:t>Language Access Practices to Improve Eligibility and Enrollment Processes</a:t>
            </a:r>
            <a:br>
              <a:rPr lang="en-US" sz="3200" b="1" spc="0" dirty="0">
                <a:solidFill>
                  <a:prstClr val="black"/>
                </a:solidFill>
                <a:ea typeface="+mn-ea"/>
                <a:cs typeface="+mn-cs"/>
              </a:rPr>
            </a:br>
            <a:endParaRPr lang="en-US" dirty="0"/>
          </a:p>
        </p:txBody>
      </p:sp>
      <p:pic>
        <p:nvPicPr>
          <p:cNvPr id="13"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610600" y="6440488"/>
            <a:ext cx="533400" cy="365125"/>
          </a:xfrm>
          <a:prstGeom prst="rect">
            <a:avLst/>
          </a:prstGeom>
        </p:spPr>
        <p:txBody>
          <a:bodyPr/>
          <a:lstStyle/>
          <a:p>
            <a:fld id="{9F8FA0FF-B194-4927-BB1D-56AA63D432A4}" type="slidenum">
              <a:rPr lang="en-US" smtClean="0"/>
              <a:pPr/>
              <a:t>28</a:t>
            </a:fld>
            <a:endParaRPr lang="en-US" dirty="0"/>
          </a:p>
        </p:txBody>
      </p:sp>
    </p:spTree>
    <p:extLst>
      <p:ext uri="{BB962C8B-B14F-4D97-AF65-F5344CB8AC3E}">
        <p14:creationId xmlns:p14="http://schemas.microsoft.com/office/powerpoint/2010/main" val="535793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 Requirements for Language Accessibility</a:t>
            </a:r>
            <a:endParaRPr lang="en-US" dirty="0"/>
          </a:p>
        </p:txBody>
      </p:sp>
      <p:sp>
        <p:nvSpPr>
          <p:cNvPr id="15" name="AutoShape 9"/>
          <p:cNvSpPr>
            <a:spLocks noChangeArrowheads="1"/>
          </p:cNvSpPr>
          <p:nvPr/>
        </p:nvSpPr>
        <p:spPr bwMode="auto">
          <a:xfrm>
            <a:off x="342318" y="1349498"/>
            <a:ext cx="6569760" cy="418799"/>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ct val="0"/>
              </a:spcBef>
              <a:spcAft>
                <a:spcPts val="0"/>
              </a:spcAft>
              <a:buClrTx/>
              <a:buSzTx/>
              <a:buFontTx/>
              <a:buNone/>
              <a:tabLst/>
              <a:defRPr/>
            </a:pPr>
            <a:r>
              <a:rPr lang="en-US" sz="2000" b="1" kern="0" dirty="0" smtClean="0">
                <a:solidFill>
                  <a:sysClr val="windowText" lastClr="000000"/>
                </a:solidFill>
                <a:latin typeface="Calibri" pitchFamily="34" charset="0"/>
              </a:rPr>
              <a:t>Eligibility and Enrollment Requirements</a:t>
            </a:r>
            <a:endParaRPr kumimoji="0" lang="en-US" sz="20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16" name="Rectangle 15"/>
          <p:cNvSpPr/>
          <p:nvPr/>
        </p:nvSpPr>
        <p:spPr>
          <a:xfrm>
            <a:off x="342318" y="1856591"/>
            <a:ext cx="8516977" cy="2369880"/>
          </a:xfrm>
          <a:prstGeom prst="rect">
            <a:avLst/>
          </a:prstGeom>
        </p:spPr>
        <p:txBody>
          <a:bodyPr wrap="square">
            <a:spAutoFit/>
          </a:bodyPr>
          <a:lstStyle/>
          <a:p>
            <a:pPr marL="401638" indent="-285750">
              <a:spcAft>
                <a:spcPts val="1200"/>
              </a:spcAft>
              <a:buFont typeface="Arial" panose="020B0604020202020204" pitchFamily="34" charset="0"/>
              <a:buChar char="•"/>
              <a:defRPr/>
            </a:pPr>
            <a:r>
              <a:rPr lang="en-US" sz="1600" kern="0" dirty="0" smtClean="0">
                <a:solidFill>
                  <a:prstClr val="black"/>
                </a:solidFill>
              </a:rPr>
              <a:t>All Insurance Affordability Programs (Medical Assistance, Minnesota Care and MNsure) application, consumer notices, and renewal forms must be in plain language and accessible to persons who are limited English Proficient (LEP) 	</a:t>
            </a:r>
          </a:p>
          <a:p>
            <a:pPr marL="115888">
              <a:spcAft>
                <a:spcPts val="1200"/>
              </a:spcAft>
              <a:defRPr/>
            </a:pPr>
            <a:r>
              <a:rPr lang="en-US" sz="1600" kern="0" dirty="0">
                <a:solidFill>
                  <a:prstClr val="black"/>
                </a:solidFill>
              </a:rPr>
              <a:t>	</a:t>
            </a:r>
            <a:r>
              <a:rPr lang="en-US" sz="1600" kern="0" dirty="0" smtClean="0">
                <a:solidFill>
                  <a:prstClr val="black"/>
                </a:solidFill>
              </a:rPr>
              <a:t>			   </a:t>
            </a:r>
            <a:r>
              <a:rPr lang="en-US" sz="1400" kern="0" dirty="0" smtClean="0">
                <a:solidFill>
                  <a:prstClr val="black"/>
                </a:solidFill>
              </a:rPr>
              <a:t> 42 </a:t>
            </a:r>
            <a:r>
              <a:rPr lang="en-US" sz="1400" kern="0" dirty="0" err="1" smtClean="0">
                <a:solidFill>
                  <a:prstClr val="black"/>
                </a:solidFill>
              </a:rPr>
              <a:t>CFR</a:t>
            </a:r>
            <a:r>
              <a:rPr lang="en-US" sz="1400" kern="0" dirty="0" smtClean="0">
                <a:solidFill>
                  <a:prstClr val="black"/>
                </a:solidFill>
              </a:rPr>
              <a:t> §§ 435.905, 435.907, 457.330; 45 </a:t>
            </a:r>
            <a:r>
              <a:rPr lang="en-US" sz="1400" kern="0" dirty="0" err="1" smtClean="0">
                <a:solidFill>
                  <a:prstClr val="black"/>
                </a:solidFill>
              </a:rPr>
              <a:t>CFR</a:t>
            </a:r>
            <a:r>
              <a:rPr lang="en-US" sz="1400" kern="0" dirty="0" smtClean="0">
                <a:solidFill>
                  <a:prstClr val="black"/>
                </a:solidFill>
              </a:rPr>
              <a:t> § 155.205</a:t>
            </a:r>
            <a:endParaRPr lang="en-US" sz="1600" kern="0" dirty="0">
              <a:solidFill>
                <a:prstClr val="black"/>
              </a:solidFill>
            </a:endParaRPr>
          </a:p>
          <a:p>
            <a:pPr marL="401638" indent="-285750">
              <a:spcAft>
                <a:spcPts val="1200"/>
              </a:spcAft>
              <a:buFont typeface="Arial" panose="020B0604020202020204" pitchFamily="34" charset="0"/>
              <a:buChar char="•"/>
              <a:defRPr/>
            </a:pPr>
            <a:r>
              <a:rPr lang="en-US" sz="1600" kern="0" dirty="0" smtClean="0">
                <a:solidFill>
                  <a:prstClr val="black"/>
                </a:solidFill>
              </a:rPr>
              <a:t>Starting </a:t>
            </a:r>
            <a:r>
              <a:rPr lang="en-US" sz="1600" kern="0" dirty="0">
                <a:solidFill>
                  <a:prstClr val="black"/>
                </a:solidFill>
              </a:rPr>
              <a:t>in 2017, </a:t>
            </a:r>
            <a:r>
              <a:rPr lang="en-US" sz="1600" kern="0" dirty="0" smtClean="0">
                <a:solidFill>
                  <a:prstClr val="black"/>
                </a:solidFill>
              </a:rPr>
              <a:t>MNsure will be required </a:t>
            </a:r>
            <a:r>
              <a:rPr lang="en-US" sz="1600" kern="0" dirty="0">
                <a:solidFill>
                  <a:prstClr val="black"/>
                </a:solidFill>
              </a:rPr>
              <a:t>to translate website material in languages that reaches 10% or more of the LEP </a:t>
            </a:r>
            <a:r>
              <a:rPr lang="en-US" sz="1600" kern="0" dirty="0" smtClean="0">
                <a:solidFill>
                  <a:prstClr val="black"/>
                </a:solidFill>
              </a:rPr>
              <a:t>population and provide </a:t>
            </a:r>
            <a:r>
              <a:rPr lang="en-US" sz="1600" dirty="0" smtClean="0">
                <a:solidFill>
                  <a:srgbClr val="000000"/>
                </a:solidFill>
                <a:ea typeface="ＭＳ Ｐゴシック"/>
              </a:rPr>
              <a:t>taglines </a:t>
            </a:r>
            <a:r>
              <a:rPr lang="en-US" sz="1600" dirty="0">
                <a:solidFill>
                  <a:srgbClr val="000000"/>
                </a:solidFill>
                <a:ea typeface="ＭＳ Ｐゴシック"/>
              </a:rPr>
              <a:t>in top 15 languages spoken by the LEP population </a:t>
            </a:r>
            <a:r>
              <a:rPr lang="en-US" sz="1600" dirty="0" smtClean="0">
                <a:solidFill>
                  <a:srgbClr val="000000"/>
                </a:solidFill>
                <a:ea typeface="ＭＳ Ｐゴシック"/>
              </a:rPr>
              <a:t>indicating </a:t>
            </a:r>
            <a:r>
              <a:rPr lang="en-US" sz="1600" dirty="0">
                <a:solidFill>
                  <a:srgbClr val="000000"/>
                </a:solidFill>
                <a:ea typeface="ＭＳ Ｐゴシック"/>
              </a:rPr>
              <a:t>the availability of language </a:t>
            </a:r>
            <a:r>
              <a:rPr lang="en-US" sz="1600" dirty="0" smtClean="0">
                <a:solidFill>
                  <a:srgbClr val="000000"/>
                </a:solidFill>
                <a:ea typeface="ＭＳ Ｐゴシック"/>
              </a:rPr>
              <a:t>services </a:t>
            </a:r>
            <a:r>
              <a:rPr lang="en-US" dirty="0" smtClean="0">
                <a:solidFill>
                  <a:srgbClr val="000000"/>
                </a:solidFill>
                <a:ea typeface="ＭＳ Ｐゴシック"/>
              </a:rPr>
              <a:t>		</a:t>
            </a:r>
            <a:r>
              <a:rPr lang="en-US" dirty="0">
                <a:solidFill>
                  <a:srgbClr val="000000"/>
                </a:solidFill>
                <a:ea typeface="ＭＳ Ｐゴシック"/>
              </a:rPr>
              <a:t> </a:t>
            </a:r>
            <a:r>
              <a:rPr lang="en-US" dirty="0" smtClean="0">
                <a:solidFill>
                  <a:srgbClr val="000000"/>
                </a:solidFill>
                <a:ea typeface="ＭＳ Ｐゴシック"/>
              </a:rPr>
              <a:t>                                                                                  </a:t>
            </a:r>
            <a:r>
              <a:rPr lang="en-US" sz="1400" dirty="0">
                <a:solidFill>
                  <a:srgbClr val="000000"/>
                </a:solidFill>
                <a:ea typeface="ＭＳ Ｐゴシック"/>
              </a:rPr>
              <a:t> </a:t>
            </a:r>
            <a:r>
              <a:rPr lang="en-US" sz="1400" dirty="0" smtClean="0">
                <a:solidFill>
                  <a:srgbClr val="000000"/>
                </a:solidFill>
                <a:ea typeface="ＭＳ Ｐゴシック"/>
              </a:rPr>
              <a:t>                                 							       45 </a:t>
            </a:r>
            <a:r>
              <a:rPr lang="en-US" sz="1400" dirty="0">
                <a:solidFill>
                  <a:srgbClr val="000000"/>
                </a:solidFill>
                <a:ea typeface="ＭＳ Ｐゴシック"/>
              </a:rPr>
              <a:t>CFR 155.205(c</a:t>
            </a:r>
            <a:r>
              <a:rPr lang="en-US" sz="1400" dirty="0" smtClean="0">
                <a:solidFill>
                  <a:srgbClr val="000000"/>
                </a:solidFill>
                <a:ea typeface="ＭＳ Ｐゴシック"/>
              </a:rPr>
              <a:t>)</a:t>
            </a:r>
            <a:endParaRPr lang="en-US" sz="1400" dirty="0">
              <a:solidFill>
                <a:srgbClr val="000000"/>
              </a:solidFill>
              <a:ea typeface="ＭＳ Ｐゴシック"/>
            </a:endParaRPr>
          </a:p>
        </p:txBody>
      </p:sp>
      <p:sp>
        <p:nvSpPr>
          <p:cNvPr id="17" name="AutoShape 9"/>
          <p:cNvSpPr>
            <a:spLocks noChangeArrowheads="1"/>
          </p:cNvSpPr>
          <p:nvPr/>
        </p:nvSpPr>
        <p:spPr bwMode="auto">
          <a:xfrm>
            <a:off x="343977" y="4288904"/>
            <a:ext cx="6388324" cy="409727"/>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ct val="0"/>
              </a:spcBef>
              <a:spcAft>
                <a:spcPts val="0"/>
              </a:spcAft>
              <a:buClrTx/>
              <a:buSzTx/>
              <a:buFontTx/>
              <a:buNone/>
              <a:tabLst/>
              <a:defRPr/>
            </a:pPr>
            <a:r>
              <a:rPr lang="en-US" sz="2000" b="1" kern="0" dirty="0" smtClean="0">
                <a:solidFill>
                  <a:sysClr val="windowText" lastClr="000000"/>
                </a:solidFill>
                <a:latin typeface="Calibri" pitchFamily="34" charset="0"/>
              </a:rPr>
              <a:t>Customer Service Requirements</a:t>
            </a:r>
            <a:endParaRPr kumimoji="0" lang="en-US" sz="20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18" name="Rectangle 17"/>
          <p:cNvSpPr/>
          <p:nvPr/>
        </p:nvSpPr>
        <p:spPr>
          <a:xfrm>
            <a:off x="342317" y="4748578"/>
            <a:ext cx="8506973" cy="907941"/>
          </a:xfrm>
          <a:prstGeom prst="rect">
            <a:avLst/>
          </a:prstGeom>
        </p:spPr>
        <p:txBody>
          <a:bodyPr wrap="square">
            <a:spAutoFit/>
          </a:bodyPr>
          <a:lstStyle/>
          <a:p>
            <a:pPr marL="4000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DHS must provide interpreter services for Medicaid and CHIP beneficiaries</a:t>
            </a:r>
          </a:p>
          <a:p>
            <a:pPr marL="400050" indent="-285750" fontAlgn="base">
              <a:spcBef>
                <a:spcPct val="0"/>
              </a:spcBef>
              <a:spcAft>
                <a:spcPts val="600"/>
              </a:spcAft>
              <a:buFont typeface="Arial" panose="020B0604020202020204" pitchFamily="34" charset="0"/>
              <a:buChar char="•"/>
            </a:pPr>
            <a:r>
              <a:rPr lang="en-US" sz="1600" dirty="0" err="1" smtClean="0">
                <a:solidFill>
                  <a:srgbClr val="000000"/>
                </a:solidFill>
                <a:ea typeface="ＭＳ Ｐゴシック"/>
              </a:rPr>
              <a:t>MNsure</a:t>
            </a:r>
            <a:r>
              <a:rPr lang="en-US" sz="1600" dirty="0" smtClean="0">
                <a:solidFill>
                  <a:srgbClr val="000000"/>
                </a:solidFill>
                <a:ea typeface="ＭＳ Ｐゴシック"/>
              </a:rPr>
              <a:t> must provide a Call Center that includes telephonic interpreter services in at least 150 languages                                                                                                                            </a:t>
            </a:r>
            <a:r>
              <a:rPr lang="en-US" sz="1400" dirty="0" smtClean="0">
                <a:solidFill>
                  <a:srgbClr val="000000"/>
                </a:solidFill>
                <a:ea typeface="ＭＳ Ｐゴシック"/>
              </a:rPr>
              <a:t>45 CFR 155.205(a)</a:t>
            </a:r>
            <a:endParaRPr lang="en-US" sz="1400" dirty="0">
              <a:solidFill>
                <a:srgbClr val="000000"/>
              </a:solidFill>
              <a:ea typeface="ＭＳ Ｐゴシック"/>
            </a:endParaRPr>
          </a:p>
        </p:txBody>
      </p:sp>
      <p:pic>
        <p:nvPicPr>
          <p:cNvPr id="5" name="Picture 2" descr="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29</a:t>
            </a:fld>
            <a:endParaRPr lang="en-US" dirty="0"/>
          </a:p>
        </p:txBody>
      </p:sp>
    </p:spTree>
    <p:extLst>
      <p:ext uri="{BB962C8B-B14F-4D97-AF65-F5344CB8AC3E}">
        <p14:creationId xmlns:p14="http://schemas.microsoft.com/office/powerpoint/2010/main" val="1684970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Table 3" descr="Time Item Presenter/Facilitator&#10;9:00 – 9:10 am Welcome&#10; Review and approve takeaways Dr. Marilyn Peitso&#10;9:10 – 9:30 am Review Joint Preliminary Recommendations on Financial Barriers to be Presented to Task Force  Dr. Marilyn Peitso/Manatt&#10;9:30 – 10:15 am Discuss Preliminary Recommendations on: &#10; Minnesota Affordability Scale&#10; High Deductible QHP Products&#10; Alignment of Benefits Across the Coverage Continuum Manatt&#10;10:15 – 10:45 am Begin to Discuss Options and Considerations for:&#10; Improving language access in eligibility and enrollment process&#10; Enhancing cultural and linguistic competency in consumer assistance&#10; Improving health literacy to support access to care Manatt&#10;10:45 – 10:55 am Public Comment Dr. Marilyn Peitso&#10;10:55 – 11:00 am Wrap Up &amp; Next Steps Dr. Marilyn Peitso/Manatt&#10;"/>
          <p:cNvGraphicFramePr>
            <a:graphicFrameLocks noGrp="1"/>
          </p:cNvGraphicFramePr>
          <p:nvPr>
            <p:extLst>
              <p:ext uri="{D42A27DB-BD31-4B8C-83A1-F6EECF244321}">
                <p14:modId xmlns:p14="http://schemas.microsoft.com/office/powerpoint/2010/main" val="4099947319"/>
              </p:ext>
            </p:extLst>
          </p:nvPr>
        </p:nvGraphicFramePr>
        <p:xfrm>
          <a:off x="382137" y="1402397"/>
          <a:ext cx="8443063" cy="4217353"/>
        </p:xfrm>
        <a:graphic>
          <a:graphicData uri="http://schemas.openxmlformats.org/drawingml/2006/table">
            <a:tbl>
              <a:tblPr firstRow="1" firstCol="1" bandRow="1"/>
              <a:tblGrid>
                <a:gridCol w="1541978"/>
                <a:gridCol w="4584259"/>
                <a:gridCol w="2316826"/>
              </a:tblGrid>
              <a:tr h="230889">
                <a:tc>
                  <a:txBody>
                    <a:bodyPr/>
                    <a:lstStyle/>
                    <a:p>
                      <a:pPr marL="0" marR="0" algn="l">
                        <a:spcBef>
                          <a:spcPts val="0"/>
                        </a:spcBef>
                        <a:spcAft>
                          <a:spcPts val="600"/>
                        </a:spcAft>
                      </a:pPr>
                      <a:r>
                        <a:rPr lang="en-US" sz="1500" b="1" i="1" dirty="0">
                          <a:effectLst/>
                          <a:latin typeface="+mj-lt"/>
                          <a:ea typeface="Times New Roman"/>
                          <a:cs typeface="Times New Roman"/>
                        </a:rPr>
                        <a:t>Time</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a:effectLst/>
                          <a:latin typeface="+mj-lt"/>
                          <a:ea typeface="Times New Roman"/>
                          <a:cs typeface="Times New Roman"/>
                        </a:rPr>
                        <a:t>Item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a:effectLst/>
                          <a:latin typeface="+mj-lt"/>
                          <a:ea typeface="Times New Roman"/>
                          <a:cs typeface="Times New Roman"/>
                        </a:rPr>
                        <a:t>Presenter/Facilitator</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78894">
                <a:tc>
                  <a:txBody>
                    <a:bodyPr/>
                    <a:lstStyle/>
                    <a:p>
                      <a:pPr marL="0" marR="0" algn="l">
                        <a:spcBef>
                          <a:spcPts val="0"/>
                        </a:spcBef>
                        <a:spcAft>
                          <a:spcPts val="600"/>
                        </a:spcAft>
                      </a:pPr>
                      <a:r>
                        <a:rPr lang="en-US" sz="1500" dirty="0">
                          <a:effectLst/>
                          <a:latin typeface="+mj-lt"/>
                          <a:ea typeface="Times New Roman"/>
                          <a:cs typeface="Times New Roman"/>
                        </a:rPr>
                        <a:t>9:00 – 9:10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a:effectLst/>
                          <a:latin typeface="+mj-lt"/>
                        </a:rPr>
                        <a:t>Welcome</a:t>
                      </a:r>
                      <a:endParaRPr lang="en-US" sz="1500" dirty="0">
                        <a:effectLst/>
                        <a:latin typeface="+mj-lt"/>
                      </a:endParaRPr>
                    </a:p>
                    <a:p>
                      <a:pPr marL="225425" marR="0" lvl="0" indent="-225425" algn="l">
                        <a:spcBef>
                          <a:spcPts val="0"/>
                        </a:spcBef>
                        <a:spcAft>
                          <a:spcPts val="600"/>
                        </a:spcAft>
                        <a:buFont typeface="Wingdings"/>
                        <a:buChar char=""/>
                      </a:pPr>
                      <a:r>
                        <a:rPr lang="en-US" sz="1500" dirty="0">
                          <a:effectLst/>
                          <a:latin typeface="+mj-lt"/>
                          <a:ea typeface="Times New Roman"/>
                          <a:cs typeface="Times New Roman"/>
                        </a:rPr>
                        <a:t>Review and approve takeaways</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a:effectLst/>
                          <a:latin typeface="+mj-lt"/>
                          <a:ea typeface="Times New Roman"/>
                          <a:cs typeface="Times New Roman"/>
                        </a:rPr>
                        <a:t>Dr. Marilyn Peitso</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500314">
                <a:tc>
                  <a:txBody>
                    <a:bodyPr/>
                    <a:lstStyle/>
                    <a:p>
                      <a:pPr marL="0" marR="0" algn="l">
                        <a:spcBef>
                          <a:spcPts val="0"/>
                        </a:spcBef>
                        <a:spcAft>
                          <a:spcPts val="600"/>
                        </a:spcAft>
                      </a:pPr>
                      <a:r>
                        <a:rPr lang="en-US" sz="1500" dirty="0">
                          <a:effectLst/>
                          <a:latin typeface="+mj-lt"/>
                          <a:ea typeface="Times New Roman"/>
                          <a:cs typeface="Times New Roman"/>
                        </a:rPr>
                        <a:t>9:10 – 9:30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a:effectLst/>
                          <a:latin typeface="+mj-lt"/>
                        </a:rPr>
                        <a:t>Review Joint Preliminary Recommendations on Financial Barriers to be Presented to Task Force </a:t>
                      </a:r>
                      <a:endParaRPr lang="en-US" sz="15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a:effectLst/>
                          <a:latin typeface="+mj-lt"/>
                          <a:ea typeface="Times New Roman"/>
                          <a:cs typeface="Times New Roman"/>
                        </a:rPr>
                        <a:t>Dr. Marilyn Peitso/Manatt</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1026172">
                <a:tc>
                  <a:txBody>
                    <a:bodyPr/>
                    <a:lstStyle/>
                    <a:p>
                      <a:pPr marL="0" marR="0" algn="l">
                        <a:spcBef>
                          <a:spcPts val="0"/>
                        </a:spcBef>
                        <a:spcAft>
                          <a:spcPts val="600"/>
                        </a:spcAft>
                      </a:pPr>
                      <a:r>
                        <a:rPr lang="en-US" sz="1500" dirty="0">
                          <a:effectLst/>
                          <a:latin typeface="+mj-lt"/>
                          <a:ea typeface="Times New Roman"/>
                          <a:cs typeface="Times New Roman"/>
                        </a:rPr>
                        <a:t>9:30 – 10:15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dirty="0">
                          <a:effectLst/>
                          <a:latin typeface="+mj-lt"/>
                          <a:ea typeface="Times New Roman"/>
                          <a:cs typeface="Times New Roman"/>
                        </a:rPr>
                        <a:t>Discuss Preliminary Recommendations on: </a:t>
                      </a:r>
                      <a:endParaRPr lang="en-US" sz="1500" dirty="0">
                        <a:effectLst/>
                        <a:latin typeface="+mj-lt"/>
                        <a:ea typeface="Times New Roman"/>
                        <a:cs typeface="Times New Roman"/>
                      </a:endParaRPr>
                    </a:p>
                    <a:p>
                      <a:pPr marL="228600" marR="0" lvl="0" indent="-228600" algn="l">
                        <a:spcBef>
                          <a:spcPts val="0"/>
                        </a:spcBef>
                        <a:spcAft>
                          <a:spcPts val="0"/>
                        </a:spcAft>
                        <a:buFont typeface="Wingdings"/>
                        <a:buChar char=""/>
                      </a:pPr>
                      <a:r>
                        <a:rPr lang="en-US" sz="1500" dirty="0">
                          <a:effectLst/>
                          <a:latin typeface="+mj-lt"/>
                          <a:ea typeface="Times New Roman"/>
                          <a:cs typeface="Times New Roman"/>
                        </a:rPr>
                        <a:t>Minnesota Affordability Scale</a:t>
                      </a:r>
                    </a:p>
                    <a:p>
                      <a:pPr marL="228600" marR="0" lvl="0" indent="-228600" algn="l">
                        <a:spcBef>
                          <a:spcPts val="0"/>
                        </a:spcBef>
                        <a:spcAft>
                          <a:spcPts val="0"/>
                        </a:spcAft>
                        <a:buFont typeface="Wingdings"/>
                        <a:buChar char=""/>
                      </a:pPr>
                      <a:r>
                        <a:rPr lang="en-US" sz="1500" dirty="0">
                          <a:effectLst/>
                          <a:latin typeface="+mj-lt"/>
                          <a:ea typeface="Times New Roman"/>
                          <a:cs typeface="Times New Roman"/>
                        </a:rPr>
                        <a:t>High Deductible QHP Products</a:t>
                      </a:r>
                    </a:p>
                    <a:p>
                      <a:pPr marL="228600" marR="0" lvl="0" indent="-228600" algn="l">
                        <a:spcBef>
                          <a:spcPts val="0"/>
                        </a:spcBef>
                        <a:spcAft>
                          <a:spcPts val="600"/>
                        </a:spcAft>
                        <a:buFont typeface="Wingdings"/>
                        <a:buChar char=""/>
                      </a:pPr>
                      <a:r>
                        <a:rPr lang="en-US" sz="1500" dirty="0">
                          <a:effectLst/>
                          <a:latin typeface="+mj-lt"/>
                          <a:ea typeface="Times New Roman"/>
                          <a:cs typeface="Times New Roman"/>
                        </a:rPr>
                        <a:t>Alignment of Benefits Across the Coverage Continuum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a:effectLst/>
                          <a:latin typeface="+mj-lt"/>
                          <a:ea typeface="Times New Roman"/>
                          <a:cs typeface="Times New Roman"/>
                        </a:rPr>
                        <a:t>Manatt</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1215619">
                <a:tc>
                  <a:txBody>
                    <a:bodyPr/>
                    <a:lstStyle/>
                    <a:p>
                      <a:pPr marL="0" marR="0" algn="l">
                        <a:spcBef>
                          <a:spcPts val="0"/>
                        </a:spcBef>
                        <a:spcAft>
                          <a:spcPts val="600"/>
                        </a:spcAft>
                      </a:pPr>
                      <a:r>
                        <a:rPr lang="en-US" sz="1500" dirty="0">
                          <a:effectLst/>
                          <a:latin typeface="+mj-lt"/>
                          <a:ea typeface="Times New Roman"/>
                          <a:cs typeface="Times New Roman"/>
                        </a:rPr>
                        <a:t>10:15 – 10:45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dirty="0">
                          <a:effectLst/>
                          <a:latin typeface="+mj-lt"/>
                          <a:ea typeface="Times New Roman"/>
                          <a:cs typeface="Times New Roman"/>
                        </a:rPr>
                        <a:t>Begin to Discuss Options and Considerations for:</a:t>
                      </a:r>
                      <a:endParaRPr lang="en-US" sz="1500" dirty="0">
                        <a:effectLst/>
                        <a:latin typeface="+mj-lt"/>
                        <a:ea typeface="Times New Roman"/>
                        <a:cs typeface="Times New Roman"/>
                      </a:endParaRPr>
                    </a:p>
                    <a:p>
                      <a:pPr marL="225425" marR="0" lvl="0" indent="-225425" algn="l">
                        <a:spcBef>
                          <a:spcPts val="0"/>
                        </a:spcBef>
                        <a:spcAft>
                          <a:spcPts val="0"/>
                        </a:spcAft>
                        <a:buFont typeface="Wingdings"/>
                        <a:buChar char=""/>
                      </a:pPr>
                      <a:r>
                        <a:rPr lang="en-US" sz="1500" dirty="0">
                          <a:effectLst/>
                          <a:latin typeface="+mj-lt"/>
                          <a:ea typeface="Times New Roman"/>
                          <a:cs typeface="Times New Roman"/>
                        </a:rPr>
                        <a:t>Improving language access in eligibility and enrollment process</a:t>
                      </a:r>
                    </a:p>
                    <a:p>
                      <a:pPr marL="225425" marR="0" lvl="0" indent="-225425" algn="l">
                        <a:spcBef>
                          <a:spcPts val="0"/>
                        </a:spcBef>
                        <a:spcAft>
                          <a:spcPts val="0"/>
                        </a:spcAft>
                        <a:buFont typeface="Wingdings"/>
                        <a:buChar char=""/>
                      </a:pPr>
                      <a:r>
                        <a:rPr lang="en-US" sz="1500" dirty="0">
                          <a:effectLst/>
                          <a:latin typeface="+mj-lt"/>
                          <a:ea typeface="Times New Roman"/>
                          <a:cs typeface="Times New Roman"/>
                        </a:rPr>
                        <a:t>Enhancing cultural and linguistic competency in consumer assistance</a:t>
                      </a:r>
                    </a:p>
                    <a:p>
                      <a:pPr marL="225425" marR="0" lvl="0" indent="-225425" algn="l">
                        <a:spcBef>
                          <a:spcPts val="0"/>
                        </a:spcBef>
                        <a:spcAft>
                          <a:spcPts val="0"/>
                        </a:spcAft>
                        <a:buFont typeface="Wingdings"/>
                        <a:buChar char=""/>
                      </a:pPr>
                      <a:r>
                        <a:rPr lang="en-US" sz="1500" dirty="0">
                          <a:effectLst/>
                          <a:latin typeface="+mj-lt"/>
                          <a:ea typeface="Times New Roman"/>
                          <a:cs typeface="Times New Roman"/>
                        </a:rPr>
                        <a:t>Improving health literacy to support access to care</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a:effectLst/>
                          <a:latin typeface="+mj-lt"/>
                          <a:ea typeface="Times New Roman"/>
                          <a:cs typeface="Times New Roman"/>
                        </a:rPr>
                        <a:t>Manatt</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93292">
                <a:tc>
                  <a:txBody>
                    <a:bodyPr/>
                    <a:lstStyle/>
                    <a:p>
                      <a:pPr marL="0" marR="0" algn="l">
                        <a:spcBef>
                          <a:spcPts val="0"/>
                        </a:spcBef>
                        <a:spcAft>
                          <a:spcPts val="600"/>
                        </a:spcAft>
                      </a:pPr>
                      <a:r>
                        <a:rPr lang="en-US" sz="1500" dirty="0">
                          <a:effectLst/>
                          <a:latin typeface="+mj-lt"/>
                          <a:ea typeface="Times New Roman"/>
                          <a:cs typeface="Times New Roman"/>
                        </a:rPr>
                        <a:t>10:45 – 10:55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a:effectLst/>
                          <a:latin typeface="+mj-lt"/>
                        </a:rPr>
                        <a:t>Public Comment</a:t>
                      </a:r>
                      <a:endParaRPr lang="en-US" sz="15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a:effectLst/>
                          <a:latin typeface="+mj-lt"/>
                          <a:ea typeface="Times New Roman"/>
                          <a:cs typeface="Times New Roman"/>
                        </a:rPr>
                        <a:t>Dr. Marilyn Peitso</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61686">
                <a:tc>
                  <a:txBody>
                    <a:bodyPr/>
                    <a:lstStyle/>
                    <a:p>
                      <a:pPr marL="0" marR="0" algn="l">
                        <a:spcBef>
                          <a:spcPts val="0"/>
                        </a:spcBef>
                        <a:spcAft>
                          <a:spcPts val="600"/>
                        </a:spcAft>
                      </a:pPr>
                      <a:r>
                        <a:rPr lang="en-US" sz="1500" dirty="0">
                          <a:effectLst/>
                          <a:latin typeface="+mj-lt"/>
                          <a:ea typeface="Times New Roman"/>
                          <a:cs typeface="Times New Roman"/>
                        </a:rPr>
                        <a:t>10:55 – 11:00 am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a:effectLst/>
                          <a:latin typeface="+mj-lt"/>
                        </a:rPr>
                        <a:t>Wrap Up &amp; Next Steps</a:t>
                      </a:r>
                      <a:endParaRPr lang="en-US" sz="15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a:effectLst/>
                          <a:latin typeface="+mj-lt"/>
                          <a:ea typeface="Times New Roman"/>
                          <a:cs typeface="Times New Roman"/>
                        </a:rPr>
                        <a:t>Dr. Marilyn Peitso/Manat</a:t>
                      </a:r>
                      <a:r>
                        <a:rPr lang="en-US" sz="1500" dirty="0">
                          <a:effectLst/>
                          <a:latin typeface="+mj-lt"/>
                          <a:ea typeface="Calibri"/>
                          <a:cs typeface="Times New Roman"/>
                        </a:rPr>
                        <a:t>t</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bl>
          </a:graphicData>
        </a:graphic>
      </p:graphicFrame>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1"/>
          <p:cNvSpPr txBox="1">
            <a:spLocks/>
          </p:cNvSpPr>
          <p:nvPr/>
        </p:nvSpPr>
        <p:spPr bwMode="auto">
          <a:xfrm>
            <a:off x="85571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solidFill>
                  <a:srgbClr val="898989"/>
                </a:solidFill>
                <a:latin typeface="Calibri" pitchFamily="34" charset="0"/>
              </a:rPr>
              <a:pPr algn="r">
                <a:spcBef>
                  <a:spcPct val="0"/>
                </a:spcBef>
                <a:buFontTx/>
                <a:buNone/>
              </a:pPr>
              <a:t>3</a:t>
            </a:fld>
            <a:endParaRPr lang="en-US" altLang="en-US" sz="1200" dirty="0" smtClean="0">
              <a:solidFill>
                <a:srgbClr val="898989"/>
              </a:solidFill>
              <a:latin typeface="Calibri" pitchFamily="34" charset="0"/>
            </a:endParaRPr>
          </a:p>
        </p:txBody>
      </p:sp>
    </p:spTree>
    <p:extLst>
      <p:ext uri="{BB962C8B-B14F-4D97-AF65-F5344CB8AC3E}">
        <p14:creationId xmlns:p14="http://schemas.microsoft.com/office/powerpoint/2010/main" val="1207512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Minnesota’s Current Language Access Practices</a:t>
            </a:r>
            <a:endParaRPr lang="en-US" sz="3200" dirty="0"/>
          </a:p>
        </p:txBody>
      </p:sp>
      <p:sp>
        <p:nvSpPr>
          <p:cNvPr id="14" name="Rectangle 2"/>
          <p:cNvSpPr>
            <a:spLocks noChangeArrowheads="1"/>
          </p:cNvSpPr>
          <p:nvPr/>
        </p:nvSpPr>
        <p:spPr bwMode="auto">
          <a:xfrm>
            <a:off x="717484" y="1314450"/>
            <a:ext cx="8174764" cy="3793561"/>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174625" lvl="1" indent="0" eaLnBrk="1" hangingPunct="1">
              <a:spcBef>
                <a:spcPts val="0"/>
              </a:spcBef>
              <a:buClr>
                <a:srgbClr val="95B3D7"/>
              </a:buClr>
              <a:buNone/>
            </a:pPr>
            <a:r>
              <a:rPr lang="en-US" altLang="en-US" sz="1700" b="1" dirty="0" smtClean="0">
                <a:latin typeface="Calibri" pitchFamily="34" charset="0"/>
              </a:rPr>
              <a:t>Application for Insurance Affordability Programs</a:t>
            </a:r>
          </a:p>
          <a:p>
            <a:pPr marL="517525" lvl="1" indent="-342900" eaLnBrk="1" hangingPunct="1">
              <a:spcBef>
                <a:spcPts val="0"/>
              </a:spcBef>
              <a:buClr>
                <a:srgbClr val="95B3D7"/>
              </a:buClr>
              <a:buFont typeface="Wingdings" panose="05000000000000000000" pitchFamily="2" charset="2"/>
              <a:buChar char="§"/>
            </a:pPr>
            <a:r>
              <a:rPr lang="en-US" altLang="en-US" sz="1700" dirty="0" smtClean="0">
                <a:latin typeface="Calibri" pitchFamily="34" charset="0"/>
              </a:rPr>
              <a:t>Single streamlined paper application is translated in six languages (English, Spanish, Hmong, Russian, Somali and Vietnamese)</a:t>
            </a:r>
          </a:p>
          <a:p>
            <a:pPr marL="517525" lvl="1" indent="-342900" eaLnBrk="1" hangingPunct="1">
              <a:spcBef>
                <a:spcPts val="0"/>
              </a:spcBef>
              <a:buClr>
                <a:srgbClr val="95B3D7"/>
              </a:buClr>
              <a:buFont typeface="Wingdings" panose="05000000000000000000" pitchFamily="2" charset="2"/>
              <a:buChar char="§"/>
            </a:pPr>
            <a:r>
              <a:rPr lang="en-US" altLang="en-US" sz="1700" dirty="0" smtClean="0">
                <a:latin typeface="Calibri" pitchFamily="34" charset="0"/>
              </a:rPr>
              <a:t>Online application is only available in English</a:t>
            </a:r>
          </a:p>
          <a:p>
            <a:pPr marL="517525" lvl="1" indent="-342900" eaLnBrk="1" hangingPunct="1">
              <a:spcBef>
                <a:spcPts val="0"/>
              </a:spcBef>
              <a:buClr>
                <a:srgbClr val="95B3D7"/>
              </a:buClr>
              <a:buFont typeface="Wingdings" panose="05000000000000000000" pitchFamily="2" charset="2"/>
              <a:buChar char="§"/>
            </a:pPr>
            <a:r>
              <a:rPr lang="en-US" altLang="en-US" sz="1700" dirty="0" smtClean="0">
                <a:latin typeface="Calibri" pitchFamily="34" charset="0"/>
              </a:rPr>
              <a:t>Telephone applications through the Call Center can connect to a language line that provides translation services in 150 languages</a:t>
            </a:r>
          </a:p>
          <a:p>
            <a:pPr marL="517525" lvl="1" indent="-342900" eaLnBrk="1" hangingPunct="1">
              <a:spcBef>
                <a:spcPts val="0"/>
              </a:spcBef>
              <a:buClr>
                <a:srgbClr val="95B3D7"/>
              </a:buClr>
              <a:buFont typeface="Wingdings" panose="05000000000000000000" pitchFamily="2" charset="2"/>
              <a:buChar char="§"/>
            </a:pPr>
            <a:endParaRPr lang="en-US" altLang="en-US" sz="1700" dirty="0" smtClean="0">
              <a:latin typeface="Calibri" pitchFamily="34" charset="0"/>
            </a:endParaRPr>
          </a:p>
          <a:p>
            <a:pPr marL="0" indent="0" eaLnBrk="1" hangingPunct="1">
              <a:spcBef>
                <a:spcPts val="0"/>
              </a:spcBef>
              <a:buClr>
                <a:srgbClr val="95B3D7"/>
              </a:buClr>
              <a:buNone/>
            </a:pPr>
            <a:r>
              <a:rPr lang="en-US" altLang="en-US" sz="1700" b="1" dirty="0" smtClean="0">
                <a:latin typeface="Calibri" pitchFamily="34" charset="0"/>
              </a:rPr>
              <a:t>    Consumer Notices</a:t>
            </a:r>
          </a:p>
          <a:p>
            <a:pPr marL="517525" lvl="1" indent="-342900" eaLnBrk="1" hangingPunct="1">
              <a:spcBef>
                <a:spcPts val="0"/>
              </a:spcBef>
              <a:buClr>
                <a:srgbClr val="95B3D7"/>
              </a:buClr>
              <a:buFont typeface="Wingdings" panose="05000000000000000000" pitchFamily="2" charset="2"/>
              <a:buChar char="§"/>
            </a:pPr>
            <a:r>
              <a:rPr lang="en-US" altLang="en-US" sz="1700" dirty="0" smtClean="0">
                <a:latin typeface="Calibri" pitchFamily="34" charset="0"/>
              </a:rPr>
              <a:t>DHS and MNsure sends notices in English with taglines that indicate availability of language services</a:t>
            </a:r>
          </a:p>
          <a:p>
            <a:pPr marL="917575" lvl="2" indent="-342900" eaLnBrk="1" hangingPunct="1">
              <a:spcBef>
                <a:spcPts val="0"/>
              </a:spcBef>
              <a:buClr>
                <a:srgbClr val="95B3D7"/>
              </a:buClr>
              <a:buFont typeface="Wingdings" panose="05000000000000000000" pitchFamily="2" charset="2"/>
              <a:buChar char="§"/>
            </a:pPr>
            <a:r>
              <a:rPr lang="en-US" altLang="en-US" sz="1700" dirty="0" smtClean="0">
                <a:latin typeface="Calibri" pitchFamily="34" charset="0"/>
              </a:rPr>
              <a:t>DHS notice tag lines are in ten languages (Arabic, Hmong, Khmer (Cambodian), Lao, Oromo, Russian, Serbo-Croatian (Bosnian), Somali, Spanish, Vietnamese)</a:t>
            </a:r>
            <a:endParaRPr lang="en-US" altLang="en-US" sz="1700" dirty="0">
              <a:latin typeface="Calibri" pitchFamily="34" charset="0"/>
            </a:endParaRPr>
          </a:p>
          <a:p>
            <a:pPr marL="917575" lvl="2" indent="-342900" eaLnBrk="1" hangingPunct="1">
              <a:spcBef>
                <a:spcPts val="0"/>
              </a:spcBef>
              <a:buClr>
                <a:srgbClr val="95B3D7"/>
              </a:buClr>
              <a:buFont typeface="Wingdings" panose="05000000000000000000" pitchFamily="2" charset="2"/>
              <a:buChar char="§"/>
            </a:pPr>
            <a:r>
              <a:rPr lang="en-US" altLang="en-US" sz="1700" dirty="0" smtClean="0">
                <a:latin typeface="Calibri" pitchFamily="34" charset="0"/>
              </a:rPr>
              <a:t>MNsure notice tag lines are in four languages (English, Spanish, Somali and Hmong)</a:t>
            </a:r>
          </a:p>
          <a:p>
            <a:pPr marL="517525" lvl="1" indent="-342900" eaLnBrk="1" hangingPunct="1">
              <a:spcBef>
                <a:spcPts val="600"/>
              </a:spcBef>
              <a:spcAft>
                <a:spcPts val="1200"/>
              </a:spcAft>
              <a:buClr>
                <a:srgbClr val="95B3D7"/>
              </a:buClr>
              <a:buFont typeface="Wingdings" panose="05000000000000000000" pitchFamily="2" charset="2"/>
              <a:buChar char="§"/>
            </a:pPr>
            <a:endParaRPr lang="en-US" altLang="en-US" sz="1600" dirty="0">
              <a:latin typeface="Calibri" pitchFamily="34" charset="0"/>
            </a:endParaRPr>
          </a:p>
          <a:p>
            <a:pPr marL="517525" lvl="1" indent="-342900" eaLnBrk="1" hangingPunct="1">
              <a:spcBef>
                <a:spcPts val="600"/>
              </a:spcBef>
              <a:spcAft>
                <a:spcPts val="1200"/>
              </a:spcAft>
              <a:buClr>
                <a:srgbClr val="95B3D7"/>
              </a:buClr>
              <a:buFont typeface="Wingdings" panose="05000000000000000000" pitchFamily="2" charset="2"/>
              <a:buChar char="§"/>
            </a:pPr>
            <a:endParaRPr lang="en-US" altLang="en-US" sz="1800" dirty="0" smtClean="0">
              <a:latin typeface="Calibri" pitchFamily="34" charset="0"/>
            </a:endParaRP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30</a:t>
            </a:fld>
            <a:endParaRPr lang="en-US" dirty="0"/>
          </a:p>
        </p:txBody>
      </p:sp>
    </p:spTree>
    <p:extLst>
      <p:ext uri="{BB962C8B-B14F-4D97-AF65-F5344CB8AC3E}">
        <p14:creationId xmlns:p14="http://schemas.microsoft.com/office/powerpoint/2010/main" val="3741665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Minnesota’s Current Language Access Practices, continued</a:t>
            </a:r>
            <a:endParaRPr lang="en-US" sz="2400" dirty="0"/>
          </a:p>
        </p:txBody>
      </p:sp>
      <p:sp>
        <p:nvSpPr>
          <p:cNvPr id="14" name="Rectangle 2"/>
          <p:cNvSpPr>
            <a:spLocks noChangeArrowheads="1"/>
          </p:cNvSpPr>
          <p:nvPr/>
        </p:nvSpPr>
        <p:spPr bwMode="auto">
          <a:xfrm>
            <a:off x="717484" y="1314450"/>
            <a:ext cx="8174764" cy="3793561"/>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174625" lvl="1" indent="0" eaLnBrk="1" hangingPunct="1">
              <a:spcBef>
                <a:spcPts val="0"/>
              </a:spcBef>
              <a:buClr>
                <a:srgbClr val="95B3D7"/>
              </a:buClr>
              <a:buNone/>
            </a:pPr>
            <a:endParaRPr lang="en-US" altLang="en-US" sz="1500" dirty="0" smtClean="0">
              <a:latin typeface="Calibri" pitchFamily="34" charset="0"/>
            </a:endParaRPr>
          </a:p>
          <a:p>
            <a:pPr marL="174625" lvl="1" indent="0" eaLnBrk="1" hangingPunct="1">
              <a:spcBef>
                <a:spcPts val="0"/>
              </a:spcBef>
              <a:buClr>
                <a:srgbClr val="95B3D7"/>
              </a:buClr>
              <a:buNone/>
            </a:pPr>
            <a:r>
              <a:rPr lang="en-US" altLang="en-US" sz="2000" b="1" dirty="0" smtClean="0">
                <a:latin typeface="Calibri" pitchFamily="34" charset="0"/>
              </a:rPr>
              <a:t>Medicaid/CHIP Renewal Forms</a:t>
            </a:r>
          </a:p>
          <a:p>
            <a:pPr marL="460375" lvl="1" eaLnBrk="1" hangingPunct="1">
              <a:spcBef>
                <a:spcPts val="0"/>
              </a:spcBef>
              <a:buClr>
                <a:srgbClr val="95B3D7"/>
              </a:buClr>
              <a:buFont typeface="Wingdings" panose="05000000000000000000" pitchFamily="2" charset="2"/>
              <a:buChar char="§"/>
            </a:pPr>
            <a:r>
              <a:rPr lang="en-US" altLang="en-US" sz="2000" dirty="0" smtClean="0">
                <a:latin typeface="Calibri" pitchFamily="34" charset="0"/>
              </a:rPr>
              <a:t>Available in English with language taglines (Arabic</a:t>
            </a:r>
            <a:r>
              <a:rPr lang="en-US" altLang="en-US" sz="2000" dirty="0">
                <a:latin typeface="Calibri" pitchFamily="34" charset="0"/>
              </a:rPr>
              <a:t>, Hmong, Khmer (Cambodian), Lao, Oromo, Russian, Serbo-Croatian (Bosnian), Somali, Spanish, Vietnamese)</a:t>
            </a:r>
          </a:p>
          <a:p>
            <a:pPr marL="460375" lvl="1" eaLnBrk="1" hangingPunct="1">
              <a:spcBef>
                <a:spcPts val="0"/>
              </a:spcBef>
              <a:buClr>
                <a:srgbClr val="95B3D7"/>
              </a:buClr>
              <a:buFont typeface="Wingdings" panose="05000000000000000000" pitchFamily="2" charset="2"/>
              <a:buChar char="§"/>
            </a:pPr>
            <a:endParaRPr lang="en-US" altLang="en-US" sz="2000" dirty="0" smtClean="0">
              <a:latin typeface="Calibri" pitchFamily="34" charset="0"/>
            </a:endParaRPr>
          </a:p>
          <a:p>
            <a:pPr marL="174625" lvl="1" indent="0" eaLnBrk="1" hangingPunct="1">
              <a:spcBef>
                <a:spcPts val="0"/>
              </a:spcBef>
              <a:buClr>
                <a:srgbClr val="95B3D7"/>
              </a:buClr>
              <a:buNone/>
            </a:pPr>
            <a:r>
              <a:rPr lang="en-US" altLang="en-US" sz="2000" b="1" dirty="0" smtClean="0">
                <a:latin typeface="Calibri" pitchFamily="34" charset="0"/>
              </a:rPr>
              <a:t>Health Literacy Review</a:t>
            </a:r>
          </a:p>
          <a:p>
            <a:pPr marL="460375" lvl="1" eaLnBrk="1" hangingPunct="1">
              <a:spcBef>
                <a:spcPts val="0"/>
              </a:spcBef>
              <a:buClr>
                <a:srgbClr val="95B3D7"/>
              </a:buClr>
              <a:buFont typeface="Wingdings" panose="05000000000000000000" pitchFamily="2" charset="2"/>
              <a:buChar char="§"/>
            </a:pPr>
            <a:r>
              <a:rPr lang="en-US" altLang="en-US" sz="2000" dirty="0" smtClean="0">
                <a:latin typeface="Calibri" pitchFamily="34" charset="0"/>
              </a:rPr>
              <a:t>DHS reviews consumer communication for plain language and LEP access</a:t>
            </a:r>
          </a:p>
          <a:p>
            <a:pPr marL="174625" lvl="1" indent="0" eaLnBrk="1" hangingPunct="1">
              <a:spcBef>
                <a:spcPts val="600"/>
              </a:spcBef>
              <a:spcAft>
                <a:spcPts val="1200"/>
              </a:spcAft>
              <a:buClr>
                <a:srgbClr val="95B3D7"/>
              </a:buClr>
              <a:buNone/>
            </a:pPr>
            <a:endParaRPr lang="en-US" altLang="en-US" sz="2000" dirty="0" smtClean="0">
              <a:latin typeface="Calibri" pitchFamily="34" charset="0"/>
            </a:endParaRPr>
          </a:p>
          <a:p>
            <a:pPr marL="517525" lvl="1" indent="-342900" eaLnBrk="1" hangingPunct="1">
              <a:spcBef>
                <a:spcPts val="600"/>
              </a:spcBef>
              <a:spcAft>
                <a:spcPts val="1200"/>
              </a:spcAft>
              <a:buClr>
                <a:srgbClr val="95B3D7"/>
              </a:buClr>
              <a:buFont typeface="Wingdings" panose="05000000000000000000" pitchFamily="2" charset="2"/>
              <a:buChar char="§"/>
            </a:pPr>
            <a:endParaRPr lang="en-US" altLang="en-US" sz="2000" dirty="0">
              <a:latin typeface="Calibri" pitchFamily="34" charset="0"/>
            </a:endParaRPr>
          </a:p>
          <a:p>
            <a:pPr marL="517525" lvl="1" indent="-342900" eaLnBrk="1" hangingPunct="1">
              <a:spcBef>
                <a:spcPts val="600"/>
              </a:spcBef>
              <a:spcAft>
                <a:spcPts val="1200"/>
              </a:spcAft>
              <a:buClr>
                <a:srgbClr val="95B3D7"/>
              </a:buClr>
              <a:buFont typeface="Wingdings" panose="05000000000000000000" pitchFamily="2" charset="2"/>
              <a:buChar char="§"/>
            </a:pPr>
            <a:endParaRPr lang="en-US" altLang="en-US" sz="1600" dirty="0" smtClean="0">
              <a:latin typeface="Calibri" pitchFamily="34" charset="0"/>
            </a:endParaRP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31</a:t>
            </a:fld>
            <a:endParaRPr lang="en-US" dirty="0"/>
          </a:p>
        </p:txBody>
      </p:sp>
    </p:spTree>
    <p:extLst>
      <p:ext uri="{BB962C8B-B14F-4D97-AF65-F5344CB8AC3E}">
        <p14:creationId xmlns:p14="http://schemas.microsoft.com/office/powerpoint/2010/main" val="618585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Eligibility and Enrollment Language Access Discussion </a:t>
            </a:r>
            <a:endParaRPr lang="en-US" dirty="0"/>
          </a:p>
        </p:txBody>
      </p:sp>
      <p:sp>
        <p:nvSpPr>
          <p:cNvPr id="14" name="Rectangle 2"/>
          <p:cNvSpPr>
            <a:spLocks noChangeArrowheads="1"/>
          </p:cNvSpPr>
          <p:nvPr/>
        </p:nvSpPr>
        <p:spPr bwMode="auto">
          <a:xfrm>
            <a:off x="157655" y="876683"/>
            <a:ext cx="8845345" cy="3793561"/>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174625" lvl="1" indent="0" eaLnBrk="1" hangingPunct="1">
              <a:spcBef>
                <a:spcPts val="600"/>
              </a:spcBef>
              <a:spcAft>
                <a:spcPts val="600"/>
              </a:spcAft>
              <a:buClr>
                <a:srgbClr val="95B3D7"/>
              </a:buClr>
              <a:buNone/>
            </a:pPr>
            <a:r>
              <a:rPr lang="en-US" altLang="en-US" sz="2000" dirty="0" smtClean="0">
                <a:latin typeface="Calibri" pitchFamily="34" charset="0"/>
              </a:rPr>
              <a:t> </a:t>
            </a:r>
          </a:p>
          <a:p>
            <a:pPr marL="517525" lvl="1" indent="-342900" eaLnBrk="1" hangingPunct="1">
              <a:spcBef>
                <a:spcPts val="600"/>
              </a:spcBef>
              <a:spcAft>
                <a:spcPts val="600"/>
              </a:spcAft>
              <a:buFont typeface="Arial" panose="020B0604020202020204" pitchFamily="34" charset="0"/>
              <a:buChar char="•"/>
            </a:pPr>
            <a:r>
              <a:rPr lang="en-US" altLang="en-US" sz="2000" dirty="0" smtClean="0">
                <a:latin typeface="+mn-lt"/>
              </a:rPr>
              <a:t>What are the remaining barriers to access in the current application and enrollment pathway for individuals who are LEP?</a:t>
            </a:r>
            <a:endParaRPr lang="en-US" altLang="en-US" sz="2000" dirty="0">
              <a:latin typeface="+mn-lt"/>
            </a:endParaRPr>
          </a:p>
          <a:p>
            <a:pPr marL="517525" lvl="1" indent="-342900" eaLnBrk="1" hangingPunct="1">
              <a:spcBef>
                <a:spcPts val="600"/>
              </a:spcBef>
              <a:spcAft>
                <a:spcPts val="600"/>
              </a:spcAft>
              <a:buFont typeface="Arial" panose="020B0604020202020204" pitchFamily="34" charset="0"/>
              <a:buChar char="•"/>
            </a:pPr>
            <a:r>
              <a:rPr lang="en-US" altLang="en-US" sz="2000" dirty="0" smtClean="0">
                <a:latin typeface="+mn-lt"/>
              </a:rPr>
              <a:t>What improvements could be made to the application and renewal process for LEP individuals? To consumer notices? </a:t>
            </a:r>
            <a:endParaRPr lang="en-US" altLang="en-US" sz="2000" dirty="0">
              <a:latin typeface="+mn-lt"/>
            </a:endParaRPr>
          </a:p>
          <a:p>
            <a:pPr marL="517525" lvl="1" indent="-342900" eaLnBrk="1" hangingPunct="1">
              <a:spcBef>
                <a:spcPts val="600"/>
              </a:spcBef>
              <a:spcAft>
                <a:spcPts val="600"/>
              </a:spcAft>
              <a:buFont typeface="Arial" panose="020B0604020202020204" pitchFamily="34" charset="0"/>
              <a:buChar char="•"/>
            </a:pPr>
            <a:r>
              <a:rPr lang="en-US" altLang="en-US" sz="2000" dirty="0" smtClean="0">
                <a:latin typeface="+mn-lt"/>
              </a:rPr>
              <a:t>What strategies could be implemented to further enhance cultural and linguistic competency in Medical Assistance, MinnesotaCare, and QHP coverage in  MNsure?</a:t>
            </a:r>
          </a:p>
          <a:p>
            <a:pPr marL="517525" lvl="1" indent="-342900" eaLnBrk="1" hangingPunct="1">
              <a:spcBef>
                <a:spcPts val="600"/>
              </a:spcBef>
              <a:spcAft>
                <a:spcPts val="600"/>
              </a:spcAft>
              <a:buFont typeface="Arial" panose="020B0604020202020204" pitchFamily="34" charset="0"/>
              <a:buChar char="•"/>
            </a:pPr>
            <a:r>
              <a:rPr lang="en-US" sz="2000" dirty="0">
                <a:latin typeface="+mn-lt"/>
              </a:rPr>
              <a:t>What improvements can the State make to help undocumented immigrants better understand their coverage </a:t>
            </a:r>
            <a:r>
              <a:rPr lang="en-US" sz="2000" dirty="0" smtClean="0">
                <a:latin typeface="+mn-lt"/>
              </a:rPr>
              <a:t>options?</a:t>
            </a:r>
            <a:endParaRPr lang="en-US" altLang="en-US" sz="2000" dirty="0" smtClean="0">
              <a:latin typeface="+mn-lt"/>
            </a:endParaRPr>
          </a:p>
          <a:p>
            <a:pPr marL="174625" lvl="1" indent="0" eaLnBrk="1" hangingPunct="1">
              <a:spcBef>
                <a:spcPts val="600"/>
              </a:spcBef>
              <a:spcAft>
                <a:spcPts val="600"/>
              </a:spcAft>
              <a:buClr>
                <a:srgbClr val="95B3D7"/>
              </a:buClr>
              <a:buNone/>
            </a:pPr>
            <a:endParaRPr lang="en-US" altLang="en-US" sz="1800" dirty="0">
              <a:latin typeface="Calibri" pitchFamily="34" charset="0"/>
            </a:endParaRPr>
          </a:p>
          <a:p>
            <a:pPr marL="174625" lvl="1" indent="0" eaLnBrk="1" hangingPunct="1">
              <a:spcBef>
                <a:spcPts val="600"/>
              </a:spcBef>
              <a:spcAft>
                <a:spcPts val="600"/>
              </a:spcAft>
              <a:buClr>
                <a:srgbClr val="95B3D7"/>
              </a:buClr>
              <a:buNone/>
            </a:pPr>
            <a:endParaRPr lang="en-US" altLang="en-US" sz="1900" dirty="0">
              <a:latin typeface="Calibri" pitchFamily="34" charset="0"/>
            </a:endParaRPr>
          </a:p>
          <a:p>
            <a:pPr marL="174625" lvl="1" indent="0" eaLnBrk="1" hangingPunct="1">
              <a:spcBef>
                <a:spcPts val="600"/>
              </a:spcBef>
              <a:spcAft>
                <a:spcPts val="600"/>
              </a:spcAft>
              <a:buClr>
                <a:srgbClr val="95B3D7"/>
              </a:buClr>
              <a:buNone/>
            </a:pPr>
            <a:endParaRPr lang="en-US" altLang="en-US" sz="1900" dirty="0">
              <a:latin typeface="Calibri" pitchFamily="34" charset="0"/>
            </a:endParaRPr>
          </a:p>
        </p:txBody>
      </p:sp>
      <p:pic>
        <p:nvPicPr>
          <p:cNvPr id="5" name="Picture 2" descr="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32</a:t>
            </a:fld>
            <a:endParaRPr lang="en-US" dirty="0"/>
          </a:p>
        </p:txBody>
      </p:sp>
    </p:spTree>
    <p:extLst>
      <p:ext uri="{BB962C8B-B14F-4D97-AF65-F5344CB8AC3E}">
        <p14:creationId xmlns:p14="http://schemas.microsoft.com/office/powerpoint/2010/main" val="378418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59076"/>
            <a:ext cx="8534400" cy="1048143"/>
          </a:xfrm>
        </p:spPr>
        <p:txBody>
          <a:bodyPr>
            <a:normAutofit fontScale="90000"/>
          </a:bodyPr>
          <a:lstStyle/>
          <a:p>
            <a:pPr lvl="0">
              <a:lnSpc>
                <a:spcPct val="90000"/>
              </a:lnSpc>
              <a:spcBef>
                <a:spcPts val="0"/>
              </a:spcBef>
            </a:pPr>
            <a:r>
              <a:rPr lang="en-US" sz="3200" b="1" spc="0" dirty="0">
                <a:solidFill>
                  <a:prstClr val="black"/>
                </a:solidFill>
                <a:ea typeface="+mn-ea"/>
                <a:cs typeface="+mn-cs"/>
              </a:rPr>
              <a:t>Minnesota’s Consumer Assistance Network to Enroll Remaining Uninsured </a:t>
            </a:r>
            <a:r>
              <a:rPr lang="en-US" sz="3200" b="1" spc="0" dirty="0">
                <a:solidFill>
                  <a:prstClr val="black"/>
                </a:solidFill>
                <a:ea typeface="ＭＳ Ｐゴシック"/>
                <a:cs typeface="ＭＳ Ｐゴシック"/>
              </a:rPr>
              <a:t/>
            </a:r>
            <a:br>
              <a:rPr lang="en-US" sz="3200" b="1" spc="0" dirty="0">
                <a:solidFill>
                  <a:prstClr val="black"/>
                </a:solidFill>
                <a:ea typeface="ＭＳ Ｐゴシック"/>
                <a:cs typeface="ＭＳ Ｐゴシック"/>
              </a:rPr>
            </a:br>
            <a:endParaRPr lang="en-US" dirty="0"/>
          </a:p>
        </p:txBody>
      </p:sp>
      <p:pic>
        <p:nvPicPr>
          <p:cNvPr id="13"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610600" y="6440488"/>
            <a:ext cx="533400" cy="365125"/>
          </a:xfrm>
          <a:prstGeom prst="rect">
            <a:avLst/>
          </a:prstGeom>
        </p:spPr>
        <p:txBody>
          <a:bodyPr/>
          <a:lstStyle/>
          <a:p>
            <a:fld id="{9F8FA0FF-B194-4927-BB1D-56AA63D432A4}" type="slidenum">
              <a:rPr lang="en-US" smtClean="0"/>
              <a:pPr/>
              <a:t>33</a:t>
            </a:fld>
            <a:endParaRPr lang="en-US" dirty="0"/>
          </a:p>
        </p:txBody>
      </p:sp>
    </p:spTree>
    <p:extLst>
      <p:ext uri="{BB962C8B-B14F-4D97-AF65-F5344CB8AC3E}">
        <p14:creationId xmlns:p14="http://schemas.microsoft.com/office/powerpoint/2010/main" val="3270741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 </a:t>
            </a:r>
            <a:r>
              <a:rPr lang="en-US" dirty="0" smtClean="0"/>
              <a:t>Requirements </a:t>
            </a:r>
            <a:r>
              <a:rPr lang="en-US" dirty="0"/>
              <a:t>for Consumer Assistance</a:t>
            </a:r>
          </a:p>
        </p:txBody>
      </p:sp>
      <p:sp>
        <p:nvSpPr>
          <p:cNvPr id="11" name="AutoShape 9"/>
          <p:cNvSpPr>
            <a:spLocks noChangeArrowheads="1"/>
          </p:cNvSpPr>
          <p:nvPr/>
        </p:nvSpPr>
        <p:spPr bwMode="auto">
          <a:xfrm>
            <a:off x="475674" y="1400237"/>
            <a:ext cx="6925250" cy="350519"/>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Medicaid/CHIP Application Assistance</a:t>
            </a:r>
          </a:p>
        </p:txBody>
      </p:sp>
      <p:sp>
        <p:nvSpPr>
          <p:cNvPr id="14" name="TextBox 13"/>
          <p:cNvSpPr txBox="1"/>
          <p:nvPr/>
        </p:nvSpPr>
        <p:spPr>
          <a:xfrm>
            <a:off x="733424" y="1778188"/>
            <a:ext cx="7720714" cy="935708"/>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smtClean="0"/>
              <a:t>The State must </a:t>
            </a:r>
            <a:r>
              <a:rPr lang="en-US" sz="1600" dirty="0"/>
              <a:t>provide assistance to any individual seeking help with the application or renewal process in person, over the telephone, and online, and in a manner that is accessible to individuals </a:t>
            </a:r>
            <a:r>
              <a:rPr lang="en-US" sz="1600" dirty="0" smtClean="0"/>
              <a:t>who </a:t>
            </a:r>
            <a:r>
              <a:rPr lang="en-US" sz="1600" dirty="0"/>
              <a:t>are </a:t>
            </a:r>
            <a:r>
              <a:rPr lang="en-US" sz="1600" dirty="0" smtClean="0"/>
              <a:t>LEP                                                               42 CFR 435.908</a:t>
            </a:r>
          </a:p>
          <a:p>
            <a:pPr marL="285750" indent="-285750" fontAlgn="base">
              <a:spcBef>
                <a:spcPct val="0"/>
              </a:spcBef>
              <a:spcAft>
                <a:spcPts val="600"/>
              </a:spcAft>
              <a:buFont typeface="Arial" panose="020B0604020202020204" pitchFamily="34" charset="0"/>
              <a:buChar char="•"/>
            </a:pPr>
            <a:endParaRPr lang="en-US" sz="1600" dirty="0" smtClean="0">
              <a:solidFill>
                <a:srgbClr val="000000"/>
              </a:solidFill>
              <a:ea typeface="ＭＳ Ｐゴシック"/>
            </a:endParaRPr>
          </a:p>
        </p:txBody>
      </p:sp>
      <p:sp>
        <p:nvSpPr>
          <p:cNvPr id="26" name="AutoShape 9"/>
          <p:cNvSpPr>
            <a:spLocks noChangeArrowheads="1"/>
          </p:cNvSpPr>
          <p:nvPr/>
        </p:nvSpPr>
        <p:spPr bwMode="auto">
          <a:xfrm>
            <a:off x="475859" y="2713895"/>
            <a:ext cx="6925251" cy="350519"/>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Navigators</a:t>
            </a:r>
          </a:p>
        </p:txBody>
      </p:sp>
      <p:sp>
        <p:nvSpPr>
          <p:cNvPr id="32" name="TextBox 31"/>
          <p:cNvSpPr txBox="1"/>
          <p:nvPr/>
        </p:nvSpPr>
        <p:spPr>
          <a:xfrm>
            <a:off x="733424" y="3163969"/>
            <a:ext cx="7720714" cy="935708"/>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a:solidFill>
                  <a:srgbClr val="000000"/>
                </a:solidFill>
                <a:ea typeface="ＭＳ Ｐゴシック"/>
              </a:rPr>
              <a:t>Navigators must provide information in a manner that is culturally and linguistically appropriate to the Marketplace population’s needs </a:t>
            </a:r>
            <a:r>
              <a:rPr lang="en-US" sz="1600" dirty="0" smtClean="0">
                <a:solidFill>
                  <a:srgbClr val="000000"/>
                </a:solidFill>
                <a:ea typeface="ＭＳ Ｐゴシック"/>
              </a:rPr>
              <a:t>                           45 CFR 155.210(e)(5)                                                                                                                         </a:t>
            </a:r>
          </a:p>
          <a:p>
            <a:pPr marL="2857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Navigators </a:t>
            </a:r>
            <a:r>
              <a:rPr lang="en-US" sz="1600" dirty="0">
                <a:solidFill>
                  <a:srgbClr val="000000"/>
                </a:solidFill>
                <a:ea typeface="ＭＳ Ｐゴシック"/>
              </a:rPr>
              <a:t>must develop training programs to ensure expertise in the needs of underserved and vulnerable </a:t>
            </a:r>
            <a:r>
              <a:rPr lang="en-US" sz="1600" dirty="0" smtClean="0">
                <a:solidFill>
                  <a:srgbClr val="000000"/>
                </a:solidFill>
                <a:ea typeface="ＭＳ Ｐゴシック"/>
              </a:rPr>
              <a:t>populations                                               45 CFR 155.210(b)(2)</a:t>
            </a:r>
            <a:endParaRPr lang="en-US" sz="1600" dirty="0">
              <a:solidFill>
                <a:srgbClr val="000000"/>
              </a:solidFill>
              <a:ea typeface="ＭＳ Ｐゴシック"/>
            </a:endParaRPr>
          </a:p>
        </p:txBody>
      </p:sp>
      <p:sp>
        <p:nvSpPr>
          <p:cNvPr id="33" name="AutoShape 9"/>
          <p:cNvSpPr>
            <a:spLocks noChangeArrowheads="1"/>
          </p:cNvSpPr>
          <p:nvPr/>
        </p:nvSpPr>
        <p:spPr bwMode="auto">
          <a:xfrm>
            <a:off x="475673" y="4393490"/>
            <a:ext cx="7066296" cy="350520"/>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Agents and Brokers</a:t>
            </a:r>
          </a:p>
        </p:txBody>
      </p:sp>
      <p:sp>
        <p:nvSpPr>
          <p:cNvPr id="35" name="TextBox 34"/>
          <p:cNvSpPr txBox="1"/>
          <p:nvPr/>
        </p:nvSpPr>
        <p:spPr>
          <a:xfrm>
            <a:off x="700615" y="4892701"/>
            <a:ext cx="7737846" cy="935708"/>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a:solidFill>
                  <a:srgbClr val="000000"/>
                </a:solidFill>
                <a:ea typeface="ＭＳ Ｐゴシック"/>
              </a:rPr>
              <a:t>Agents or Brokers must </a:t>
            </a:r>
            <a:r>
              <a:rPr lang="en-US" sz="1600" dirty="0" smtClean="0">
                <a:solidFill>
                  <a:srgbClr val="000000"/>
                </a:solidFill>
                <a:ea typeface="ＭＳ Ｐゴシック"/>
              </a:rPr>
              <a:t>make all its materials language accessible for </a:t>
            </a:r>
            <a:r>
              <a:rPr lang="en-US" sz="1600" dirty="0" err="1" smtClean="0">
                <a:solidFill>
                  <a:srgbClr val="000000"/>
                </a:solidFill>
                <a:ea typeface="ＭＳ Ｐゴシック"/>
              </a:rPr>
              <a:t>LEPs</a:t>
            </a:r>
            <a:endParaRPr lang="en-US" sz="1600" dirty="0" smtClean="0">
              <a:solidFill>
                <a:srgbClr val="000000"/>
              </a:solidFill>
              <a:ea typeface="ＭＳ Ｐゴシック"/>
            </a:endParaRPr>
          </a:p>
          <a:p>
            <a:pPr fontAlgn="base">
              <a:spcBef>
                <a:spcPct val="0"/>
              </a:spcBef>
              <a:spcAft>
                <a:spcPts val="600"/>
              </a:spcAft>
            </a:pPr>
            <a:r>
              <a:rPr lang="en-US" sz="1600" dirty="0">
                <a:solidFill>
                  <a:srgbClr val="000000"/>
                </a:solidFill>
                <a:ea typeface="ＭＳ Ｐゴシック"/>
              </a:rPr>
              <a:t> </a:t>
            </a:r>
            <a:r>
              <a:rPr lang="en-US" sz="1600" dirty="0" smtClean="0">
                <a:solidFill>
                  <a:srgbClr val="000000"/>
                </a:solidFill>
                <a:ea typeface="ＭＳ Ｐゴシック"/>
              </a:rPr>
              <a:t>                                                                                                                                  </a:t>
            </a:r>
            <a:r>
              <a:rPr lang="en-US" sz="1600" dirty="0">
                <a:solidFill>
                  <a:srgbClr val="000000"/>
                </a:solidFill>
                <a:ea typeface="ＭＳ Ｐゴシック"/>
              </a:rPr>
              <a:t>45 CFR 155.205(c</a:t>
            </a:r>
            <a:r>
              <a:rPr lang="en-US" sz="2000" dirty="0">
                <a:solidFill>
                  <a:srgbClr val="000000"/>
                </a:solidFill>
                <a:ea typeface="ＭＳ Ｐゴシック"/>
              </a:rPr>
              <a:t>)</a:t>
            </a: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34</a:t>
            </a:fld>
            <a:endParaRPr lang="en-US" dirty="0"/>
          </a:p>
        </p:txBody>
      </p:sp>
    </p:spTree>
    <p:extLst>
      <p:ext uri="{BB962C8B-B14F-4D97-AF65-F5344CB8AC3E}">
        <p14:creationId xmlns:p14="http://schemas.microsoft.com/office/powerpoint/2010/main" val="2892153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Minnesota’s Current Consumer Assistance Network to Reach </a:t>
            </a:r>
            <a:r>
              <a:rPr lang="en-US" sz="3200" dirty="0" err="1"/>
              <a:t>LEPs</a:t>
            </a:r>
            <a:endParaRPr lang="en-US" sz="3200" dirty="0"/>
          </a:p>
        </p:txBody>
      </p:sp>
      <p:sp>
        <p:nvSpPr>
          <p:cNvPr id="14" name="Rectangle 2"/>
          <p:cNvSpPr>
            <a:spLocks noChangeArrowheads="1"/>
          </p:cNvSpPr>
          <p:nvPr/>
        </p:nvSpPr>
        <p:spPr bwMode="auto">
          <a:xfrm>
            <a:off x="740918" y="1319969"/>
            <a:ext cx="8174764" cy="3793561"/>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174625" lvl="1" indent="0" eaLnBrk="1" hangingPunct="1">
              <a:spcBef>
                <a:spcPts val="600"/>
              </a:spcBef>
              <a:spcAft>
                <a:spcPts val="1200"/>
              </a:spcAft>
              <a:buClr>
                <a:srgbClr val="95B3D7"/>
              </a:buClr>
              <a:buNone/>
            </a:pPr>
            <a:r>
              <a:rPr lang="en-US" altLang="en-US" sz="2000" b="1" dirty="0" smtClean="0">
                <a:latin typeface="Calibri" pitchFamily="34" charset="0"/>
              </a:rPr>
              <a:t>Enrollment Network</a:t>
            </a:r>
            <a:r>
              <a:rPr lang="en-US" altLang="en-US" sz="2000" dirty="0" smtClean="0">
                <a:latin typeface="Calibri" pitchFamily="34" charset="0"/>
              </a:rPr>
              <a:t>: Minnesota has a network of application assisters, Navigators, and agent/brokers that covers nearly every county in the State </a:t>
            </a:r>
          </a:p>
          <a:p>
            <a:pPr marL="174625" lvl="1" indent="0" eaLnBrk="1" hangingPunct="1">
              <a:spcBef>
                <a:spcPts val="600"/>
              </a:spcBef>
              <a:spcAft>
                <a:spcPts val="1200"/>
              </a:spcAft>
              <a:buClr>
                <a:srgbClr val="95B3D7"/>
              </a:buClr>
              <a:buNone/>
            </a:pPr>
            <a:r>
              <a:rPr lang="en-US" altLang="en-US" sz="2000" b="1" dirty="0" smtClean="0">
                <a:latin typeface="Calibri" pitchFamily="34" charset="0"/>
              </a:rPr>
              <a:t>Evaluation</a:t>
            </a:r>
            <a:r>
              <a:rPr lang="en-US" altLang="en-US" sz="2000" dirty="0" smtClean="0">
                <a:latin typeface="Calibri" pitchFamily="34" charset="0"/>
              </a:rPr>
              <a:t>:  </a:t>
            </a:r>
            <a:r>
              <a:rPr lang="en-US" altLang="en-US" sz="2000" dirty="0">
                <a:latin typeface="Calibri" pitchFamily="34" charset="0"/>
              </a:rPr>
              <a:t>O</a:t>
            </a:r>
            <a:r>
              <a:rPr lang="en-US" altLang="en-US" sz="2000" dirty="0" smtClean="0">
                <a:latin typeface="Calibri" pitchFamily="34" charset="0"/>
              </a:rPr>
              <a:t>n an on-going basis, MNsure assesses whether Navigators are linguistically and culturally competent and are meeting the needs of the hardest to reach populations</a:t>
            </a:r>
          </a:p>
          <a:p>
            <a:pPr marL="174625" lvl="1" indent="0" eaLnBrk="1" hangingPunct="1">
              <a:spcBef>
                <a:spcPts val="600"/>
              </a:spcBef>
              <a:spcAft>
                <a:spcPts val="1200"/>
              </a:spcAft>
              <a:buClr>
                <a:srgbClr val="95B3D7"/>
              </a:buClr>
              <a:buNone/>
            </a:pPr>
            <a:r>
              <a:rPr lang="en-US" altLang="en-US" sz="2000" b="1" dirty="0" smtClean="0">
                <a:latin typeface="Calibri" pitchFamily="34" charset="0"/>
              </a:rPr>
              <a:t>Peer-to-Peer Sharing</a:t>
            </a:r>
            <a:r>
              <a:rPr lang="en-US" altLang="en-US" sz="2000" dirty="0" smtClean="0">
                <a:latin typeface="Calibri" pitchFamily="34" charset="0"/>
              </a:rPr>
              <a:t>:  MNsure encourages the assister network to work collaboratively through conference calls and networking events to share enrollment strategies and best practices, including best practices for consumers with LEP</a:t>
            </a:r>
          </a:p>
          <a:p>
            <a:pPr marL="174625" lvl="1" indent="0" eaLnBrk="1" hangingPunct="1">
              <a:spcBef>
                <a:spcPts val="600"/>
              </a:spcBef>
              <a:spcAft>
                <a:spcPts val="1200"/>
              </a:spcAft>
              <a:buClr>
                <a:srgbClr val="95B3D7"/>
              </a:buClr>
              <a:buNone/>
            </a:pPr>
            <a:r>
              <a:rPr lang="en-US" altLang="en-US" sz="2000" b="1" dirty="0" smtClean="0">
                <a:latin typeface="Calibri" pitchFamily="34" charset="0"/>
              </a:rPr>
              <a:t>Training</a:t>
            </a:r>
            <a:r>
              <a:rPr lang="en-US" altLang="en-US" sz="2000" dirty="0" smtClean="0">
                <a:latin typeface="Calibri" pitchFamily="34" charset="0"/>
              </a:rPr>
              <a:t>:  Navigators receive training that incorporates cultural and linguistic competency strategies</a:t>
            </a: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35</a:t>
            </a:fld>
            <a:endParaRPr lang="en-US" dirty="0"/>
          </a:p>
        </p:txBody>
      </p:sp>
    </p:spTree>
    <p:extLst>
      <p:ext uri="{BB962C8B-B14F-4D97-AF65-F5344CB8AC3E}">
        <p14:creationId xmlns:p14="http://schemas.microsoft.com/office/powerpoint/2010/main" val="2435752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Consumer Assistance Network Discussion</a:t>
            </a:r>
            <a:endParaRPr lang="en-US" sz="3200" dirty="0"/>
          </a:p>
        </p:txBody>
      </p:sp>
      <p:sp>
        <p:nvSpPr>
          <p:cNvPr id="14" name="Rectangle 2"/>
          <p:cNvSpPr>
            <a:spLocks noChangeArrowheads="1"/>
          </p:cNvSpPr>
          <p:nvPr/>
        </p:nvSpPr>
        <p:spPr bwMode="auto">
          <a:xfrm>
            <a:off x="656902" y="1424028"/>
            <a:ext cx="8157634" cy="3793561"/>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517525" lvl="1" indent="-342900" eaLnBrk="1" hangingPunct="1">
              <a:spcBef>
                <a:spcPts val="600"/>
              </a:spcBef>
              <a:spcAft>
                <a:spcPts val="600"/>
              </a:spcAft>
              <a:buFont typeface="Arial" panose="020B0604020202020204" pitchFamily="34" charset="0"/>
              <a:buChar char="•"/>
            </a:pPr>
            <a:r>
              <a:rPr lang="en-US" altLang="en-US" sz="2000" dirty="0">
                <a:latin typeface="Calibri" pitchFamily="34" charset="0"/>
              </a:rPr>
              <a:t>What improvements could be made to the current consumer assistance network (application assisters, Navigators, agents/brokers</a:t>
            </a:r>
            <a:r>
              <a:rPr lang="en-US" altLang="en-US" sz="2000" dirty="0" smtClean="0">
                <a:latin typeface="Calibri" pitchFamily="34" charset="0"/>
              </a:rPr>
              <a:t>) to increase access for LEP individuals? For undocumented individuals?</a:t>
            </a:r>
          </a:p>
          <a:p>
            <a:pPr marL="174625" lvl="1" indent="0" eaLnBrk="1" hangingPunct="1">
              <a:spcBef>
                <a:spcPts val="600"/>
              </a:spcBef>
              <a:spcAft>
                <a:spcPts val="600"/>
              </a:spcAft>
              <a:buNone/>
            </a:pPr>
            <a:endParaRPr lang="en-US" altLang="en-US" sz="2000" dirty="0" smtClean="0">
              <a:latin typeface="Calibri" pitchFamily="34" charset="0"/>
            </a:endParaRPr>
          </a:p>
          <a:p>
            <a:pPr marL="517525" lvl="1" indent="-342900" eaLnBrk="1" hangingPunct="1">
              <a:spcBef>
                <a:spcPts val="600"/>
              </a:spcBef>
              <a:spcAft>
                <a:spcPts val="600"/>
              </a:spcAft>
              <a:buFont typeface="Arial" panose="020B0604020202020204" pitchFamily="34" charset="0"/>
              <a:buChar char="•"/>
            </a:pPr>
            <a:r>
              <a:rPr lang="en-US" altLang="en-US" sz="2000" dirty="0" smtClean="0">
                <a:latin typeface="Calibri" pitchFamily="34" charset="0"/>
              </a:rPr>
              <a:t>What </a:t>
            </a:r>
            <a:r>
              <a:rPr lang="en-US" altLang="en-US" sz="2000" dirty="0">
                <a:latin typeface="Calibri" pitchFamily="34" charset="0"/>
              </a:rPr>
              <a:t>culturally competent or health literacy training or support could be provided to the existing consumer assistance network to improve enrollment? </a:t>
            </a:r>
          </a:p>
          <a:p>
            <a:pPr marL="517525" lvl="1" indent="-342900" eaLnBrk="1" hangingPunct="1">
              <a:spcBef>
                <a:spcPts val="600"/>
              </a:spcBef>
              <a:spcAft>
                <a:spcPts val="600"/>
              </a:spcAft>
              <a:buFont typeface="Arial" panose="020B0604020202020204" pitchFamily="34" charset="0"/>
              <a:buChar char="•"/>
            </a:pPr>
            <a:endParaRPr lang="en-US" altLang="en-US" sz="2000" dirty="0" smtClean="0">
              <a:latin typeface="Calibri" pitchFamily="34" charset="0"/>
            </a:endParaRPr>
          </a:p>
          <a:p>
            <a:pPr marL="517525" lvl="1" indent="-342900" eaLnBrk="1" hangingPunct="1">
              <a:spcBef>
                <a:spcPts val="600"/>
              </a:spcBef>
              <a:spcAft>
                <a:spcPts val="600"/>
              </a:spcAft>
              <a:buFont typeface="Arial" panose="020B0604020202020204" pitchFamily="34" charset="0"/>
              <a:buChar char="•"/>
            </a:pPr>
            <a:r>
              <a:rPr lang="en-US" altLang="en-US" sz="2000" dirty="0" smtClean="0">
                <a:latin typeface="Calibri" pitchFamily="34" charset="0"/>
              </a:rPr>
              <a:t>Are there best practice consumer outreach and enrollment pilots or programs that should be expanded or modeled in other areas of the state?</a:t>
            </a:r>
          </a:p>
        </p:txBody>
      </p:sp>
      <p:pic>
        <p:nvPicPr>
          <p:cNvPr id="5" name="Picture 2" descr="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36</a:t>
            </a:fld>
            <a:endParaRPr lang="en-US" dirty="0"/>
          </a:p>
        </p:txBody>
      </p:sp>
    </p:spTree>
    <p:extLst>
      <p:ext uri="{BB962C8B-B14F-4D97-AF65-F5344CB8AC3E}">
        <p14:creationId xmlns:p14="http://schemas.microsoft.com/office/powerpoint/2010/main" val="1111565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903" y="2659076"/>
            <a:ext cx="8534400" cy="1048143"/>
          </a:xfrm>
        </p:spPr>
        <p:txBody>
          <a:bodyPr>
            <a:normAutofit fontScale="90000"/>
          </a:bodyPr>
          <a:lstStyle/>
          <a:p>
            <a:pPr lvl="0">
              <a:lnSpc>
                <a:spcPct val="90000"/>
              </a:lnSpc>
              <a:spcBef>
                <a:spcPts val="0"/>
              </a:spcBef>
            </a:pPr>
            <a:r>
              <a:rPr lang="en-US" sz="3800" b="1" spc="0" dirty="0">
                <a:solidFill>
                  <a:prstClr val="black"/>
                </a:solidFill>
                <a:ea typeface="ＭＳ Ｐゴシック"/>
                <a:cs typeface="ＭＳ Ｐゴシック"/>
              </a:rPr>
              <a:t> </a:t>
            </a:r>
            <a:br>
              <a:rPr lang="en-US" sz="3800" b="1" spc="0" dirty="0">
                <a:solidFill>
                  <a:prstClr val="black"/>
                </a:solidFill>
                <a:ea typeface="ＭＳ Ｐゴシック"/>
                <a:cs typeface="ＭＳ Ｐゴシック"/>
              </a:rPr>
            </a:br>
            <a:r>
              <a:rPr lang="en-US" sz="3200" b="1" spc="0" dirty="0">
                <a:solidFill>
                  <a:prstClr val="black"/>
                </a:solidFill>
                <a:ea typeface="+mn-ea"/>
                <a:cs typeface="+mn-cs"/>
              </a:rPr>
              <a:t>Health Literacy Best Practices to Improve Access to Care </a:t>
            </a:r>
            <a:r>
              <a:rPr lang="en-US" sz="3200" b="1" spc="0" dirty="0">
                <a:solidFill>
                  <a:prstClr val="black"/>
                </a:solidFill>
                <a:ea typeface="ＭＳ Ｐゴシック"/>
                <a:cs typeface="ＭＳ Ｐゴシック"/>
              </a:rPr>
              <a:t/>
            </a:r>
            <a:br>
              <a:rPr lang="en-US" sz="3200" b="1" spc="0" dirty="0">
                <a:solidFill>
                  <a:prstClr val="black"/>
                </a:solidFill>
                <a:ea typeface="ＭＳ Ｐゴシック"/>
                <a:cs typeface="ＭＳ Ｐゴシック"/>
              </a:rPr>
            </a:br>
            <a:endParaRPr lang="en-US" dirty="0"/>
          </a:p>
        </p:txBody>
      </p:sp>
      <p:pic>
        <p:nvPicPr>
          <p:cNvPr id="13"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610600" y="6440488"/>
            <a:ext cx="533400" cy="365125"/>
          </a:xfrm>
          <a:prstGeom prst="rect">
            <a:avLst/>
          </a:prstGeom>
        </p:spPr>
        <p:txBody>
          <a:bodyPr/>
          <a:lstStyle/>
          <a:p>
            <a:fld id="{9F8FA0FF-B194-4927-BB1D-56AA63D432A4}" type="slidenum">
              <a:rPr lang="en-US" smtClean="0"/>
              <a:pPr/>
              <a:t>37</a:t>
            </a:fld>
            <a:endParaRPr lang="en-US" dirty="0"/>
          </a:p>
        </p:txBody>
      </p:sp>
    </p:spTree>
    <p:extLst>
      <p:ext uri="{BB962C8B-B14F-4D97-AF65-F5344CB8AC3E}">
        <p14:creationId xmlns:p14="http://schemas.microsoft.com/office/powerpoint/2010/main" val="3656975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Maximus’s Health Literacy Support </a:t>
            </a:r>
            <a:br>
              <a:rPr lang="en-US" dirty="0" smtClean="0"/>
            </a:br>
            <a:r>
              <a:rPr lang="en-US" dirty="0" smtClean="0"/>
              <a:t>to State Agencies</a:t>
            </a:r>
            <a:endParaRPr lang="en-US" dirty="0"/>
          </a:p>
        </p:txBody>
      </p:sp>
      <p:sp>
        <p:nvSpPr>
          <p:cNvPr id="11" name="AutoShape 9"/>
          <p:cNvSpPr>
            <a:spLocks noChangeArrowheads="1"/>
          </p:cNvSpPr>
          <p:nvPr/>
        </p:nvSpPr>
        <p:spPr bwMode="auto">
          <a:xfrm>
            <a:off x="475674" y="1400237"/>
            <a:ext cx="6925250" cy="350519"/>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Writing,</a:t>
            </a:r>
            <a:r>
              <a:rPr kumimoji="0" lang="en-US" b="1" i="0" u="none" strike="noStrike" kern="0" cap="none" spc="0" normalizeH="0" noProof="0" dirty="0" smtClean="0">
                <a:ln>
                  <a:noFill/>
                </a:ln>
                <a:solidFill>
                  <a:srgbClr val="000000"/>
                </a:solidFill>
                <a:effectLst/>
                <a:uLnTx/>
                <a:uFillTx/>
              </a:rPr>
              <a:t> Design,  and Web Design</a:t>
            </a:r>
            <a:endParaRPr kumimoji="0" lang="en-US" b="1" i="0" u="none" strike="noStrike" kern="0" cap="none" spc="0" normalizeH="0" baseline="0" noProof="0" dirty="0" smtClean="0">
              <a:ln>
                <a:noFill/>
              </a:ln>
              <a:solidFill>
                <a:srgbClr val="000000"/>
              </a:solidFill>
              <a:effectLst/>
              <a:uLnTx/>
              <a:uFillTx/>
            </a:endParaRPr>
          </a:p>
        </p:txBody>
      </p:sp>
      <p:sp>
        <p:nvSpPr>
          <p:cNvPr id="14" name="TextBox 13"/>
          <p:cNvSpPr txBox="1"/>
          <p:nvPr/>
        </p:nvSpPr>
        <p:spPr>
          <a:xfrm>
            <a:off x="733423" y="1778188"/>
            <a:ext cx="8178101" cy="674443"/>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smtClean="0"/>
              <a:t>Write materials in plain language, using common words most readers understand</a:t>
            </a:r>
          </a:p>
          <a:p>
            <a:pPr marL="285750" indent="-285750" fontAlgn="base">
              <a:spcBef>
                <a:spcPct val="0"/>
              </a:spcBef>
              <a:spcAft>
                <a:spcPts val="600"/>
              </a:spcAft>
              <a:buFont typeface="Arial" panose="020B0604020202020204" pitchFamily="34" charset="0"/>
              <a:buChar char="•"/>
            </a:pPr>
            <a:r>
              <a:rPr lang="en-US" sz="1600" dirty="0" smtClean="0"/>
              <a:t>Create websites that use straightforward navigation and a friendly, streamlined style</a:t>
            </a:r>
          </a:p>
        </p:txBody>
      </p:sp>
      <p:sp>
        <p:nvSpPr>
          <p:cNvPr id="26" name="AutoShape 9"/>
          <p:cNvSpPr>
            <a:spLocks noChangeArrowheads="1"/>
          </p:cNvSpPr>
          <p:nvPr/>
        </p:nvSpPr>
        <p:spPr bwMode="auto">
          <a:xfrm>
            <a:off x="475859" y="2452631"/>
            <a:ext cx="6925251" cy="350519"/>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Translation</a:t>
            </a:r>
          </a:p>
        </p:txBody>
      </p:sp>
      <p:sp>
        <p:nvSpPr>
          <p:cNvPr id="32" name="TextBox 31"/>
          <p:cNvSpPr txBox="1"/>
          <p:nvPr/>
        </p:nvSpPr>
        <p:spPr>
          <a:xfrm>
            <a:off x="733424" y="2902705"/>
            <a:ext cx="8410576" cy="935708"/>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Translate materials into many languages, adapting for readers with limited literacy skills</a:t>
            </a:r>
          </a:p>
          <a:p>
            <a:pPr marL="2857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Adapt translations to be culturally and linguistically appropriate and relevant to consumers</a:t>
            </a:r>
          </a:p>
        </p:txBody>
      </p:sp>
      <p:sp>
        <p:nvSpPr>
          <p:cNvPr id="33" name="AutoShape 9"/>
          <p:cNvSpPr>
            <a:spLocks noChangeArrowheads="1"/>
          </p:cNvSpPr>
          <p:nvPr/>
        </p:nvSpPr>
        <p:spPr bwMode="auto">
          <a:xfrm>
            <a:off x="475673" y="3593369"/>
            <a:ext cx="7066296" cy="350520"/>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Usability and Community Testing</a:t>
            </a:r>
          </a:p>
        </p:txBody>
      </p:sp>
      <p:sp>
        <p:nvSpPr>
          <p:cNvPr id="16" name="TextBox 15"/>
          <p:cNvSpPr txBox="1"/>
          <p:nvPr/>
        </p:nvSpPr>
        <p:spPr>
          <a:xfrm>
            <a:off x="733424" y="4023930"/>
            <a:ext cx="8410576" cy="935708"/>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Conduct qualitative research, including in-depth interviews, focus groups and ethnography</a:t>
            </a:r>
          </a:p>
          <a:p>
            <a:pPr marL="2857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Analyze socio-cultural and linguistic influences on how consumers understand health messages</a:t>
            </a:r>
          </a:p>
        </p:txBody>
      </p:sp>
      <p:sp>
        <p:nvSpPr>
          <p:cNvPr id="13" name="AutoShape 9"/>
          <p:cNvSpPr>
            <a:spLocks noChangeArrowheads="1"/>
          </p:cNvSpPr>
          <p:nvPr/>
        </p:nvSpPr>
        <p:spPr bwMode="auto">
          <a:xfrm>
            <a:off x="475859" y="4674737"/>
            <a:ext cx="6925251" cy="350519"/>
          </a:xfrm>
          <a:prstGeom prst="homePlate">
            <a:avLst>
              <a:gd name="adj" fmla="val 49916"/>
            </a:avLst>
          </a:prstGeom>
          <a:solidFill>
            <a:schemeClr val="bg1">
              <a:lumMod val="85000"/>
            </a:schemeClr>
          </a:soli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00000"/>
                </a:solidFill>
                <a:effectLst/>
                <a:uLnTx/>
                <a:uFillTx/>
              </a:rPr>
              <a:t>Training and Workshops</a:t>
            </a:r>
          </a:p>
        </p:txBody>
      </p:sp>
      <p:sp>
        <p:nvSpPr>
          <p:cNvPr id="15" name="TextBox 14"/>
          <p:cNvSpPr txBox="1"/>
          <p:nvPr/>
        </p:nvSpPr>
        <p:spPr>
          <a:xfrm>
            <a:off x="733424" y="5124811"/>
            <a:ext cx="7720714" cy="935708"/>
          </a:xfrm>
          <a:prstGeom prst="rect">
            <a:avLst/>
          </a:prstGeom>
        </p:spPr>
        <p:txBody>
          <a:bodyPr vert="horz" wrap="square" rtlCol="0" anchor="t">
            <a:noAutofit/>
          </a:bodyPr>
          <a:lstStyle/>
          <a:p>
            <a:pPr marL="285750" indent="-285750" fontAlgn="base">
              <a:spcBef>
                <a:spcPct val="0"/>
              </a:spcBef>
              <a:spcAft>
                <a:spcPts val="600"/>
              </a:spcAft>
              <a:buFont typeface="Arial" panose="020B0604020202020204" pitchFamily="34" charset="0"/>
              <a:buChar char="•"/>
            </a:pPr>
            <a:r>
              <a:rPr lang="en-US" sz="1600" dirty="0" smtClean="0">
                <a:solidFill>
                  <a:srgbClr val="000000"/>
                </a:solidFill>
                <a:ea typeface="ＭＳ Ｐゴシック"/>
              </a:rPr>
              <a:t>Facilitate trainings to teach writers, designers, and website developers to improve the readability of print materials and the usability of websites</a:t>
            </a: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2075806" y="6440629"/>
            <a:ext cx="4992388" cy="381001"/>
          </a:xfrm>
          <a:prstGeom prst="rect">
            <a:avLst/>
          </a:prstGeom>
        </p:spPr>
        <p:txBody>
          <a:bodyPr vert="horz" wrap="square" rtlCol="0" anchor="b">
            <a:normAutofit/>
          </a:bodyPr>
          <a:lstStyle/>
          <a:p>
            <a:r>
              <a:rPr lang="en-US" sz="1200" dirty="0" smtClean="0"/>
              <a:t>Source: Maximus Center for </a:t>
            </a:r>
            <a:r>
              <a:rPr lang="en-US" sz="1200" dirty="0"/>
              <a:t>Health Literacy. http://</a:t>
            </a:r>
            <a:r>
              <a:rPr lang="en-US" sz="1200" dirty="0" err="1"/>
              <a:t>www.maximus.com</a:t>
            </a:r>
            <a:r>
              <a:rPr lang="en-US" sz="1200" dirty="0"/>
              <a:t>/</a:t>
            </a:r>
            <a:r>
              <a:rPr lang="en-US" sz="1200" dirty="0" err="1"/>
              <a:t>chl</a:t>
            </a:r>
            <a:endParaRPr lang="en-US" sz="1200" dirty="0" smtClean="0"/>
          </a:p>
        </p:txBody>
      </p:sp>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38</a:t>
            </a:fld>
            <a:endParaRPr lang="en-US" dirty="0"/>
          </a:p>
        </p:txBody>
      </p:sp>
    </p:spTree>
    <p:extLst>
      <p:ext uri="{BB962C8B-B14F-4D97-AF65-F5344CB8AC3E}">
        <p14:creationId xmlns:p14="http://schemas.microsoft.com/office/powerpoint/2010/main" val="734799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Plan Best </a:t>
            </a:r>
            <a:r>
              <a:rPr lang="en-US" dirty="0"/>
              <a:t>Practices for </a:t>
            </a:r>
            <a:r>
              <a:rPr lang="en-US" dirty="0" smtClean="0"/>
              <a:t>Improving Health Literacy</a:t>
            </a:r>
            <a:endParaRPr lang="en-US" dirty="0"/>
          </a:p>
        </p:txBody>
      </p:sp>
      <p:sp>
        <p:nvSpPr>
          <p:cNvPr id="25" name="TextBox 24"/>
          <p:cNvSpPr txBox="1"/>
          <p:nvPr/>
        </p:nvSpPr>
        <p:spPr>
          <a:xfrm>
            <a:off x="498562" y="1451613"/>
            <a:ext cx="3908323" cy="3893374"/>
          </a:xfrm>
          <a:prstGeom prst="rect">
            <a:avLst/>
          </a:prstGeom>
          <a:noFill/>
          <a:ln w="38100">
            <a:solidFill>
              <a:schemeClr val="tx2"/>
            </a:solidFill>
          </a:ln>
        </p:spPr>
        <p:txBody>
          <a:bodyPr wrap="square" rtlCol="0">
            <a:spAutoFit/>
          </a:bodyPr>
          <a:lstStyle/>
          <a:p>
            <a:pPr algn="ctr"/>
            <a:r>
              <a:rPr lang="en-US" sz="1600" b="1" u="sng" dirty="0" err="1" smtClean="0"/>
              <a:t>BCBSMN</a:t>
            </a:r>
            <a:r>
              <a:rPr lang="en-US" sz="1600" b="1" u="sng" dirty="0" smtClean="0"/>
              <a:t>: Health Literacy Ambassadors</a:t>
            </a:r>
            <a:endParaRPr lang="en-US" sz="1600" b="1" u="sng" dirty="0"/>
          </a:p>
          <a:p>
            <a:pPr marL="0" marR="0" lvl="0" indent="0" algn="ctr" defTabSz="914400" eaLnBrk="1" fontAlgn="base" latinLnBrk="0" hangingPunct="1">
              <a:lnSpc>
                <a:spcPct val="100000"/>
              </a:lnSpc>
              <a:spcBef>
                <a:spcPct val="0"/>
              </a:spcBef>
              <a:spcAft>
                <a:spcPts val="0"/>
              </a:spcAft>
              <a:buClrTx/>
              <a:buSzTx/>
              <a:buFontTx/>
              <a:buNone/>
              <a:tabLst/>
              <a:defRPr/>
            </a:pPr>
            <a:endParaRPr kumimoji="0" lang="en-US" sz="900" b="0" i="0" u="none" strike="noStrike" kern="0" cap="none" spc="0" normalizeH="0" baseline="0" noProof="0" dirty="0" smtClean="0">
              <a:ln>
                <a:noFill/>
              </a:ln>
              <a:solidFill>
                <a:prstClr val="black"/>
              </a:solidFill>
              <a:effectLst/>
              <a:uLnTx/>
              <a:uFillTx/>
              <a:ea typeface="MS PGothic" pitchFamily="34" charset="-128"/>
            </a:endParaRPr>
          </a:p>
          <a:p>
            <a:r>
              <a:rPr lang="en-US" sz="1600" dirty="0"/>
              <a:t>Every division in the company has a “Health Literacy Ambassador” who </a:t>
            </a:r>
            <a:r>
              <a:rPr lang="en-US" sz="1600" dirty="0" smtClean="0"/>
              <a:t>meets </a:t>
            </a:r>
            <a:r>
              <a:rPr lang="en-US" sz="1600" dirty="0"/>
              <a:t>quarterly to share resources, trends in the field, and current health literacy </a:t>
            </a:r>
            <a:r>
              <a:rPr lang="en-US" sz="1600" dirty="0" smtClean="0"/>
              <a:t>activities. </a:t>
            </a:r>
          </a:p>
          <a:p>
            <a:endParaRPr lang="en-US" sz="1600" dirty="0"/>
          </a:p>
          <a:p>
            <a:r>
              <a:rPr lang="en-US" sz="1600" b="1" dirty="0" smtClean="0"/>
              <a:t>Ambassadors:</a:t>
            </a:r>
            <a:endParaRPr lang="en-US" sz="1600" b="1" dirty="0"/>
          </a:p>
          <a:p>
            <a:pPr marL="230188" indent="-163513">
              <a:buFont typeface="Arial" panose="020B0604020202020204" pitchFamily="34" charset="0"/>
              <a:buChar char="•"/>
            </a:pPr>
            <a:r>
              <a:rPr lang="en-US" sz="1600" dirty="0" smtClean="0"/>
              <a:t>Provide on-going health literacy support and resources </a:t>
            </a:r>
          </a:p>
          <a:p>
            <a:pPr marL="230188" indent="-163513">
              <a:buFont typeface="Arial" panose="020B0604020202020204" pitchFamily="34" charset="0"/>
              <a:buChar char="•"/>
            </a:pPr>
            <a:r>
              <a:rPr lang="en-US" sz="1600" dirty="0" smtClean="0"/>
              <a:t>Serve as members of the Multilingual Health Resource Exchange and Minnesota Health Literacy Program.</a:t>
            </a:r>
          </a:p>
          <a:p>
            <a:pPr marL="230188" indent="-163513">
              <a:buFont typeface="Arial" panose="020B0604020202020204" pitchFamily="34" charset="0"/>
              <a:buChar char="•"/>
            </a:pPr>
            <a:r>
              <a:rPr lang="en-US" sz="1600" dirty="0" smtClean="0"/>
              <a:t>Train provider groups interested in starting their own health literacy programs.</a:t>
            </a:r>
            <a:endParaRPr lang="en-US" sz="1600" dirty="0"/>
          </a:p>
        </p:txBody>
      </p:sp>
      <p:sp>
        <p:nvSpPr>
          <p:cNvPr id="27" name="TextBox 26"/>
          <p:cNvSpPr txBox="1"/>
          <p:nvPr/>
        </p:nvSpPr>
        <p:spPr>
          <a:xfrm>
            <a:off x="4734231" y="1451613"/>
            <a:ext cx="4125862" cy="3400931"/>
          </a:xfrm>
          <a:prstGeom prst="rect">
            <a:avLst/>
          </a:prstGeom>
          <a:noFill/>
          <a:ln w="38100">
            <a:solidFill>
              <a:schemeClr val="tx1"/>
            </a:solidFill>
          </a:ln>
        </p:spPr>
        <p:txBody>
          <a:bodyPr wrap="square" rtlCol="0">
            <a:spAutoFit/>
          </a:bodyPr>
          <a:lstStyle/>
          <a:p>
            <a:pPr algn="ctr"/>
            <a:r>
              <a:rPr lang="en-US" sz="1600" b="1" u="sng" dirty="0" smtClean="0"/>
              <a:t>Kaiser Permanente: Simplify, Listen, Adapt</a:t>
            </a:r>
          </a:p>
          <a:p>
            <a:pPr algn="ctr"/>
            <a:endParaRPr lang="en-US" sz="1400" b="1" u="sng" dirty="0"/>
          </a:p>
          <a:p>
            <a:pPr marL="0" marR="0" lvl="0" indent="0" algn="ctr" defTabSz="914400" eaLnBrk="1" fontAlgn="base" latinLnBrk="0" hangingPunct="1">
              <a:lnSpc>
                <a:spcPct val="100000"/>
              </a:lnSpc>
              <a:spcBef>
                <a:spcPct val="0"/>
              </a:spcBef>
              <a:spcAft>
                <a:spcPts val="0"/>
              </a:spcAft>
              <a:buClrTx/>
              <a:buSzTx/>
              <a:buFontTx/>
              <a:buNone/>
              <a:tabLst/>
              <a:defRPr/>
            </a:pPr>
            <a:endParaRPr kumimoji="0" lang="en-US" sz="900" b="0" i="0" u="none" strike="noStrike" kern="0" cap="none" spc="0" normalizeH="0" baseline="0" noProof="0" dirty="0" smtClean="0">
              <a:ln>
                <a:noFill/>
              </a:ln>
              <a:solidFill>
                <a:prstClr val="black"/>
              </a:solidFill>
              <a:effectLst/>
              <a:uLnTx/>
              <a:uFillTx/>
              <a:ea typeface="MS PGothic" pitchFamily="34" charset="-128"/>
            </a:endParaRPr>
          </a:p>
          <a:p>
            <a:pPr marL="230188" indent="-163513">
              <a:buFont typeface="Arial" panose="020B0604020202020204" pitchFamily="34" charset="0"/>
              <a:buChar char="•"/>
            </a:pPr>
            <a:r>
              <a:rPr lang="en-US" sz="1600" b="1" dirty="0" smtClean="0"/>
              <a:t>Simplify: </a:t>
            </a:r>
            <a:r>
              <a:rPr lang="en-US" sz="1600" dirty="0" smtClean="0"/>
              <a:t>Created a list of 80 best practices to assess standard documents.</a:t>
            </a:r>
          </a:p>
          <a:p>
            <a:pPr marL="230188" indent="-163513">
              <a:buFont typeface="Arial" panose="020B0604020202020204" pitchFamily="34" charset="0"/>
              <a:buChar char="•"/>
            </a:pPr>
            <a:endParaRPr lang="en-US" sz="1600" dirty="0" smtClean="0"/>
          </a:p>
          <a:p>
            <a:pPr marL="230188" indent="-163513">
              <a:buFont typeface="Arial" panose="020B0604020202020204" pitchFamily="34" charset="0"/>
              <a:buChar char="•"/>
            </a:pPr>
            <a:r>
              <a:rPr lang="en-US" sz="1600" b="1" dirty="0" smtClean="0"/>
              <a:t>Listen:  </a:t>
            </a:r>
            <a:r>
              <a:rPr lang="en-US" sz="1600" dirty="0" smtClean="0"/>
              <a:t>Use their “member voice panel” section of the website to test content with 25 – 30 members on a continual basis. Analyze educational and linguistic profiles of membership and markets. </a:t>
            </a:r>
          </a:p>
          <a:p>
            <a:pPr marL="230188" indent="-163513">
              <a:buFont typeface="Arial" panose="020B0604020202020204" pitchFamily="34" charset="0"/>
              <a:buChar char="•"/>
            </a:pPr>
            <a:endParaRPr lang="en-US" sz="1600" dirty="0" smtClean="0"/>
          </a:p>
          <a:p>
            <a:pPr marL="230188" indent="-163513">
              <a:buFont typeface="Arial" panose="020B0604020202020204" pitchFamily="34" charset="0"/>
              <a:buChar char="•"/>
            </a:pPr>
            <a:r>
              <a:rPr lang="en-US" sz="1600" b="1" dirty="0" smtClean="0"/>
              <a:t>Adapt:  </a:t>
            </a:r>
            <a:r>
              <a:rPr lang="en-US" sz="1600" dirty="0" smtClean="0"/>
              <a:t>Personalize</a:t>
            </a:r>
            <a:r>
              <a:rPr lang="en-US" sz="1600" b="1" dirty="0" smtClean="0"/>
              <a:t> </a:t>
            </a:r>
            <a:r>
              <a:rPr lang="en-US" sz="1600" dirty="0" smtClean="0"/>
              <a:t>communication to remove irrelevant information.</a:t>
            </a:r>
            <a:endParaRPr lang="en-US" sz="1600" b="1" dirty="0"/>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982133" y="6440629"/>
            <a:ext cx="7818967" cy="417371"/>
          </a:xfrm>
          <a:prstGeom prst="rect">
            <a:avLst/>
          </a:prstGeom>
        </p:spPr>
        <p:txBody>
          <a:bodyPr vert="horz" wrap="square" rtlCol="0" anchor="b">
            <a:normAutofit fontScale="70000" lnSpcReduction="20000"/>
          </a:bodyPr>
          <a:lstStyle/>
          <a:p>
            <a:r>
              <a:rPr lang="en-US" dirty="0" smtClean="0"/>
              <a:t>Source: Health Literacy and America’s Health Insurance Plans: Laying the Foundation and Beyond. </a:t>
            </a:r>
            <a:r>
              <a:rPr lang="en-US" dirty="0" err="1" smtClean="0"/>
              <a:t>AHIP</a:t>
            </a:r>
            <a:r>
              <a:rPr lang="en-US" dirty="0" smtClean="0"/>
              <a:t>. 2013 </a:t>
            </a:r>
          </a:p>
        </p:txBody>
      </p:sp>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39</a:t>
            </a:fld>
            <a:endParaRPr lang="en-US" dirty="0"/>
          </a:p>
        </p:txBody>
      </p:sp>
    </p:spTree>
    <p:extLst>
      <p:ext uri="{BB962C8B-B14F-4D97-AF65-F5344CB8AC3E}">
        <p14:creationId xmlns:p14="http://schemas.microsoft.com/office/powerpoint/2010/main" val="355478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Framework for Considering Barriers to Access</a:t>
            </a:r>
            <a:endParaRPr lang="en-US" dirty="0"/>
          </a:p>
        </p:txBody>
      </p:sp>
      <p:sp>
        <p:nvSpPr>
          <p:cNvPr id="10" name="Rectangle 9"/>
          <p:cNvSpPr/>
          <p:nvPr/>
        </p:nvSpPr>
        <p:spPr bwMode="auto">
          <a:xfrm>
            <a:off x="304800" y="1392206"/>
            <a:ext cx="8297498" cy="714979"/>
          </a:xfrm>
          <a:prstGeom prst="rect">
            <a:avLst/>
          </a:prstGeom>
          <a:noFill/>
          <a:ln w="28575" cap="flat" cmpd="sng" algn="ctr">
            <a:solidFill>
              <a:schemeClr val="tx1"/>
            </a:solid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pPr algn="ctr">
              <a:spcAft>
                <a:spcPts val="1200"/>
              </a:spcAft>
            </a:pPr>
            <a:r>
              <a:rPr lang="en-US" sz="2000" b="1" dirty="0" smtClean="0">
                <a:latin typeface="Calibri" panose="020F0502020204030204" pitchFamily="34" charset="0"/>
              </a:rPr>
              <a:t>Access to care represents the degree of “fit” between health care consumers and the health care system, made up of the following dimensions:</a:t>
            </a:r>
            <a:endParaRPr lang="en-US" sz="1400" dirty="0" smtClean="0">
              <a:latin typeface="Calibri" panose="020F0502020204030204" pitchFamily="34" charset="0"/>
            </a:endParaRPr>
          </a:p>
        </p:txBody>
      </p:sp>
      <p:sp>
        <p:nvSpPr>
          <p:cNvPr id="17" name="Rectangle 2"/>
          <p:cNvSpPr>
            <a:spLocks noChangeArrowheads="1"/>
          </p:cNvSpPr>
          <p:nvPr/>
        </p:nvSpPr>
        <p:spPr bwMode="auto">
          <a:xfrm>
            <a:off x="-163010" y="2183275"/>
            <a:ext cx="9103041" cy="3513778"/>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Availability</a:t>
            </a:r>
            <a:r>
              <a:rPr lang="en-US" altLang="en-US" sz="1800" dirty="0" smtClean="0">
                <a:latin typeface="Calibri" pitchFamily="34" charset="0"/>
              </a:rPr>
              <a:t>: The volume and type of existing services available for the consumers’ volume and needs, including the adequacy of those services</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Accessibility</a:t>
            </a:r>
            <a:r>
              <a:rPr lang="en-US" altLang="en-US" sz="1800" dirty="0" smtClean="0">
                <a:latin typeface="Calibri" pitchFamily="34" charset="0"/>
              </a:rPr>
              <a:t>: The relationship between the location of services and the location of consumers including; transportation resources, distance, time, and cost</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Accommodation</a:t>
            </a:r>
            <a:r>
              <a:rPr lang="en-US" altLang="en-US" sz="1800" dirty="0" smtClean="0">
                <a:latin typeface="Calibri" pitchFamily="34" charset="0"/>
              </a:rPr>
              <a:t>:</a:t>
            </a:r>
            <a:r>
              <a:rPr lang="en-US" altLang="en-US" sz="1800" dirty="0">
                <a:latin typeface="Calibri" pitchFamily="34" charset="0"/>
              </a:rPr>
              <a:t> </a:t>
            </a:r>
            <a:r>
              <a:rPr lang="en-US" altLang="en-US" sz="1800" dirty="0" smtClean="0">
                <a:latin typeface="Calibri" pitchFamily="34" charset="0"/>
              </a:rPr>
              <a:t>The relationship between the organization of supply resources and the consumers ability to accept those factors (i.e. appointment systems)</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Affordability</a:t>
            </a:r>
            <a:r>
              <a:rPr lang="en-US" altLang="en-US" sz="1800" dirty="0" smtClean="0">
                <a:latin typeface="Calibri" pitchFamily="34" charset="0"/>
              </a:rPr>
              <a:t>: The relationship between prices of services and providers’ insurance to the consumer’s income, ability to pay, and health insurance coverage</a:t>
            </a:r>
          </a:p>
          <a:p>
            <a:pPr marL="806450" lvl="1" indent="-342900" eaLnBrk="1" hangingPunct="1">
              <a:spcBef>
                <a:spcPct val="0"/>
              </a:spcBef>
              <a:spcAft>
                <a:spcPts val="800"/>
              </a:spcAft>
              <a:buClr>
                <a:srgbClr val="9ABCBB"/>
              </a:buClr>
              <a:buFont typeface="Arial" pitchFamily="34" charset="0"/>
              <a:buChar char="•"/>
            </a:pPr>
            <a:r>
              <a:rPr lang="en-US" altLang="en-US" sz="1800" u="sng" dirty="0" smtClean="0">
                <a:latin typeface="Calibri" pitchFamily="34" charset="0"/>
              </a:rPr>
              <a:t>Acceptability</a:t>
            </a:r>
            <a:r>
              <a:rPr lang="en-US" altLang="en-US" sz="1800" dirty="0" smtClean="0">
                <a:latin typeface="Calibri" pitchFamily="34" charset="0"/>
              </a:rPr>
              <a:t>: The relationship between the consumer’s attitudes about personal and practice characteristics of providers to the actual characteristics of providers</a:t>
            </a:r>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982133" y="6476999"/>
            <a:ext cx="7818967" cy="381001"/>
          </a:xfrm>
          <a:prstGeom prst="rect">
            <a:avLst/>
          </a:prstGeom>
        </p:spPr>
        <p:txBody>
          <a:bodyPr vert="horz" wrap="square" rtlCol="0" anchor="b">
            <a:normAutofit fontScale="62500" lnSpcReduction="20000"/>
          </a:bodyPr>
          <a:lstStyle/>
          <a:p>
            <a:r>
              <a:rPr lang="en-US" dirty="0" smtClean="0"/>
              <a:t>Source: R. Penchansky and J. Thomas. </a:t>
            </a:r>
            <a:r>
              <a:rPr lang="en-US" i="1" dirty="0" smtClean="0"/>
              <a:t>The Concept of Access: Definition and Relationship to Consumer  Satisfaction. </a:t>
            </a:r>
            <a:r>
              <a:rPr lang="en-US" dirty="0" smtClean="0"/>
              <a:t>Medical Care (19)(2). Feb. 1981. pp. 127 – 140. </a:t>
            </a:r>
          </a:p>
        </p:txBody>
      </p:sp>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4</a:t>
            </a:fld>
            <a:endParaRPr lang="en-US" dirty="0"/>
          </a:p>
        </p:txBody>
      </p:sp>
    </p:spTree>
    <p:extLst>
      <p:ext uri="{BB962C8B-B14F-4D97-AF65-F5344CB8AC3E}">
        <p14:creationId xmlns:p14="http://schemas.microsoft.com/office/powerpoint/2010/main" val="4160206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Plan Best Practices for Improving Health Literacy (cont’d)</a:t>
            </a:r>
            <a:endParaRPr lang="en-US" dirty="0"/>
          </a:p>
        </p:txBody>
      </p:sp>
      <p:sp>
        <p:nvSpPr>
          <p:cNvPr id="27" name="TextBox 26"/>
          <p:cNvSpPr txBox="1"/>
          <p:nvPr/>
        </p:nvSpPr>
        <p:spPr>
          <a:xfrm>
            <a:off x="643466" y="1395552"/>
            <a:ext cx="8055470" cy="3924151"/>
          </a:xfrm>
          <a:prstGeom prst="rect">
            <a:avLst/>
          </a:prstGeom>
          <a:noFill/>
        </p:spPr>
        <p:txBody>
          <a:bodyPr wrap="square" rtlCol="0">
            <a:spAutoFit/>
          </a:bodyPr>
          <a:lstStyle/>
          <a:p>
            <a:pPr algn="ctr"/>
            <a:r>
              <a:rPr lang="en-US" sz="2000" b="1" u="sng" dirty="0"/>
              <a:t>WellPoint, </a:t>
            </a:r>
            <a:r>
              <a:rPr lang="en-US" sz="2000" b="1" u="sng" dirty="0" err="1" smtClean="0"/>
              <a:t>Inc</a:t>
            </a:r>
            <a:r>
              <a:rPr lang="en-US" sz="2000" b="1" u="sng" dirty="0" smtClean="0"/>
              <a:t>: </a:t>
            </a:r>
            <a:r>
              <a:rPr lang="en-US" sz="2000" b="1" u="sng" dirty="0"/>
              <a:t>Plain Language Initiative</a:t>
            </a:r>
          </a:p>
          <a:p>
            <a:pPr marL="0" marR="0" lvl="0" indent="0" algn="ctr" defTabSz="914400" eaLnBrk="1" fontAlgn="base" latinLnBrk="0" hangingPunct="1">
              <a:lnSpc>
                <a:spcPct val="100000"/>
              </a:lnSpc>
              <a:spcBef>
                <a:spcPct val="0"/>
              </a:spcBef>
              <a:spcAft>
                <a:spcPts val="0"/>
              </a:spcAft>
              <a:buClrTx/>
              <a:buSzTx/>
              <a:buFontTx/>
              <a:buNone/>
              <a:tabLst/>
              <a:defRPr/>
            </a:pPr>
            <a:endParaRPr kumimoji="0" lang="en-US" sz="900" b="0" i="0" u="none" strike="noStrike" kern="0" cap="none" spc="0" normalizeH="0" baseline="0" noProof="0" dirty="0" smtClean="0">
              <a:ln>
                <a:noFill/>
              </a:ln>
              <a:solidFill>
                <a:prstClr val="black"/>
              </a:solidFill>
              <a:effectLst/>
              <a:uLnTx/>
              <a:uFillTx/>
              <a:ea typeface="MS PGothic" pitchFamily="34" charset="-128"/>
            </a:endParaRPr>
          </a:p>
          <a:p>
            <a:r>
              <a:rPr lang="en-US" sz="2000" dirty="0"/>
              <a:t>WellPoint instituted an intake procedure that subjects new and revised member communications to a rigorous plain language review for clarity and sensitivity to culture and geographic differences. </a:t>
            </a:r>
            <a:endParaRPr lang="en-US" sz="2000" dirty="0" smtClean="0"/>
          </a:p>
          <a:p>
            <a:endParaRPr lang="en-US" sz="2000" dirty="0"/>
          </a:p>
          <a:p>
            <a:pPr marL="230188" indent="-163513">
              <a:buFont typeface="Arial" panose="020B0604020202020204" pitchFamily="34" charset="0"/>
              <a:buChar char="•"/>
            </a:pPr>
            <a:r>
              <a:rPr lang="en-US" sz="2000" dirty="0"/>
              <a:t>WellPoint conducted an inventory of all system generated letters to evaluate the type, clarity, and quantity of information contained in each letter.</a:t>
            </a:r>
          </a:p>
          <a:p>
            <a:pPr marL="230188" indent="-163513">
              <a:buFont typeface="Arial" panose="020B0604020202020204" pitchFamily="34" charset="0"/>
              <a:buChar char="•"/>
            </a:pPr>
            <a:r>
              <a:rPr lang="en-US" sz="2000" dirty="0"/>
              <a:t>WellPoint created a “Department of Member Communications” charged with ensuring documents are easy to understand and </a:t>
            </a:r>
            <a:r>
              <a:rPr lang="en-US" sz="2000" dirty="0" smtClean="0"/>
              <a:t>use.</a:t>
            </a:r>
            <a:endParaRPr lang="en-US" sz="2000" dirty="0"/>
          </a:p>
          <a:p>
            <a:pPr marL="230188" indent="-163513">
              <a:buFont typeface="Arial" panose="020B0604020202020204" pitchFamily="34" charset="0"/>
              <a:buChar char="•"/>
            </a:pPr>
            <a:r>
              <a:rPr lang="en-US" sz="2000" dirty="0"/>
              <a:t>Training on health literacy is required for case managers and encouraged for all </a:t>
            </a:r>
            <a:r>
              <a:rPr lang="en-US" sz="2000" dirty="0" smtClean="0"/>
              <a:t>employees.</a:t>
            </a:r>
            <a:endParaRPr lang="en-US" sz="2000" dirty="0"/>
          </a:p>
        </p:txBody>
      </p:sp>
      <p:pic>
        <p:nvPicPr>
          <p:cNvPr id="5"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40</a:t>
            </a:fld>
            <a:endParaRPr lang="en-US" dirty="0"/>
          </a:p>
        </p:txBody>
      </p:sp>
    </p:spTree>
    <p:extLst>
      <p:ext uri="{BB962C8B-B14F-4D97-AF65-F5344CB8AC3E}">
        <p14:creationId xmlns:p14="http://schemas.microsoft.com/office/powerpoint/2010/main" val="1233830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9" name="TextBox 8"/>
          <p:cNvSpPr txBox="1"/>
          <p:nvPr/>
        </p:nvSpPr>
        <p:spPr>
          <a:xfrm>
            <a:off x="822641" y="1449697"/>
            <a:ext cx="7492621" cy="4165528"/>
          </a:xfrm>
          <a:prstGeom prst="rect">
            <a:avLst/>
          </a:prstGeom>
          <a:noFill/>
        </p:spPr>
        <p:txBody>
          <a:bodyPr wrap="square" lIns="101882" tIns="50941" rIns="101882" bIns="50941" rtlCol="0">
            <a:spAutoFit/>
          </a:bodyPr>
          <a:lstStyle/>
          <a:p>
            <a:pPr algn="ctr"/>
            <a:r>
              <a:rPr lang="en-US" sz="2400" b="1" dirty="0">
                <a:solidFill>
                  <a:srgbClr val="000000"/>
                </a:solidFill>
              </a:rPr>
              <a:t>Patti </a:t>
            </a:r>
            <a:r>
              <a:rPr lang="en-US" sz="2400" b="1" dirty="0" err="1">
                <a:solidFill>
                  <a:srgbClr val="000000"/>
                </a:solidFill>
              </a:rPr>
              <a:t>Boozang</a:t>
            </a:r>
            <a:endParaRPr lang="en-US" sz="2400" b="1" dirty="0">
              <a:solidFill>
                <a:srgbClr val="000000"/>
              </a:solidFill>
            </a:endParaRPr>
          </a:p>
          <a:p>
            <a:pPr algn="ctr"/>
            <a:r>
              <a:rPr lang="en-US" sz="2400" dirty="0">
                <a:solidFill>
                  <a:srgbClr val="000000"/>
                </a:solidFill>
              </a:rPr>
              <a:t>PBoozang@manatt.com</a:t>
            </a:r>
          </a:p>
          <a:p>
            <a:pPr algn="ctr"/>
            <a:r>
              <a:rPr lang="en-US" sz="2400" dirty="0">
                <a:solidFill>
                  <a:srgbClr val="000000"/>
                </a:solidFill>
              </a:rPr>
              <a:t>212.790.4523</a:t>
            </a:r>
          </a:p>
          <a:p>
            <a:pPr algn="ctr"/>
            <a:endParaRPr lang="en-US" sz="2400" b="1" dirty="0" smtClean="0">
              <a:solidFill>
                <a:srgbClr val="000000"/>
              </a:solidFill>
              <a:latin typeface="Calibri"/>
            </a:endParaRPr>
          </a:p>
          <a:p>
            <a:pPr algn="ctr"/>
            <a:r>
              <a:rPr lang="en-US" sz="2400" b="1" dirty="0" smtClean="0">
                <a:solidFill>
                  <a:srgbClr val="000000"/>
                </a:solidFill>
                <a:latin typeface="Calibri"/>
              </a:rPr>
              <a:t>Alice Lam</a:t>
            </a:r>
            <a:endParaRPr lang="en-US" sz="2400" dirty="0">
              <a:solidFill>
                <a:srgbClr val="000000"/>
              </a:solidFill>
              <a:latin typeface="Calibri"/>
            </a:endParaRPr>
          </a:p>
          <a:p>
            <a:pPr algn="ctr"/>
            <a:r>
              <a:rPr lang="en-US" sz="2400" dirty="0" smtClean="0">
                <a:solidFill>
                  <a:srgbClr val="000000"/>
                </a:solidFill>
                <a:latin typeface="Calibri"/>
              </a:rPr>
              <a:t>ALam@manatt.com</a:t>
            </a:r>
            <a:endParaRPr lang="en-US" sz="2400" dirty="0">
              <a:solidFill>
                <a:srgbClr val="000000"/>
              </a:solidFill>
              <a:latin typeface="Calibri"/>
            </a:endParaRPr>
          </a:p>
          <a:p>
            <a:pPr algn="ctr"/>
            <a:r>
              <a:rPr lang="en-US" sz="2400" dirty="0" smtClean="0">
                <a:solidFill>
                  <a:srgbClr val="000000"/>
                </a:solidFill>
                <a:latin typeface="Calibri"/>
              </a:rPr>
              <a:t>212.790.4583</a:t>
            </a:r>
            <a:endParaRPr lang="en-US" sz="2400" dirty="0">
              <a:solidFill>
                <a:srgbClr val="000000"/>
              </a:solidFill>
              <a:latin typeface="Calibri"/>
            </a:endParaRPr>
          </a:p>
          <a:p>
            <a:pPr algn="ctr"/>
            <a:endParaRPr lang="en-US" sz="2400" dirty="0" smtClean="0">
              <a:solidFill>
                <a:srgbClr val="000000"/>
              </a:solidFill>
              <a:latin typeface="Calibri"/>
            </a:endParaRPr>
          </a:p>
          <a:p>
            <a:pPr algn="ctr"/>
            <a:r>
              <a:rPr lang="en-US" sz="2400" b="1" dirty="0" smtClean="0">
                <a:solidFill>
                  <a:srgbClr val="000000"/>
                </a:solidFill>
                <a:latin typeface="Calibri"/>
              </a:rPr>
              <a:t>Anne Karl</a:t>
            </a:r>
            <a:endParaRPr lang="en-US" sz="2400" dirty="0">
              <a:solidFill>
                <a:srgbClr val="000000"/>
              </a:solidFill>
              <a:latin typeface="Calibri"/>
            </a:endParaRPr>
          </a:p>
          <a:p>
            <a:pPr algn="ctr"/>
            <a:r>
              <a:rPr lang="en-US" sz="2400" dirty="0" smtClean="0">
                <a:solidFill>
                  <a:srgbClr val="000000"/>
                </a:solidFill>
                <a:latin typeface="Calibri"/>
              </a:rPr>
              <a:t>AKarl@manatt.com</a:t>
            </a:r>
            <a:endParaRPr lang="en-US" sz="2400" dirty="0">
              <a:solidFill>
                <a:srgbClr val="000000"/>
              </a:solidFill>
              <a:latin typeface="Calibri"/>
            </a:endParaRPr>
          </a:p>
          <a:p>
            <a:pPr algn="ctr"/>
            <a:r>
              <a:rPr lang="en-US" sz="2400" dirty="0" smtClean="0">
                <a:solidFill>
                  <a:srgbClr val="000000"/>
                </a:solidFill>
                <a:latin typeface="Calibri"/>
              </a:rPr>
              <a:t>212.790.4578</a:t>
            </a:r>
          </a:p>
        </p:txBody>
      </p:sp>
      <p:pic>
        <p:nvPicPr>
          <p:cNvPr id="12"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0"/>
          <p:cNvSpPr>
            <a:spLocks noGrp="1"/>
          </p:cNvSpPr>
          <p:nvPr>
            <p:ph type="sldNum" sz="quarter" idx="4294967295"/>
          </p:nvPr>
        </p:nvSpPr>
        <p:spPr>
          <a:xfrm>
            <a:off x="8610600" y="6565369"/>
            <a:ext cx="533400" cy="365125"/>
          </a:xfrm>
          <a:prstGeom prst="rect">
            <a:avLst/>
          </a:prstGeom>
        </p:spPr>
        <p:txBody>
          <a:bodyPr/>
          <a:lstStyle/>
          <a:p>
            <a:fld id="{9F8FA0FF-B194-4927-BB1D-56AA63D432A4}" type="slidenum">
              <a:rPr lang="en-US" smtClean="0"/>
              <a:pPr/>
              <a:t>41</a:t>
            </a:fld>
            <a:endParaRPr lang="en-US" dirty="0"/>
          </a:p>
        </p:txBody>
      </p:sp>
    </p:spTree>
    <p:extLst>
      <p:ext uri="{BB962C8B-B14F-4D97-AF65-F5344CB8AC3E}">
        <p14:creationId xmlns:p14="http://schemas.microsoft.com/office/powerpoint/2010/main" val="3608899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04952"/>
            <a:ext cx="7772400" cy="4138448"/>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Barriers to Access Workgroup</a:t>
            </a:r>
            <a:br>
              <a:rPr lang="en-US" sz="3600" i="1" dirty="0" smtClean="0"/>
            </a:br>
            <a:r>
              <a:rPr lang="en-US" sz="3200" dirty="0"/>
              <a:t>JOINT PRELIMINARY RECOMMENDATIONS ON  </a:t>
            </a:r>
            <a:br>
              <a:rPr lang="en-US" sz="3200" dirty="0"/>
            </a:br>
            <a:r>
              <a:rPr lang="en-US" sz="3200" dirty="0"/>
              <a:t>REDUCING FINANCIAL BARRIERS</a:t>
            </a:r>
            <a:br>
              <a:rPr lang="en-US" sz="3200" dirty="0"/>
            </a:b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endParaRPr lang="en-US" dirty="0" smtClean="0"/>
          </a:p>
          <a:p>
            <a:r>
              <a:rPr lang="en-US" dirty="0" smtClean="0"/>
              <a:t>October 23, 2015</a:t>
            </a:r>
          </a:p>
          <a:p>
            <a:r>
              <a:rPr lang="en-US" dirty="0" smtClean="0"/>
              <a:t>rochester,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descr="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237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18" name="TextBox 17"/>
          <p:cNvSpPr txBox="1"/>
          <p:nvPr/>
        </p:nvSpPr>
        <p:spPr>
          <a:xfrm>
            <a:off x="658444" y="1364777"/>
            <a:ext cx="8125865" cy="3220871"/>
          </a:xfrm>
          <a:prstGeom prst="rect">
            <a:avLst/>
          </a:prstGeom>
        </p:spPr>
        <p:txBody>
          <a:bodyPr vert="horz" wrap="square" rtlCol="0" anchor="b">
            <a:normAutofit/>
          </a:bodyPr>
          <a:lstStyle/>
          <a:p>
            <a:pPr marL="285750" indent="-285750">
              <a:buFont typeface="Arial" pitchFamily="34" charset="0"/>
              <a:buChar char="•"/>
            </a:pPr>
            <a:r>
              <a:rPr lang="en-US" sz="2000" dirty="0"/>
              <a:t>Preliminary recommendations on </a:t>
            </a:r>
            <a:r>
              <a:rPr lang="en-US" sz="2000" dirty="0">
                <a:solidFill>
                  <a:prstClr val="black"/>
                </a:solidFill>
              </a:rPr>
              <a:t>improving affordability and reducing financial barriers to facilitate seamlessness in the coverage continuum developed jointly by Seamless and Barriers to Access Workgroups</a:t>
            </a:r>
            <a:r>
              <a:rPr lang="en-US" sz="2000" dirty="0"/>
              <a:t>.</a:t>
            </a:r>
          </a:p>
          <a:p>
            <a:pPr marL="285750" indent="-285750">
              <a:buFont typeface="Arial" pitchFamily="34" charset="0"/>
              <a:buChar char="•"/>
            </a:pPr>
            <a:endParaRPr lang="en-US" sz="2000" dirty="0"/>
          </a:p>
          <a:p>
            <a:pPr marL="285750" indent="-285750">
              <a:buFont typeface="Arial" pitchFamily="34" charset="0"/>
              <a:buChar char="•"/>
            </a:pPr>
            <a:endParaRPr lang="en-US" sz="2000" dirty="0"/>
          </a:p>
          <a:p>
            <a:pPr marL="285750" indent="-285750">
              <a:buFont typeface="Arial" pitchFamily="34" charset="0"/>
              <a:buChar char="•"/>
            </a:pPr>
            <a:r>
              <a:rPr lang="en-US" sz="2000" dirty="0"/>
              <a:t>Additional preliminary recommendations for improving affordability and reducing financial barriers also identified that are being considered by Seamless and Barriers Workgroups.</a:t>
            </a:r>
          </a:p>
        </p:txBody>
      </p:sp>
      <p:pic>
        <p:nvPicPr>
          <p:cNvPr id="16"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lide Number Placeholder 1"/>
          <p:cNvSpPr txBox="1">
            <a:spLocks/>
          </p:cNvSpPr>
          <p:nvPr/>
        </p:nvSpPr>
        <p:spPr bwMode="auto">
          <a:xfrm>
            <a:off x="8625384" y="6492875"/>
            <a:ext cx="49195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6</a:t>
            </a:fld>
            <a:endParaRPr lang="en-US" altLang="en-US" sz="1200" dirty="0" smtClean="0">
              <a:latin typeface="Calibri" pitchFamily="34" charset="0"/>
            </a:endParaRPr>
          </a:p>
        </p:txBody>
      </p:sp>
    </p:spTree>
    <p:extLst>
      <p:ext uri="{BB962C8B-B14F-4D97-AF65-F5344CB8AC3E}">
        <p14:creationId xmlns:p14="http://schemas.microsoft.com/office/powerpoint/2010/main" val="3816060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Consideration</a:t>
            </a:r>
            <a:endParaRPr lang="en-US" dirty="0"/>
          </a:p>
        </p:txBody>
      </p:sp>
      <p:sp>
        <p:nvSpPr>
          <p:cNvPr id="23" name="Rounded Rectangle 22"/>
          <p:cNvSpPr/>
          <p:nvPr/>
        </p:nvSpPr>
        <p:spPr>
          <a:xfrm>
            <a:off x="244475" y="1482945"/>
            <a:ext cx="8655050" cy="685800"/>
          </a:xfrm>
          <a:prstGeom prst="roundRect">
            <a:avLst/>
          </a:prstGeom>
          <a:noFill/>
          <a:ln w="12700">
            <a:prstDash val="solid"/>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000" b="1" dirty="0" smtClean="0">
                <a:solidFill>
                  <a:prstClr val="black"/>
                </a:solidFill>
              </a:rPr>
              <a:t>Assess recommendations in the context of:</a:t>
            </a:r>
            <a:endParaRPr lang="en-US" sz="2000" b="1" dirty="0">
              <a:solidFill>
                <a:prstClr val="black"/>
              </a:solidFill>
            </a:endParaRPr>
          </a:p>
        </p:txBody>
      </p:sp>
      <p:sp>
        <p:nvSpPr>
          <p:cNvPr id="25" name="Rectangle 24"/>
          <p:cNvSpPr/>
          <p:nvPr/>
        </p:nvSpPr>
        <p:spPr>
          <a:xfrm>
            <a:off x="691855" y="2441170"/>
            <a:ext cx="7904460" cy="294564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marL="796925" indent="-342900">
              <a:spcAft>
                <a:spcPts val="600"/>
              </a:spcAft>
              <a:buFont typeface="Wingdings" pitchFamily="2" charset="2"/>
              <a:buChar char="ü"/>
            </a:pPr>
            <a:r>
              <a:rPr lang="en-US" sz="2000" dirty="0">
                <a:solidFill>
                  <a:prstClr val="black"/>
                </a:solidFill>
              </a:rPr>
              <a:t>Improving availability of affordable and accessible health coverage</a:t>
            </a:r>
          </a:p>
          <a:p>
            <a:pPr marL="796925" indent="-342900">
              <a:spcAft>
                <a:spcPts val="600"/>
              </a:spcAft>
              <a:buFont typeface="Wingdings" pitchFamily="2" charset="2"/>
              <a:buChar char="ü"/>
            </a:pPr>
            <a:r>
              <a:rPr lang="en-US" sz="2000" dirty="0">
                <a:solidFill>
                  <a:prstClr val="black"/>
                </a:solidFill>
              </a:rPr>
              <a:t>Improving continuity in coverage and care</a:t>
            </a:r>
          </a:p>
          <a:p>
            <a:pPr marL="796925" indent="-342900">
              <a:spcAft>
                <a:spcPts val="600"/>
              </a:spcAft>
              <a:buFont typeface="Wingdings" pitchFamily="2" charset="2"/>
              <a:buChar char="ü"/>
            </a:pPr>
            <a:r>
              <a:rPr lang="en-US" sz="2000" dirty="0">
                <a:solidFill>
                  <a:prstClr val="black"/>
                </a:solidFill>
              </a:rPr>
              <a:t>Improving consumer health literacy</a:t>
            </a:r>
          </a:p>
          <a:p>
            <a:pPr marL="796925" indent="-342900">
              <a:spcAft>
                <a:spcPts val="600"/>
              </a:spcAft>
              <a:buFont typeface="Wingdings" pitchFamily="2" charset="2"/>
              <a:buChar char="ü"/>
            </a:pPr>
            <a:r>
              <a:rPr lang="en-US" sz="2000" dirty="0" smtClean="0">
                <a:solidFill>
                  <a:prstClr val="black"/>
                </a:solidFill>
              </a:rPr>
              <a:t>Reducing </a:t>
            </a:r>
            <a:r>
              <a:rPr lang="en-US" sz="2000" dirty="0">
                <a:solidFill>
                  <a:prstClr val="black"/>
                </a:solidFill>
              </a:rPr>
              <a:t>health disparities and improving equity</a:t>
            </a:r>
          </a:p>
          <a:p>
            <a:pPr marL="796925" indent="-342900">
              <a:spcAft>
                <a:spcPts val="600"/>
              </a:spcAft>
              <a:buFont typeface="Wingdings" pitchFamily="2" charset="2"/>
              <a:buChar char="ü"/>
            </a:pPr>
            <a:r>
              <a:rPr lang="en-US" sz="2000" dirty="0">
                <a:solidFill>
                  <a:prstClr val="black"/>
                </a:solidFill>
              </a:rPr>
              <a:t>Promoting responsible consumer behavior</a:t>
            </a:r>
          </a:p>
          <a:p>
            <a:pPr marL="796925" indent="-342900">
              <a:spcAft>
                <a:spcPts val="600"/>
              </a:spcAft>
              <a:buFont typeface="Wingdings" pitchFamily="2" charset="2"/>
              <a:buChar char="ü"/>
            </a:pPr>
            <a:r>
              <a:rPr lang="en-US" sz="2000" dirty="0" smtClean="0">
                <a:solidFill>
                  <a:prstClr val="black"/>
                </a:solidFill>
              </a:rPr>
              <a:t>Promoting </a:t>
            </a:r>
            <a:r>
              <a:rPr lang="en-US" sz="2000" dirty="0">
                <a:solidFill>
                  <a:prstClr val="black"/>
                </a:solidFill>
              </a:rPr>
              <a:t>financial sustainability</a:t>
            </a:r>
          </a:p>
          <a:p>
            <a:pPr marL="796925" indent="-342900">
              <a:spcAft>
                <a:spcPts val="600"/>
              </a:spcAft>
              <a:buFont typeface="Wingdings" pitchFamily="2" charset="2"/>
              <a:buChar char="ü"/>
            </a:pPr>
            <a:r>
              <a:rPr lang="en-US" sz="2000" dirty="0">
                <a:solidFill>
                  <a:prstClr val="black"/>
                </a:solidFill>
              </a:rPr>
              <a:t>Promoting administrative efficiency</a:t>
            </a:r>
          </a:p>
          <a:p>
            <a:pPr marL="796925" indent="-342900">
              <a:spcAft>
                <a:spcPts val="600"/>
              </a:spcAft>
              <a:buFont typeface="Wingdings" pitchFamily="2" charset="2"/>
              <a:buChar char="ü"/>
            </a:pPr>
            <a:r>
              <a:rPr lang="en-US" sz="2000" dirty="0">
                <a:solidFill>
                  <a:prstClr val="black"/>
                </a:solidFill>
              </a:rPr>
              <a:t>Maximizing federal </a:t>
            </a:r>
            <a:r>
              <a:rPr lang="en-US" sz="2000" dirty="0" smtClean="0">
                <a:solidFill>
                  <a:prstClr val="black"/>
                </a:solidFill>
              </a:rPr>
              <a:t>funding</a:t>
            </a:r>
          </a:p>
        </p:txBody>
      </p:sp>
      <p:pic>
        <p:nvPicPr>
          <p:cNvPr id="8"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1"/>
          <p:cNvSpPr txBox="1">
            <a:spLocks/>
          </p:cNvSpPr>
          <p:nvPr/>
        </p:nvSpPr>
        <p:spPr bwMode="auto">
          <a:xfrm>
            <a:off x="85571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7</a:t>
            </a:fld>
            <a:endParaRPr lang="en-US" altLang="en-US" sz="1200" dirty="0" smtClean="0">
              <a:latin typeface="Calibri" pitchFamily="34" charset="0"/>
            </a:endParaRPr>
          </a:p>
        </p:txBody>
      </p:sp>
    </p:spTree>
    <p:extLst>
      <p:ext uri="{BB962C8B-B14F-4D97-AF65-F5344CB8AC3E}">
        <p14:creationId xmlns:p14="http://schemas.microsoft.com/office/powerpoint/2010/main" val="755419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Reduce Financial Cliff at 200% FPL</a:t>
            </a:r>
            <a:endParaRPr lang="en-US" dirty="0"/>
          </a:p>
        </p:txBody>
      </p:sp>
      <p:sp>
        <p:nvSpPr>
          <p:cNvPr id="39" name="TextBox 38"/>
          <p:cNvSpPr txBox="1"/>
          <p:nvPr/>
        </p:nvSpPr>
        <p:spPr>
          <a:xfrm>
            <a:off x="0" y="1452101"/>
            <a:ext cx="9125259" cy="663026"/>
          </a:xfrm>
          <a:prstGeom prst="rect">
            <a:avLst/>
          </a:prstGeom>
        </p:spPr>
        <p:txBody>
          <a:bodyPr vert="horz" wrap="square" rtlCol="0" anchor="t">
            <a:noAutofit/>
          </a:bodyPr>
          <a:lstStyle/>
          <a:p>
            <a:pPr algn="ctr"/>
            <a:r>
              <a:rPr lang="en-US" b="1" dirty="0" smtClean="0">
                <a:solidFill>
                  <a:prstClr val="black"/>
                </a:solidFill>
              </a:rPr>
              <a:t>Recommendation: Explore options to reduce the financial affordability cliff in premiums, cost sharing and deductibles for health coverage at 200% FPL</a:t>
            </a:r>
          </a:p>
        </p:txBody>
      </p:sp>
      <p:sp>
        <p:nvSpPr>
          <p:cNvPr id="25" name="TextBox 26"/>
          <p:cNvSpPr txBox="1"/>
          <p:nvPr/>
        </p:nvSpPr>
        <p:spPr>
          <a:xfrm>
            <a:off x="1437831" y="2273227"/>
            <a:ext cx="1886507" cy="2964785"/>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r>
              <a:rPr lang="en-US" sz="1500" dirty="0">
                <a:solidFill>
                  <a:srgbClr val="000000"/>
                </a:solidFill>
                <a:latin typeface="Calibri" pitchFamily="34" charset="0"/>
              </a:rPr>
              <a:t>Establish </a:t>
            </a:r>
            <a:r>
              <a:rPr lang="en-US" sz="1500" dirty="0" smtClean="0">
                <a:solidFill>
                  <a:srgbClr val="000000"/>
                </a:solidFill>
                <a:latin typeface="Calibri" pitchFamily="34" charset="0"/>
              </a:rPr>
              <a:t>voluntary HSA-like </a:t>
            </a:r>
            <a:r>
              <a:rPr lang="en-US" sz="1500" dirty="0">
                <a:solidFill>
                  <a:srgbClr val="000000"/>
                </a:solidFill>
                <a:latin typeface="Calibri" pitchFamily="34" charset="0"/>
              </a:rPr>
              <a:t>accounts for Medical Assistance and MinnesotaCare enrollees to offset current or future premiums/cost-sharing for health insurance coverage, earn monetary rewards for wellness activities</a:t>
            </a:r>
          </a:p>
        </p:txBody>
      </p:sp>
      <p:sp>
        <p:nvSpPr>
          <p:cNvPr id="22" name="TextBox 26"/>
          <p:cNvSpPr txBox="1"/>
          <p:nvPr/>
        </p:nvSpPr>
        <p:spPr>
          <a:xfrm>
            <a:off x="3730765" y="2292039"/>
            <a:ext cx="1794427" cy="2349232"/>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r>
              <a:rPr lang="en-US" sz="1500" dirty="0">
                <a:solidFill>
                  <a:srgbClr val="000000"/>
                </a:solidFill>
                <a:latin typeface="Calibri" pitchFamily="34" charset="0"/>
              </a:rPr>
              <a:t>Smooth cliff by expanding eligibility for enhanced subsidies to consumers with incomes 200-275% FPL </a:t>
            </a:r>
            <a:endParaRPr lang="en-US" sz="1500" dirty="0" smtClean="0">
              <a:solidFill>
                <a:srgbClr val="000000"/>
              </a:solidFill>
              <a:latin typeface="Calibri" pitchFamily="34" charset="0"/>
            </a:endParaRPr>
          </a:p>
          <a:p>
            <a:pPr algn="ctr">
              <a:spcAft>
                <a:spcPts val="600"/>
              </a:spcAft>
            </a:pPr>
            <a:r>
              <a:rPr lang="en-US" sz="1500" dirty="0" smtClean="0">
                <a:solidFill>
                  <a:srgbClr val="000000"/>
                </a:solidFill>
                <a:latin typeface="Calibri" pitchFamily="34" charset="0"/>
              </a:rPr>
              <a:t>(</a:t>
            </a:r>
            <a:r>
              <a:rPr lang="en-US" sz="1500" dirty="0">
                <a:solidFill>
                  <a:srgbClr val="000000"/>
                </a:solidFill>
                <a:latin typeface="Calibri" pitchFamily="34" charset="0"/>
              </a:rPr>
              <a:t>pre-ACA MinnesotaCare eligibility levels)</a:t>
            </a:r>
          </a:p>
        </p:txBody>
      </p:sp>
      <p:sp>
        <p:nvSpPr>
          <p:cNvPr id="28" name="TextBox 26"/>
          <p:cNvSpPr txBox="1"/>
          <p:nvPr/>
        </p:nvSpPr>
        <p:spPr>
          <a:xfrm>
            <a:off x="5966040" y="2273227"/>
            <a:ext cx="1806733" cy="2272288"/>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1600" b="1" dirty="0" smtClean="0">
                <a:solidFill>
                  <a:srgbClr val="000000"/>
                </a:solidFill>
                <a:latin typeface="Calibri" pitchFamily="34" charset="0"/>
              </a:rPr>
              <a:t>Potential Option</a:t>
            </a:r>
          </a:p>
          <a:p>
            <a:pPr algn="ctr">
              <a:spcAft>
                <a:spcPts val="600"/>
              </a:spcAft>
            </a:pPr>
            <a:r>
              <a:rPr lang="en-US" sz="1500" dirty="0" smtClean="0">
                <a:solidFill>
                  <a:srgbClr val="000000"/>
                </a:solidFill>
                <a:latin typeface="Calibri" pitchFamily="34" charset="0"/>
              </a:rPr>
              <a:t>Redistribute federal subsidies (advanced premium tax credits and cost-sharing reductions) </a:t>
            </a:r>
            <a:r>
              <a:rPr lang="en-US" sz="1500" dirty="0">
                <a:solidFill>
                  <a:srgbClr val="000000"/>
                </a:solidFill>
                <a:latin typeface="Calibri" pitchFamily="34" charset="0"/>
              </a:rPr>
              <a:t>to improve affordability </a:t>
            </a:r>
            <a:r>
              <a:rPr lang="en-US" sz="1500" dirty="0" smtClean="0">
                <a:solidFill>
                  <a:srgbClr val="000000"/>
                </a:solidFill>
                <a:latin typeface="Calibri" pitchFamily="34" charset="0"/>
              </a:rPr>
              <a:t>for consumers with incomes 200-300% FPL</a:t>
            </a:r>
            <a:endParaRPr lang="en-US" sz="1500" dirty="0">
              <a:solidFill>
                <a:srgbClr val="000000"/>
              </a:solidFill>
              <a:latin typeface="Calibri" pitchFamily="34" charset="0"/>
            </a:endParaRPr>
          </a:p>
        </p:txBody>
      </p:sp>
      <p:sp>
        <p:nvSpPr>
          <p:cNvPr id="9" name="TextBox 8"/>
          <p:cNvSpPr txBox="1"/>
          <p:nvPr/>
        </p:nvSpPr>
        <p:spPr>
          <a:xfrm>
            <a:off x="287563" y="5315879"/>
            <a:ext cx="8524429" cy="337631"/>
          </a:xfrm>
          <a:prstGeom prst="rect">
            <a:avLst/>
          </a:prstGeom>
        </p:spPr>
        <p:txBody>
          <a:bodyPr vert="horz" wrap="square" rtlCol="0" anchor="b">
            <a:normAutofit fontScale="40000" lnSpcReduction="20000"/>
          </a:bodyPr>
          <a:lstStyle/>
          <a:p>
            <a:pPr algn="ctr"/>
            <a:r>
              <a:rPr lang="en-US" sz="4000" i="1" dirty="0" smtClean="0">
                <a:solidFill>
                  <a:srgbClr val="000000"/>
                </a:solidFill>
              </a:rPr>
              <a:t>Programmatic </a:t>
            </a:r>
            <a:r>
              <a:rPr lang="en-US" sz="4000" i="1" dirty="0">
                <a:solidFill>
                  <a:srgbClr val="000000"/>
                </a:solidFill>
              </a:rPr>
              <a:t>and financing vehicles </a:t>
            </a:r>
            <a:r>
              <a:rPr lang="en-US" sz="4000" i="1" dirty="0" smtClean="0">
                <a:solidFill>
                  <a:srgbClr val="000000"/>
                </a:solidFill>
              </a:rPr>
              <a:t>being further </a:t>
            </a:r>
            <a:r>
              <a:rPr lang="en-US" sz="4000" i="1" dirty="0">
                <a:solidFill>
                  <a:srgbClr val="000000"/>
                </a:solidFill>
              </a:rPr>
              <a:t>considered by the </a:t>
            </a:r>
            <a:r>
              <a:rPr lang="en-US" sz="4000" i="1" dirty="0" smtClean="0">
                <a:solidFill>
                  <a:srgbClr val="000000"/>
                </a:solidFill>
              </a:rPr>
              <a:t>Seamless Workgroup</a:t>
            </a:r>
            <a:endParaRPr lang="en-US" sz="4000" i="1" dirty="0">
              <a:solidFill>
                <a:srgbClr val="000000"/>
              </a:solidFill>
            </a:endParaRPr>
          </a:p>
        </p:txBody>
      </p:sp>
      <p:pic>
        <p:nvPicPr>
          <p:cNvPr id="18"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lide Number Placeholder 1"/>
          <p:cNvSpPr txBox="1">
            <a:spLocks/>
          </p:cNvSpPr>
          <p:nvPr/>
        </p:nvSpPr>
        <p:spPr bwMode="auto">
          <a:xfrm>
            <a:off x="8570793" y="6492875"/>
            <a:ext cx="536109"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8</a:t>
            </a:fld>
            <a:endParaRPr lang="en-US" altLang="en-US" sz="1200" dirty="0" smtClean="0">
              <a:latin typeface="Calibri" pitchFamily="34" charset="0"/>
            </a:endParaRPr>
          </a:p>
        </p:txBody>
      </p:sp>
    </p:spTree>
    <p:extLst>
      <p:ext uri="{BB962C8B-B14F-4D97-AF65-F5344CB8AC3E}">
        <p14:creationId xmlns:p14="http://schemas.microsoft.com/office/powerpoint/2010/main" val="2803525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Reduce Cliff:</a:t>
            </a:r>
            <a:br>
              <a:rPr lang="en-US" dirty="0" smtClean="0"/>
            </a:br>
            <a:r>
              <a:rPr lang="en-US" dirty="0" smtClean="0"/>
              <a:t> </a:t>
            </a:r>
            <a:r>
              <a:rPr lang="en-US" i="1" dirty="0" smtClean="0"/>
              <a:t>Modeling Needs</a:t>
            </a:r>
            <a:endParaRPr lang="en-US" i="1" dirty="0"/>
          </a:p>
        </p:txBody>
      </p:sp>
      <p:sp>
        <p:nvSpPr>
          <p:cNvPr id="3" name="TextBox 2"/>
          <p:cNvSpPr txBox="1"/>
          <p:nvPr/>
        </p:nvSpPr>
        <p:spPr>
          <a:xfrm>
            <a:off x="362139" y="1457608"/>
            <a:ext cx="8468594" cy="4046899"/>
          </a:xfrm>
          <a:prstGeom prst="rect">
            <a:avLst/>
          </a:prstGeom>
        </p:spPr>
        <p:txBody>
          <a:bodyPr vert="horz" wrap="square" rtlCol="0" anchor="t">
            <a:noAutofit/>
          </a:bodyPr>
          <a:lstStyle/>
          <a:p>
            <a:pPr marL="285750" indent="-285750">
              <a:buFont typeface="Arial" pitchFamily="34" charset="0"/>
              <a:buChar char="•"/>
            </a:pPr>
            <a:r>
              <a:rPr lang="en-US" sz="2000" dirty="0" smtClean="0">
                <a:solidFill>
                  <a:prstClr val="black"/>
                </a:solidFill>
              </a:rPr>
              <a:t>Level </a:t>
            </a:r>
            <a:r>
              <a:rPr lang="en-US" sz="2000" dirty="0">
                <a:solidFill>
                  <a:prstClr val="black"/>
                </a:solidFill>
              </a:rPr>
              <a:t>of cliff at various income eligibility </a:t>
            </a:r>
            <a:r>
              <a:rPr lang="en-US" sz="2000" dirty="0" smtClean="0">
                <a:solidFill>
                  <a:prstClr val="black"/>
                </a:solidFill>
              </a:rPr>
              <a:t>levels</a:t>
            </a:r>
          </a:p>
          <a:p>
            <a:pPr marL="285750" indent="-285750">
              <a:buFont typeface="Arial" pitchFamily="34" charset="0"/>
              <a:buChar char="•"/>
            </a:pPr>
            <a:endParaRPr lang="en-US" sz="2000" dirty="0">
              <a:solidFill>
                <a:prstClr val="black"/>
              </a:solidFill>
            </a:endParaRPr>
          </a:p>
          <a:p>
            <a:pPr marL="285750" indent="-285750">
              <a:buFont typeface="Arial" pitchFamily="34" charset="0"/>
              <a:buChar char="•"/>
            </a:pPr>
            <a:r>
              <a:rPr lang="en-US" sz="2000" dirty="0" smtClean="0">
                <a:solidFill>
                  <a:prstClr val="black"/>
                </a:solidFill>
              </a:rPr>
              <a:t>Number of individuals between 200 - 300% FPL</a:t>
            </a:r>
          </a:p>
          <a:p>
            <a:r>
              <a:rPr lang="en-US" sz="2000" dirty="0" smtClean="0">
                <a:solidFill>
                  <a:prstClr val="black"/>
                </a:solidFill>
              </a:rPr>
              <a:t> </a:t>
            </a:r>
          </a:p>
          <a:p>
            <a:pPr marL="285750" indent="-285750">
              <a:buFont typeface="Arial" pitchFamily="34" charset="0"/>
              <a:buChar char="•"/>
            </a:pPr>
            <a:r>
              <a:rPr lang="en-US" sz="2000" dirty="0" smtClean="0">
                <a:solidFill>
                  <a:prstClr val="black"/>
                </a:solidFill>
              </a:rPr>
              <a:t>Potential additional take-up in coverage and utilization at various income levels with improved affordability</a:t>
            </a:r>
          </a:p>
          <a:p>
            <a:endParaRPr lang="en-US" sz="2000" dirty="0" smtClean="0">
              <a:solidFill>
                <a:prstClr val="black"/>
              </a:solidFill>
            </a:endParaRPr>
          </a:p>
          <a:p>
            <a:pPr marL="285750" indent="-285750">
              <a:buFont typeface="Arial" pitchFamily="34" charset="0"/>
              <a:buChar char="•"/>
            </a:pPr>
            <a:r>
              <a:rPr lang="en-US" sz="2000" dirty="0" smtClean="0">
                <a:solidFill>
                  <a:prstClr val="black"/>
                </a:solidFill>
              </a:rPr>
              <a:t>Overall state fiscal impact (e.g., under different scenarios and using different financing vehicles such as leveraging 1332, federal match, or state-only funds only) </a:t>
            </a:r>
          </a:p>
        </p:txBody>
      </p:sp>
      <p:pic>
        <p:nvPicPr>
          <p:cNvPr id="7" name="Picture 2" descr="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8652681" y="6492875"/>
            <a:ext cx="495166"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9</a:t>
            </a:fld>
            <a:endParaRPr lang="en-US" altLang="en-US" sz="1200" dirty="0" smtClean="0">
              <a:latin typeface="Calibri" pitchFamily="34" charset="0"/>
            </a:endParaRPr>
          </a:p>
        </p:txBody>
      </p:sp>
    </p:spTree>
    <p:extLst>
      <p:ext uri="{BB962C8B-B14F-4D97-AF65-F5344CB8AC3E}">
        <p14:creationId xmlns:p14="http://schemas.microsoft.com/office/powerpoint/2010/main" val="4068772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Blank for large graphics">
  <a:themeElements>
    <a:clrScheme name="Custom 9">
      <a:dk1>
        <a:sysClr val="windowText" lastClr="000000"/>
      </a:dk1>
      <a:lt1>
        <a:sysClr val="window" lastClr="FFFFFF"/>
      </a:lt1>
      <a:dk2>
        <a:srgbClr val="555557"/>
      </a:dk2>
      <a:lt2>
        <a:srgbClr val="C5D1D7"/>
      </a:lt2>
      <a:accent1>
        <a:srgbClr val="647A83"/>
      </a:accent1>
      <a:accent2>
        <a:srgbClr val="C56E4A"/>
      </a:accent2>
      <a:accent3>
        <a:srgbClr val="647A83"/>
      </a:accent3>
      <a:accent4>
        <a:srgbClr val="8B6F47"/>
      </a:accent4>
      <a:accent5>
        <a:srgbClr val="7B8B71"/>
      </a:accent5>
      <a:accent6>
        <a:srgbClr val="D9BB72"/>
      </a:accent6>
      <a:hlink>
        <a:srgbClr val="946F8D"/>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MNIT_Slide_Presentation_AgencyBasedOffice" id="{1F6A1A6A-74CB-4E1C-9F3C-D43043D57D31}" vid="{939DC4D5-D11C-4656-B8AD-0C009F5E6B72}"/>
    </a:ext>
  </a:extLst>
</a:theme>
</file>

<file path=ppt/theme/theme3.xml><?xml version="1.0" encoding="utf-8"?>
<a:theme xmlns:a="http://schemas.openxmlformats.org/drawingml/2006/main" name="1_Green Mountain Car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2293EF19F0C645B7A1868E3F4679D6" ma:contentTypeVersion="2" ma:contentTypeDescription="Create a new document." ma:contentTypeScope="" ma:versionID="6bcd886f579f522574129c19aa6eb7f2">
  <xsd:schema xmlns:xsd="http://www.w3.org/2001/XMLSchema" xmlns:xs="http://www.w3.org/2001/XMLSchema" xmlns:p="http://schemas.microsoft.com/office/2006/metadata/properties" xmlns:ns2="05534438-b2ec-425c-a46b-9a5bdabca7fb" targetNamespace="http://schemas.microsoft.com/office/2006/metadata/properties" ma:root="true" ma:fieldsID="fc48b3a6a3b3baca0f7178bd7dba5a84" ns2:_="">
    <xsd:import namespace="05534438-b2ec-425c-a46b-9a5bdabca7fb"/>
    <xsd:element name="properties">
      <xsd:complexType>
        <xsd:sequence>
          <xsd:element name="documentManagement">
            <xsd:complexType>
              <xsd:all>
                <xsd:element ref="ns2:Category"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34438-b2ec-425c-a46b-9a5bdabca7fb" elementFormDefault="qualified">
    <xsd:import namespace="http://schemas.microsoft.com/office/2006/documentManagement/types"/>
    <xsd:import namespace="http://schemas.microsoft.com/office/infopath/2007/PartnerControls"/>
    <xsd:element name="Category" ma:index="2" nillable="true" ma:displayName="Category" ma:format="Dropdown" ma:internalName="Category">
      <xsd:simpleType>
        <xsd:union memberTypes="dms:Text">
          <xsd:simpleType>
            <xsd:restriction base="dms:Choice">
              <xsd:enumeration value="Fact Sheets"/>
              <xsd:enumeration value="Internal Policy"/>
              <xsd:enumeration value="Maps"/>
              <xsd:enumeration value="Pictographs"/>
              <xsd:enumeration value="Process Sheets"/>
              <xsd:enumeration value="Templates"/>
              <xsd:enumeration value="Useful Items"/>
              <xsd:enumeration value="Webinar Archives"/>
              <xsd:enumeration value="Workgroups"/>
            </xsd:restriction>
          </xsd:simpleType>
        </xsd:union>
      </xsd:simpleType>
    </xsd:element>
    <xsd:element name="Description0" ma:index="3"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05534438-b2ec-425c-a46b-9a5bdabca7fb">Templates</Category>
    <Description0 xmlns="05534438-b2ec-425c-a46b-9a5bdabca7f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6A224D-ABC5-4FF7-924E-80A174E317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34438-b2ec-425c-a46b-9a5bdabca7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4DFED-CF87-4B13-8B49-B99C037A1210}">
  <ds:schemaRefs>
    <ds:schemaRef ds:uri="http://schemas.microsoft.com/office/infopath/2007/PartnerControls"/>
    <ds:schemaRef ds:uri="http://purl.org/dc/elements/1.1/"/>
    <ds:schemaRef ds:uri="http://purl.org/dc/terms/"/>
    <ds:schemaRef ds:uri="05534438-b2ec-425c-a46b-9a5bdabca7fb"/>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778A20B-F4AE-403D-8780-4D4EB14A5C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4850</TotalTime>
  <Words>3317</Words>
  <Application>Microsoft Office PowerPoint</Application>
  <PresentationFormat>On-screen Show (4:3)</PresentationFormat>
  <Paragraphs>487</Paragraphs>
  <Slides>41</Slides>
  <Notes>36</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41</vt:i4>
      </vt:variant>
    </vt:vector>
  </HeadingPairs>
  <TitlesOfParts>
    <vt:vector size="57" baseType="lpstr">
      <vt:lpstr>ＭＳ Ｐゴシック</vt:lpstr>
      <vt:lpstr>ＭＳ Ｐゴシック</vt:lpstr>
      <vt:lpstr>Arial</vt:lpstr>
      <vt:lpstr>Calibri</vt:lpstr>
      <vt:lpstr>Franklin Gothic Book</vt:lpstr>
      <vt:lpstr>Georgia</vt:lpstr>
      <vt:lpstr>Open Sans</vt:lpstr>
      <vt:lpstr>Open Sans Light</vt:lpstr>
      <vt:lpstr>Open Sans Semibold</vt:lpstr>
      <vt:lpstr>Times New Roman</vt:lpstr>
      <vt:lpstr>Wingdings</vt:lpstr>
      <vt:lpstr>Wingdings 2</vt:lpstr>
      <vt:lpstr>SIM Presentations Template</vt:lpstr>
      <vt:lpstr>Blank for large graphics</vt:lpstr>
      <vt:lpstr>1_Green Mountain Care Theme</vt:lpstr>
      <vt:lpstr>1_SIM Presentations Template</vt:lpstr>
      <vt:lpstr> Minnesota  Health Care Financing Task Force Barriers to Access Workgroup </vt:lpstr>
      <vt:lpstr>Task Force Vision and Goals</vt:lpstr>
      <vt:lpstr>Agenda</vt:lpstr>
      <vt:lpstr>Framework for Considering Barriers to Access</vt:lpstr>
      <vt:lpstr> Minnesota  Health Care Financing Task Force Barriers to Access Workgroup JOINT PRELIMINARY RECOMMENDATIONS ON   REDUCING FINANCIAL BARRIERS  </vt:lpstr>
      <vt:lpstr>Process</vt:lpstr>
      <vt:lpstr>Criteria for Consideration</vt:lpstr>
      <vt:lpstr>Reduce Financial Cliff at 200% FPL</vt:lpstr>
      <vt:lpstr>Reduce Cliff:  Modeling Needs</vt:lpstr>
      <vt:lpstr>Rationalize Affordability Definition</vt:lpstr>
      <vt:lpstr>Rationalize Affordability Definition:  Modeling Needs</vt:lpstr>
      <vt:lpstr>For Further Consideration by the Seamless Coverage Workgroup: Align Insurance Affordability Programs</vt:lpstr>
      <vt:lpstr>For Further Consideration by the Seamless Coverage Workgroup: Align Insurance Affordability Programs, continued</vt:lpstr>
      <vt:lpstr> Minnesota  Health Care Financing Task Force Barriers to Access Workgroup PRELIMINARY RECOMMENDATIONS ON Affordability, PRODUCT DESIGN AND BENEFIT ALIGNMENT </vt:lpstr>
      <vt:lpstr>Overview of Goal and Process</vt:lpstr>
      <vt:lpstr>Develop Minnesota Affordability Scale</vt:lpstr>
      <vt:lpstr>Comparing Current Minnesota and ACA Affordability Scales for Premiums</vt:lpstr>
      <vt:lpstr>Address High Deductible QHP Products</vt:lpstr>
      <vt:lpstr>Address High Deductible Plans:  Modeling Needs</vt:lpstr>
      <vt:lpstr>Address Benefit Differences</vt:lpstr>
      <vt:lpstr>Address Benefit Differences Modeling Needs</vt:lpstr>
      <vt:lpstr> Minnesota  Health Care Financing Task Force Barriers to Access Workgroup Options and considerations for Reducing structural barriers and disparities  </vt:lpstr>
      <vt:lpstr>Session Goals</vt:lpstr>
      <vt:lpstr>  Overview of Minnesota’s Racial and Ethnic Composition </vt:lpstr>
      <vt:lpstr>Minnesota’s Diverse Population</vt:lpstr>
      <vt:lpstr>Minnesota’s Foreign Born Population</vt:lpstr>
      <vt:lpstr>Top Five Languages Spoken by English Learners</vt:lpstr>
      <vt:lpstr>  Language Access Practices to Improve Eligibility and Enrollment Processes </vt:lpstr>
      <vt:lpstr>ACA Requirements for Language Accessibility</vt:lpstr>
      <vt:lpstr>Minnesota’s Current Language Access Practices</vt:lpstr>
      <vt:lpstr>Minnesota’s Current Language Access Practices, continued</vt:lpstr>
      <vt:lpstr>Eligibility and Enrollment Language Access Discussion </vt:lpstr>
      <vt:lpstr>Minnesota’s Consumer Assistance Network to Enroll Remaining Uninsured  </vt:lpstr>
      <vt:lpstr>ACA Requirements for Consumer Assistance</vt:lpstr>
      <vt:lpstr>Minnesota’s Current Consumer Assistance Network to Reach LEPs</vt:lpstr>
      <vt:lpstr>Consumer Assistance Network Discussion</vt:lpstr>
      <vt:lpstr>  Health Literacy Best Practices to Improve Access to Care  </vt:lpstr>
      <vt:lpstr>Maximus’s Health Literacy Support  to State Agencies</vt:lpstr>
      <vt:lpstr>Health Plan Best Practices for Improving Health Literacy</vt:lpstr>
      <vt:lpstr>Health Plan Best Practices for Improving Health Literacy (cont’d)</vt:lpstr>
      <vt:lpstr>Thank you!</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Minnesota PowerPoint Presentation</dc:title>
  <dc:creator>Rohde, Catherine</dc:creator>
  <cp:lastModifiedBy>Schreier, Sandy</cp:lastModifiedBy>
  <cp:revision>836</cp:revision>
  <cp:lastPrinted>2015-10-21T22:08:45Z</cp:lastPrinted>
  <dcterms:created xsi:type="dcterms:W3CDTF">2014-05-06T21:32:32Z</dcterms:created>
  <dcterms:modified xsi:type="dcterms:W3CDTF">2015-11-10T20:42:41Z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0x010100E22293EF19F0C645B7A1868E3F4679D6</vt:lpwstr>
  </property>
  <property fmtid="{D5CDD505-2E9C-101B-9397-08002B2CF9AE}" pid="3" name="Category">
    <vt:lpwstr>PPT</vt:lpwstr>
  </property>
</Properties>
</file>