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5"/>
    <p:sldMasterId id="2147483685" r:id="rId6"/>
    <p:sldMasterId id="2147483687" r:id="rId7"/>
    <p:sldMasterId id="2147483700" r:id="rId8"/>
    <p:sldMasterId id="2147483707" r:id="rId9"/>
    <p:sldMasterId id="2147483720" r:id="rId10"/>
  </p:sldMasterIdLst>
  <p:notesMasterIdLst>
    <p:notesMasterId r:id="rId45"/>
  </p:notesMasterIdLst>
  <p:handoutMasterIdLst>
    <p:handoutMasterId r:id="rId46"/>
  </p:handoutMasterIdLst>
  <p:sldIdLst>
    <p:sldId id="441" r:id="rId11"/>
    <p:sldId id="440" r:id="rId12"/>
    <p:sldId id="492" r:id="rId13"/>
    <p:sldId id="447" r:id="rId14"/>
    <p:sldId id="495" r:id="rId15"/>
    <p:sldId id="497" r:id="rId16"/>
    <p:sldId id="498" r:id="rId17"/>
    <p:sldId id="499" r:id="rId18"/>
    <p:sldId id="500" r:id="rId19"/>
    <p:sldId id="501" r:id="rId20"/>
    <p:sldId id="502" r:id="rId21"/>
    <p:sldId id="522" r:id="rId22"/>
    <p:sldId id="503" r:id="rId23"/>
    <p:sldId id="504" r:id="rId24"/>
    <p:sldId id="505" r:id="rId25"/>
    <p:sldId id="506" r:id="rId26"/>
    <p:sldId id="507" r:id="rId27"/>
    <p:sldId id="508" r:id="rId28"/>
    <p:sldId id="509" r:id="rId29"/>
    <p:sldId id="510" r:id="rId30"/>
    <p:sldId id="511" r:id="rId31"/>
    <p:sldId id="512" r:id="rId32"/>
    <p:sldId id="521" r:id="rId33"/>
    <p:sldId id="514" r:id="rId34"/>
    <p:sldId id="520" r:id="rId35"/>
    <p:sldId id="488" r:id="rId36"/>
    <p:sldId id="485" r:id="rId37"/>
    <p:sldId id="516" r:id="rId38"/>
    <p:sldId id="517" r:id="rId39"/>
    <p:sldId id="518" r:id="rId40"/>
    <p:sldId id="431" r:id="rId41"/>
    <p:sldId id="448" r:id="rId42"/>
    <p:sldId id="450" r:id="rId43"/>
    <p:sldId id="473" r:id="rId4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52">
          <p15:clr>
            <a:srgbClr val="A4A3A4"/>
          </p15:clr>
        </p15:guide>
        <p15:guide id="4" pos="2232">
          <p15:clr>
            <a:srgbClr val="A4A3A4"/>
          </p15:clr>
        </p15:guide>
        <p15:guide id="5" orient="horz" pos="2904">
          <p15:clr>
            <a:srgbClr val="A4A3A4"/>
          </p15:clr>
        </p15:guide>
        <p15:guide id="6" pos="2184">
          <p15:clr>
            <a:srgbClr val="A4A3A4"/>
          </p15:clr>
        </p15:guide>
        <p15:guide id="7" orient="horz" pos="2924">
          <p15:clr>
            <a:srgbClr val="A4A3A4"/>
          </p15:clr>
        </p15:guide>
        <p15:guide id="8" orient="horz" pos="2948">
          <p15:clr>
            <a:srgbClr val="A4A3A4"/>
          </p15:clr>
        </p15:guide>
        <p15:guide id="9" orient="horz" pos="2900">
          <p15:clr>
            <a:srgbClr val="A4A3A4"/>
          </p15:clr>
        </p15:guide>
        <p15:guide id="10" pos="2200">
          <p15:clr>
            <a:srgbClr val="A4A3A4"/>
          </p15:clr>
        </p15:guide>
        <p15:guide id="11" pos="2224">
          <p15:clr>
            <a:srgbClr val="A4A3A4"/>
          </p15:clr>
        </p15:guide>
        <p15:guide id="12" pos="217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l Ario" initials="JA" lastIdx="27" clrIdx="0">
    <p:extLst/>
  </p:cmAuthor>
  <p:cmAuthor id="2" name="Deborah Bachrach" initials="DB" lastIdx="8" clrIdx="1"/>
  <p:cmAuthor id="3" name="Patricia Boozang" initials="PB" lastIdx="8" clrIdx="2"/>
  <p:cmAuthor id="4" name="Anne Karl" initials="AK" lastIdx="22" clrIdx="3"/>
  <p:cmAuthor id="5" name="Alice Lam" initials="AL" lastIdx="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ECECEC"/>
    <a:srgbClr val="072B62"/>
    <a:srgbClr val="EFEFEF"/>
    <a:srgbClr val="051D39"/>
    <a:srgbClr val="326599"/>
    <a:srgbClr val="D0D8E8"/>
    <a:srgbClr val="FFE885"/>
    <a:srgbClr val="385D8A"/>
    <a:srgbClr val="9ABC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2998" autoAdjust="0"/>
  </p:normalViewPr>
  <p:slideViewPr>
    <p:cSldViewPr snapToGrid="0">
      <p:cViewPr varScale="1">
        <p:scale>
          <a:sx n="72" d="100"/>
          <a:sy n="72" d="100"/>
        </p:scale>
        <p:origin x="955" y="53"/>
      </p:cViewPr>
      <p:guideLst>
        <p:guide orient="horz" pos="2160"/>
        <p:guide pos="2880"/>
      </p:guideLst>
    </p:cSldViewPr>
  </p:slideViewPr>
  <p:outlineViewPr>
    <p:cViewPr>
      <p:scale>
        <a:sx n="33" d="100"/>
        <a:sy n="33" d="100"/>
      </p:scale>
      <p:origin x="0" y="13710"/>
    </p:cViewPr>
  </p:outlineViewPr>
  <p:notesTextViewPr>
    <p:cViewPr>
      <p:scale>
        <a:sx n="1" d="1"/>
        <a:sy n="1" d="1"/>
      </p:scale>
      <p:origin x="0" y="0"/>
    </p:cViewPr>
  </p:notesTextViewPr>
  <p:sorterViewPr>
    <p:cViewPr varScale="1">
      <p:scale>
        <a:sx n="100" d="100"/>
        <a:sy n="100" d="100"/>
      </p:scale>
      <p:origin x="0" y="2484"/>
    </p:cViewPr>
  </p:sorterViewPr>
  <p:notesViewPr>
    <p:cSldViewPr snapToGrid="0">
      <p:cViewPr varScale="1">
        <p:scale>
          <a:sx n="51" d="100"/>
          <a:sy n="51" d="100"/>
        </p:scale>
        <p:origin x="-2874" y="-96"/>
      </p:cViewPr>
      <p:guideLst>
        <p:guide orient="horz" pos="2928"/>
        <p:guide pos="2208"/>
        <p:guide orient="horz" pos="2952"/>
        <p:guide pos="2232"/>
        <p:guide orient="horz" pos="2904"/>
        <p:guide pos="2184"/>
        <p:guide orient="horz" pos="2924"/>
        <p:guide orient="horz" pos="2948"/>
        <p:guide orient="horz" pos="2900"/>
        <p:guide pos="2200"/>
        <p:guide pos="2224"/>
        <p:guide pos="217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data3gr\data\files\ORHPC\RHAC\RHAC%202014-2015\General%20rural%20MN%20data\DOE%202014-2015%20Primary%20Home%20Language%20Total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data3gr\data\files\ORHPC\Workforce\Publications%20&amp;%20Presentations\Publications\Physicians\2014\Physician%20Workforce%20Chartbook,%20October%202014%20Analysis.ppt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600" b="1" dirty="0">
                <a:latin typeface="Arial" panose="020B0604020202020204" pitchFamily="34" charset="0"/>
                <a:cs typeface="Arial" panose="020B0604020202020204" pitchFamily="34" charset="0"/>
              </a:rPr>
              <a:t>Non-English languages spoken at home by MN </a:t>
            </a:r>
            <a:r>
              <a:rPr lang="en-US" sz="1600" b="1" dirty="0" smtClean="0">
                <a:latin typeface="Arial" panose="020B0604020202020204" pitchFamily="34" charset="0"/>
                <a:cs typeface="Arial" panose="020B0604020202020204" pitchFamily="34" charset="0"/>
              </a:rPr>
              <a:t>students, share in Greater</a:t>
            </a:r>
            <a:r>
              <a:rPr lang="en-US" sz="1600" b="1" baseline="0" dirty="0" smtClean="0">
                <a:latin typeface="Arial" panose="020B0604020202020204" pitchFamily="34" charset="0"/>
                <a:cs typeface="Arial" panose="020B0604020202020204" pitchFamily="34" charset="0"/>
              </a:rPr>
              <a:t> MN</a:t>
            </a:r>
            <a:endParaRPr lang="en-US" sz="1600" b="1" dirty="0">
              <a:latin typeface="Arial" panose="020B0604020202020204" pitchFamily="34" charset="0"/>
              <a:cs typeface="Arial" panose="020B0604020202020204" pitchFamily="34" charset="0"/>
            </a:endParaRPr>
          </a:p>
        </c:rich>
      </c:tx>
      <c:layout>
        <c:manualLayout>
          <c:xMode val="edge"/>
          <c:yMode val="edge"/>
          <c:x val="0.1040353581332321"/>
          <c:y val="2.0209092500358034E-2"/>
        </c:manualLayout>
      </c:layout>
      <c:overlay val="0"/>
      <c:spPr>
        <a:noFill/>
        <a:ln>
          <a:noFill/>
        </a:ln>
        <a:effectLst/>
      </c:spPr>
    </c:title>
    <c:autoTitleDeleted val="0"/>
    <c:plotArea>
      <c:layout>
        <c:manualLayout>
          <c:layoutTarget val="inner"/>
          <c:xMode val="edge"/>
          <c:yMode val="edge"/>
          <c:x val="0.28020825543803979"/>
          <c:y val="8.7473952733077828E-2"/>
          <c:w val="0.71979174456196027"/>
          <c:h val="0.83540527784220442"/>
        </c:manualLayout>
      </c:layout>
      <c:barChart>
        <c:barDir val="bar"/>
        <c:grouping val="stacked"/>
        <c:varyColors val="0"/>
        <c:ser>
          <c:idx val="3"/>
          <c:order val="0"/>
          <c:tx>
            <c:strRef>
              <c:f>Statewide!$N$1</c:f>
              <c:strCache>
                <c:ptCount val="1"/>
                <c:pt idx="0">
                  <c:v>% in Greater MN school districts</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Statewide!$J$2:$J$6</c:f>
              <c:strCache>
                <c:ptCount val="5"/>
                <c:pt idx="0">
                  <c:v>Lao, Laotian </c:v>
                </c:pt>
                <c:pt idx="1">
                  <c:v>Spanish</c:v>
                </c:pt>
                <c:pt idx="2">
                  <c:v>Khmer, Cambodian </c:v>
                </c:pt>
                <c:pt idx="3">
                  <c:v>Arabic</c:v>
                </c:pt>
                <c:pt idx="4">
                  <c:v>Somali</c:v>
                </c:pt>
              </c:strCache>
            </c:strRef>
          </c:cat>
          <c:val>
            <c:numRef>
              <c:f>Statewide!$N$2:$N$6</c:f>
              <c:numCache>
                <c:formatCode>0.0%</c:formatCode>
                <c:ptCount val="5"/>
                <c:pt idx="0">
                  <c:v>0.35976789168278528</c:v>
                </c:pt>
                <c:pt idx="1">
                  <c:v>0.29455770013108529</c:v>
                </c:pt>
                <c:pt idx="2">
                  <c:v>0.28551818805765272</c:v>
                </c:pt>
                <c:pt idx="3">
                  <c:v>0.26525529265255293</c:v>
                </c:pt>
                <c:pt idx="4">
                  <c:v>0.25567290599184356</c:v>
                </c:pt>
              </c:numCache>
            </c:numRef>
          </c:val>
        </c:ser>
        <c:ser>
          <c:idx val="4"/>
          <c:order val="1"/>
          <c:tx>
            <c:strRef>
              <c:f>Statewide!$O$1</c:f>
              <c:strCache>
                <c:ptCount val="1"/>
                <c:pt idx="0">
                  <c:v>% in TC metro school districts</c:v>
                </c:pt>
              </c:strCache>
            </c:strRef>
          </c:tx>
          <c:spPr>
            <a:solidFill>
              <a:srgbClr val="ACCBF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Statewide!$J$2:$J$6</c:f>
              <c:strCache>
                <c:ptCount val="5"/>
                <c:pt idx="0">
                  <c:v>Lao, Laotian </c:v>
                </c:pt>
                <c:pt idx="1">
                  <c:v>Spanish</c:v>
                </c:pt>
                <c:pt idx="2">
                  <c:v>Khmer, Cambodian </c:v>
                </c:pt>
                <c:pt idx="3">
                  <c:v>Arabic</c:v>
                </c:pt>
                <c:pt idx="4">
                  <c:v>Somali</c:v>
                </c:pt>
              </c:strCache>
            </c:strRef>
          </c:cat>
          <c:val>
            <c:numRef>
              <c:f>Statewide!$O$2:$O$6</c:f>
              <c:numCache>
                <c:formatCode>0.0%</c:formatCode>
                <c:ptCount val="5"/>
                <c:pt idx="0">
                  <c:v>0.64023210831721467</c:v>
                </c:pt>
                <c:pt idx="1">
                  <c:v>0.70544229986891471</c:v>
                </c:pt>
                <c:pt idx="2">
                  <c:v>0.71448181194234728</c:v>
                </c:pt>
                <c:pt idx="3">
                  <c:v>0.73474470734744712</c:v>
                </c:pt>
                <c:pt idx="4">
                  <c:v>0.74432709400815644</c:v>
                </c:pt>
              </c:numCache>
            </c:numRef>
          </c:val>
        </c:ser>
        <c:dLbls>
          <c:showLegendKey val="0"/>
          <c:showVal val="0"/>
          <c:showCatName val="0"/>
          <c:showSerName val="0"/>
          <c:showPercent val="0"/>
          <c:showBubbleSize val="0"/>
        </c:dLbls>
        <c:gapWidth val="150"/>
        <c:overlap val="100"/>
        <c:axId val="285320600"/>
        <c:axId val="132978424"/>
      </c:barChart>
      <c:catAx>
        <c:axId val="28532060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32978424"/>
        <c:crosses val="autoZero"/>
        <c:auto val="1"/>
        <c:lblAlgn val="ctr"/>
        <c:lblOffset val="100"/>
        <c:noMultiLvlLbl val="0"/>
      </c:catAx>
      <c:valAx>
        <c:axId val="132978424"/>
        <c:scaling>
          <c:orientation val="minMax"/>
        </c:scaling>
        <c:delete val="1"/>
        <c:axPos val="t"/>
        <c:numFmt formatCode="0.0%" sourceLinked="1"/>
        <c:majorTickMark val="none"/>
        <c:minorTickMark val="none"/>
        <c:tickLblPos val="nextTo"/>
        <c:crossAx val="285320600"/>
        <c:crosses val="autoZero"/>
        <c:crossBetween val="between"/>
      </c:valAx>
      <c:spPr>
        <a:noFill/>
        <a:ln>
          <a:noFill/>
        </a:ln>
        <a:effectLst/>
      </c:spPr>
    </c:plotArea>
    <c:legend>
      <c:legendPos val="b"/>
      <c:layout>
        <c:manualLayout>
          <c:xMode val="edge"/>
          <c:yMode val="edge"/>
          <c:x val="3.1788243450700741E-2"/>
          <c:y val="0.92757940250739168"/>
          <c:w val="0.95073961273708707"/>
          <c:h val="5.370714596072529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6671003081136596"/>
          <c:y val="0.02"/>
          <c:w val="0.47825402259500172"/>
          <c:h val="0.88411076115485576"/>
        </c:manualLayout>
      </c:layout>
      <c:barChart>
        <c:barDir val="bar"/>
        <c:grouping val="percentStacked"/>
        <c:varyColors val="0"/>
        <c:ser>
          <c:idx val="0"/>
          <c:order val="0"/>
          <c:tx>
            <c:strRef>
              <c:f>Sheet1!$C$29</c:f>
              <c:strCache>
                <c:ptCount val="1"/>
                <c:pt idx="0">
                  <c:v>White</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Sheet1!$B$30:$B$36</c:f>
              <c:strCache>
                <c:ptCount val="7"/>
                <c:pt idx="0">
                  <c:v>Central</c:v>
                </c:pt>
                <c:pt idx="1">
                  <c:v>Northeast</c:v>
                </c:pt>
                <c:pt idx="2">
                  <c:v>Northwest</c:v>
                </c:pt>
                <c:pt idx="3">
                  <c:v>Minneapolis/St. Paul Metro</c:v>
                </c:pt>
                <c:pt idx="4">
                  <c:v>Southeast</c:v>
                </c:pt>
                <c:pt idx="5">
                  <c:v>Southwest</c:v>
                </c:pt>
                <c:pt idx="6">
                  <c:v>Statewide</c:v>
                </c:pt>
              </c:strCache>
            </c:strRef>
          </c:cat>
          <c:val>
            <c:numRef>
              <c:f>Sheet1!$C$30:$C$36</c:f>
              <c:numCache>
                <c:formatCode>###0.0%</c:formatCode>
                <c:ptCount val="7"/>
                <c:pt idx="0">
                  <c:v>0.80667838312829521</c:v>
                </c:pt>
                <c:pt idx="1">
                  <c:v>0.84798099762470314</c:v>
                </c:pt>
                <c:pt idx="2">
                  <c:v>0.73200992555831268</c:v>
                </c:pt>
                <c:pt idx="3">
                  <c:v>0.72309344790547803</c:v>
                </c:pt>
                <c:pt idx="4">
                  <c:v>0.71730914588057448</c:v>
                </c:pt>
                <c:pt idx="5">
                  <c:v>0.67741935483870963</c:v>
                </c:pt>
                <c:pt idx="6">
                  <c:v>0.7335321576763485</c:v>
                </c:pt>
              </c:numCache>
            </c:numRef>
          </c:val>
        </c:ser>
        <c:ser>
          <c:idx val="1"/>
          <c:order val="1"/>
          <c:tx>
            <c:strRef>
              <c:f>Sheet1!$D$29</c:f>
              <c:strCache>
                <c:ptCount val="1"/>
                <c:pt idx="0">
                  <c:v>Black</c:v>
                </c:pt>
              </c:strCache>
            </c:strRef>
          </c:tx>
          <c:invertIfNegative val="0"/>
          <c:cat>
            <c:strRef>
              <c:f>Sheet1!$B$30:$B$36</c:f>
              <c:strCache>
                <c:ptCount val="7"/>
                <c:pt idx="0">
                  <c:v>Central</c:v>
                </c:pt>
                <c:pt idx="1">
                  <c:v>Northeast</c:v>
                </c:pt>
                <c:pt idx="2">
                  <c:v>Northwest</c:v>
                </c:pt>
                <c:pt idx="3">
                  <c:v>Minneapolis/St. Paul Metro</c:v>
                </c:pt>
                <c:pt idx="4">
                  <c:v>Southeast</c:v>
                </c:pt>
                <c:pt idx="5">
                  <c:v>Southwest</c:v>
                </c:pt>
                <c:pt idx="6">
                  <c:v>Statewide</c:v>
                </c:pt>
              </c:strCache>
            </c:strRef>
          </c:cat>
          <c:val>
            <c:numRef>
              <c:f>Sheet1!$D$30:$D$36</c:f>
              <c:numCache>
                <c:formatCode>###0.0%</c:formatCode>
                <c:ptCount val="7"/>
                <c:pt idx="0">
                  <c:v>1.2302284710017574E-2</c:v>
                </c:pt>
                <c:pt idx="1">
                  <c:v>1.4251781472684086E-2</c:v>
                </c:pt>
                <c:pt idx="2">
                  <c:v>3.2258064516129031E-2</c:v>
                </c:pt>
                <c:pt idx="3">
                  <c:v>2.1052631578947368E-2</c:v>
                </c:pt>
                <c:pt idx="4">
                  <c:v>1.0582010582010581E-2</c:v>
                </c:pt>
                <c:pt idx="5">
                  <c:v>4.1055718475073312E-2</c:v>
                </c:pt>
                <c:pt idx="6">
                  <c:v>1.970954356846473E-2</c:v>
                </c:pt>
              </c:numCache>
            </c:numRef>
          </c:val>
        </c:ser>
        <c:ser>
          <c:idx val="2"/>
          <c:order val="2"/>
          <c:tx>
            <c:strRef>
              <c:f>Sheet1!$E$29</c:f>
              <c:strCache>
                <c:ptCount val="1"/>
                <c:pt idx="0">
                  <c:v>Asian</c:v>
                </c:pt>
              </c:strCache>
            </c:strRef>
          </c:tx>
          <c:invertIfNegative val="0"/>
          <c:cat>
            <c:strRef>
              <c:f>Sheet1!$B$30:$B$36</c:f>
              <c:strCache>
                <c:ptCount val="7"/>
                <c:pt idx="0">
                  <c:v>Central</c:v>
                </c:pt>
                <c:pt idx="1">
                  <c:v>Northeast</c:v>
                </c:pt>
                <c:pt idx="2">
                  <c:v>Northwest</c:v>
                </c:pt>
                <c:pt idx="3">
                  <c:v>Minneapolis/St. Paul Metro</c:v>
                </c:pt>
                <c:pt idx="4">
                  <c:v>Southeast</c:v>
                </c:pt>
                <c:pt idx="5">
                  <c:v>Southwest</c:v>
                </c:pt>
                <c:pt idx="6">
                  <c:v>Statewide</c:v>
                </c:pt>
              </c:strCache>
            </c:strRef>
          </c:cat>
          <c:val>
            <c:numRef>
              <c:f>Sheet1!$E$30:$E$36</c:f>
              <c:numCache>
                <c:formatCode>###0.0%</c:formatCode>
                <c:ptCount val="7"/>
                <c:pt idx="0">
                  <c:v>4.9209138840070298E-2</c:v>
                </c:pt>
                <c:pt idx="1">
                  <c:v>3.3254156769596199E-2</c:v>
                </c:pt>
                <c:pt idx="2">
                  <c:v>6.9478908188585611E-2</c:v>
                </c:pt>
                <c:pt idx="3">
                  <c:v>7.6691729323308269E-2</c:v>
                </c:pt>
                <c:pt idx="4">
                  <c:v>7.3318216175359038E-2</c:v>
                </c:pt>
                <c:pt idx="5">
                  <c:v>0.12903225806451613</c:v>
                </c:pt>
                <c:pt idx="6">
                  <c:v>7.3651452282157678E-2</c:v>
                </c:pt>
              </c:numCache>
            </c:numRef>
          </c:val>
        </c:ser>
        <c:ser>
          <c:idx val="3"/>
          <c:order val="3"/>
          <c:tx>
            <c:strRef>
              <c:f>Sheet1!$F$29</c:f>
              <c:strCache>
                <c:ptCount val="1"/>
                <c:pt idx="0">
                  <c:v>Other</c:v>
                </c:pt>
              </c:strCache>
            </c:strRef>
          </c:tx>
          <c:invertIfNegative val="0"/>
          <c:cat>
            <c:strRef>
              <c:f>Sheet1!$B$30:$B$36</c:f>
              <c:strCache>
                <c:ptCount val="7"/>
                <c:pt idx="0">
                  <c:v>Central</c:v>
                </c:pt>
                <c:pt idx="1">
                  <c:v>Northeast</c:v>
                </c:pt>
                <c:pt idx="2">
                  <c:v>Northwest</c:v>
                </c:pt>
                <c:pt idx="3">
                  <c:v>Minneapolis/St. Paul Metro</c:v>
                </c:pt>
                <c:pt idx="4">
                  <c:v>Southeast</c:v>
                </c:pt>
                <c:pt idx="5">
                  <c:v>Southwest</c:v>
                </c:pt>
                <c:pt idx="6">
                  <c:v>Statewide</c:v>
                </c:pt>
              </c:strCache>
            </c:strRef>
          </c:cat>
          <c:val>
            <c:numRef>
              <c:f>Sheet1!$F$30:$F$36</c:f>
              <c:numCache>
                <c:formatCode>###0.0%</c:formatCode>
                <c:ptCount val="7"/>
                <c:pt idx="0">
                  <c:v>4.0421792618629174E-2</c:v>
                </c:pt>
                <c:pt idx="1">
                  <c:v>1.66270783847981E-2</c:v>
                </c:pt>
                <c:pt idx="2">
                  <c:v>2.729528535980149E-2</c:v>
                </c:pt>
                <c:pt idx="3">
                  <c:v>2.4704618689581091E-2</c:v>
                </c:pt>
                <c:pt idx="4">
                  <c:v>3.0234315948601664E-2</c:v>
                </c:pt>
                <c:pt idx="5">
                  <c:v>4.1055718475073312E-2</c:v>
                </c:pt>
                <c:pt idx="6">
                  <c:v>2.7230290456431536E-2</c:v>
                </c:pt>
              </c:numCache>
            </c:numRef>
          </c:val>
        </c:ser>
        <c:ser>
          <c:idx val="4"/>
          <c:order val="4"/>
          <c:tx>
            <c:strRef>
              <c:f>Sheet1!$G$29</c:f>
              <c:strCache>
                <c:ptCount val="1"/>
                <c:pt idx="0">
                  <c:v>Multi-racial</c:v>
                </c:pt>
              </c:strCache>
            </c:strRef>
          </c:tx>
          <c:invertIfNegative val="0"/>
          <c:cat>
            <c:strRef>
              <c:f>Sheet1!$B$30:$B$36</c:f>
              <c:strCache>
                <c:ptCount val="7"/>
                <c:pt idx="0">
                  <c:v>Central</c:v>
                </c:pt>
                <c:pt idx="1">
                  <c:v>Northeast</c:v>
                </c:pt>
                <c:pt idx="2">
                  <c:v>Northwest</c:v>
                </c:pt>
                <c:pt idx="3">
                  <c:v>Minneapolis/St. Paul Metro</c:v>
                </c:pt>
                <c:pt idx="4">
                  <c:v>Southeast</c:v>
                </c:pt>
                <c:pt idx="5">
                  <c:v>Southwest</c:v>
                </c:pt>
                <c:pt idx="6">
                  <c:v>Statewide</c:v>
                </c:pt>
              </c:strCache>
            </c:strRef>
          </c:cat>
          <c:val>
            <c:numRef>
              <c:f>Sheet1!$G$30:$G$36</c:f>
              <c:numCache>
                <c:formatCode>####.0%</c:formatCode>
                <c:ptCount val="7"/>
                <c:pt idx="0">
                  <c:v>5.272407732864675E-3</c:v>
                </c:pt>
                <c:pt idx="1">
                  <c:v>9.5011876484560574E-3</c:v>
                </c:pt>
                <c:pt idx="2" formatCode="###0.0%">
                  <c:v>1.2406947890818859E-2</c:v>
                </c:pt>
                <c:pt idx="3" formatCode="###0.0%">
                  <c:v>1.0096670247046186E-2</c:v>
                </c:pt>
                <c:pt idx="4">
                  <c:v>6.8027210884353739E-3</c:v>
                </c:pt>
                <c:pt idx="5" formatCode="###0.0%">
                  <c:v>1.1730205278592375E-2</c:v>
                </c:pt>
                <c:pt idx="6">
                  <c:v>9.3360995850622405E-3</c:v>
                </c:pt>
              </c:numCache>
            </c:numRef>
          </c:val>
        </c:ser>
        <c:ser>
          <c:idx val="5"/>
          <c:order val="5"/>
          <c:tx>
            <c:strRef>
              <c:f>Sheet1!$H$29</c:f>
              <c:strCache>
                <c:ptCount val="1"/>
                <c:pt idx="0">
                  <c:v>Blank - No Survey Response</c:v>
                </c:pt>
              </c:strCache>
            </c:strRef>
          </c:tx>
          <c:invertIfNegative val="0"/>
          <c:cat>
            <c:strRef>
              <c:f>Sheet1!$B$30:$B$36</c:f>
              <c:strCache>
                <c:ptCount val="7"/>
                <c:pt idx="0">
                  <c:v>Central</c:v>
                </c:pt>
                <c:pt idx="1">
                  <c:v>Northeast</c:v>
                </c:pt>
                <c:pt idx="2">
                  <c:v>Northwest</c:v>
                </c:pt>
                <c:pt idx="3">
                  <c:v>Minneapolis/St. Paul Metro</c:v>
                </c:pt>
                <c:pt idx="4">
                  <c:v>Southeast</c:v>
                </c:pt>
                <c:pt idx="5">
                  <c:v>Southwest</c:v>
                </c:pt>
                <c:pt idx="6">
                  <c:v>Statewide</c:v>
                </c:pt>
              </c:strCache>
            </c:strRef>
          </c:cat>
          <c:val>
            <c:numRef>
              <c:f>Sheet1!$H$30:$H$36</c:f>
              <c:numCache>
                <c:formatCode>###0.0%</c:formatCode>
                <c:ptCount val="7"/>
                <c:pt idx="0">
                  <c:v>8.6115992970123026E-2</c:v>
                </c:pt>
                <c:pt idx="1">
                  <c:v>7.8384798099762468E-2</c:v>
                </c:pt>
                <c:pt idx="2">
                  <c:v>0.12655086848635236</c:v>
                </c:pt>
                <c:pt idx="3">
                  <c:v>0.14436090225563911</c:v>
                </c:pt>
                <c:pt idx="4">
                  <c:v>0.1617535903250189</c:v>
                </c:pt>
                <c:pt idx="5">
                  <c:v>9.9706744868035185E-2</c:v>
                </c:pt>
                <c:pt idx="6">
                  <c:v>0.13654045643153526</c:v>
                </c:pt>
              </c:numCache>
            </c:numRef>
          </c:val>
        </c:ser>
        <c:dLbls>
          <c:showLegendKey val="0"/>
          <c:showVal val="0"/>
          <c:showCatName val="0"/>
          <c:showSerName val="0"/>
          <c:showPercent val="0"/>
          <c:showBubbleSize val="0"/>
        </c:dLbls>
        <c:gapWidth val="81"/>
        <c:overlap val="100"/>
        <c:axId val="133919064"/>
        <c:axId val="133963400"/>
      </c:barChart>
      <c:catAx>
        <c:axId val="133919064"/>
        <c:scaling>
          <c:orientation val="minMax"/>
        </c:scaling>
        <c:delete val="0"/>
        <c:axPos val="l"/>
        <c:numFmt formatCode="General" sourceLinked="0"/>
        <c:majorTickMark val="out"/>
        <c:minorTickMark val="none"/>
        <c:tickLblPos val="nextTo"/>
        <c:txPr>
          <a:bodyPr/>
          <a:lstStyle/>
          <a:p>
            <a:pPr>
              <a:defRPr b="1"/>
            </a:pPr>
            <a:endParaRPr lang="en-US"/>
          </a:p>
        </c:txPr>
        <c:crossAx val="133963400"/>
        <c:crosses val="autoZero"/>
        <c:auto val="1"/>
        <c:lblAlgn val="ctr"/>
        <c:lblOffset val="100"/>
        <c:noMultiLvlLbl val="0"/>
      </c:catAx>
      <c:valAx>
        <c:axId val="133963400"/>
        <c:scaling>
          <c:orientation val="minMax"/>
        </c:scaling>
        <c:delete val="0"/>
        <c:axPos val="b"/>
        <c:majorGridlines>
          <c:spPr>
            <a:ln>
              <a:solidFill>
                <a:schemeClr val="bg1">
                  <a:lumMod val="85000"/>
                </a:schemeClr>
              </a:solidFill>
              <a:prstDash val="sysDot"/>
            </a:ln>
          </c:spPr>
        </c:majorGridlines>
        <c:numFmt formatCode="0%" sourceLinked="1"/>
        <c:majorTickMark val="out"/>
        <c:minorTickMark val="none"/>
        <c:tickLblPos val="nextTo"/>
        <c:crossAx val="133919064"/>
        <c:crosses val="autoZero"/>
        <c:crossBetween val="between"/>
      </c:valAx>
    </c:plotArea>
    <c:legend>
      <c:legendPos val="r"/>
      <c:layout>
        <c:manualLayout>
          <c:xMode val="edge"/>
          <c:yMode val="edge"/>
          <c:x val="0.75909899934383207"/>
          <c:y val="0.42163133454472035"/>
          <c:w val="0.23995406824146981"/>
          <c:h val="0.51673753280839896"/>
        </c:manualLayout>
      </c:layou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45" tIns="46473" rIns="92945" bIns="46473" rtlCol="0"/>
          <a:lstStyle>
            <a:lvl1pPr algn="l">
              <a:defRPr sz="1200"/>
            </a:lvl1pPr>
          </a:lstStyle>
          <a:p>
            <a:endParaRPr lang="en-US" dirty="0"/>
          </a:p>
        </p:txBody>
      </p:sp>
      <p:sp>
        <p:nvSpPr>
          <p:cNvPr id="3" name="Date Placeholder 2"/>
          <p:cNvSpPr>
            <a:spLocks noGrp="1"/>
          </p:cNvSpPr>
          <p:nvPr>
            <p:ph type="dt" sz="quarter" idx="1"/>
          </p:nvPr>
        </p:nvSpPr>
        <p:spPr>
          <a:xfrm>
            <a:off x="3956551" y="0"/>
            <a:ext cx="3026833" cy="464185"/>
          </a:xfrm>
          <a:prstGeom prst="rect">
            <a:avLst/>
          </a:prstGeom>
        </p:spPr>
        <p:txBody>
          <a:bodyPr vert="horz" lIns="92945" tIns="46473" rIns="92945" bIns="46473" rtlCol="0"/>
          <a:lstStyle>
            <a:lvl1pPr algn="r">
              <a:defRPr sz="1200"/>
            </a:lvl1pPr>
          </a:lstStyle>
          <a:p>
            <a:fld id="{B7267564-96CE-4A9E-B43B-C46E4F9A5BEB}" type="datetimeFigureOut">
              <a:rPr lang="en-US" smtClean="0"/>
              <a:t>12/4/2015</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45" tIns="46473" rIns="92945" bIns="4647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1" y="8817904"/>
            <a:ext cx="3026833" cy="464185"/>
          </a:xfrm>
          <a:prstGeom prst="rect">
            <a:avLst/>
          </a:prstGeom>
        </p:spPr>
        <p:txBody>
          <a:bodyPr vert="horz" lIns="92945" tIns="46473" rIns="92945" bIns="46473" rtlCol="0" anchor="b"/>
          <a:lstStyle>
            <a:lvl1pPr algn="r">
              <a:defRPr sz="1200"/>
            </a:lvl1pPr>
          </a:lstStyle>
          <a:p>
            <a:fld id="{ADD1237A-85AB-49E5-A5BA-8793CF1D1C2D}" type="slidenum">
              <a:rPr lang="en-US" smtClean="0"/>
              <a:t>‹#›</a:t>
            </a:fld>
            <a:endParaRPr lang="en-US" dirty="0"/>
          </a:p>
        </p:txBody>
      </p:sp>
    </p:spTree>
    <p:extLst>
      <p:ext uri="{BB962C8B-B14F-4D97-AF65-F5344CB8AC3E}">
        <p14:creationId xmlns:p14="http://schemas.microsoft.com/office/powerpoint/2010/main" val="152818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45" tIns="46473" rIns="92945" bIns="46473"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2945" tIns="46473" rIns="92945" bIns="46473" rtlCol="0"/>
          <a:lstStyle>
            <a:lvl1pPr algn="r">
              <a:defRPr sz="1200"/>
            </a:lvl1pPr>
          </a:lstStyle>
          <a:p>
            <a:fld id="{89DF44E2-DAD8-4FF2-B93A-C2F2B461ECE9}" type="datetimeFigureOut">
              <a:rPr lang="en-US" smtClean="0"/>
              <a:t>12/4/2015</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45" tIns="46473" rIns="92945" bIns="46473"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45" tIns="46473" rIns="92945" bIns="464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45" tIns="46473" rIns="92945" bIns="464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45" tIns="46473" rIns="92945" bIns="46473" rtlCol="0" anchor="b"/>
          <a:lstStyle>
            <a:lvl1pPr algn="r">
              <a:defRPr sz="1200"/>
            </a:lvl1pPr>
          </a:lstStyle>
          <a:p>
            <a:fld id="{7AD63827-A40A-43D9-AF2D-3000A42DE088}" type="slidenum">
              <a:rPr lang="en-US" smtClean="0"/>
              <a:t>‹#›</a:t>
            </a:fld>
            <a:endParaRPr lang="en-US" dirty="0"/>
          </a:p>
        </p:txBody>
      </p:sp>
    </p:spTree>
    <p:extLst>
      <p:ext uri="{BB962C8B-B14F-4D97-AF65-F5344CB8AC3E}">
        <p14:creationId xmlns:p14="http://schemas.microsoft.com/office/powerpoint/2010/main" val="3879933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health.state.mn.us/schsac/"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apps.health.state.mn.us/mndata/income_basic"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1</a:t>
            </a:fld>
            <a:endParaRPr lang="en-US" dirty="0"/>
          </a:p>
        </p:txBody>
      </p:sp>
    </p:spTree>
    <p:extLst>
      <p:ext uri="{BB962C8B-B14F-4D97-AF65-F5344CB8AC3E}">
        <p14:creationId xmlns:p14="http://schemas.microsoft.com/office/powerpoint/2010/main" val="155660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5566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7391" y="4489658"/>
            <a:ext cx="5588000" cy="4177665"/>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220962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not show service area or provider network.</a:t>
            </a:r>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28</a:t>
            </a:fld>
            <a:endParaRPr lang="en-US" dirty="0"/>
          </a:p>
        </p:txBody>
      </p:sp>
    </p:spTree>
    <p:extLst>
      <p:ext uri="{BB962C8B-B14F-4D97-AF65-F5344CB8AC3E}">
        <p14:creationId xmlns:p14="http://schemas.microsoft.com/office/powerpoint/2010/main" val="3776714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 network</a:t>
            </a:r>
            <a:r>
              <a:rPr lang="en-US" baseline="0" dirty="0" smtClean="0"/>
              <a:t> alignment subject to further analysis</a:t>
            </a:r>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29</a:t>
            </a:fld>
            <a:endParaRPr lang="en-US" dirty="0"/>
          </a:p>
        </p:txBody>
      </p:sp>
    </p:spTree>
    <p:extLst>
      <p:ext uri="{BB962C8B-B14F-4D97-AF65-F5344CB8AC3E}">
        <p14:creationId xmlns:p14="http://schemas.microsoft.com/office/powerpoint/2010/main" val="3776714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7391" y="4489658"/>
            <a:ext cx="5588000" cy="4177665"/>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220962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7391" y="4489658"/>
            <a:ext cx="5588000" cy="4177665"/>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220962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7391" y="4489658"/>
            <a:ext cx="5588000" cy="4177665"/>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220962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7391" y="4489658"/>
            <a:ext cx="5588000" cy="4177665"/>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220962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7391" y="4489658"/>
            <a:ext cx="5588000" cy="4177665"/>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34</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7391" y="4489658"/>
            <a:ext cx="5588000" cy="4177665"/>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2</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3</a:t>
            </a:fld>
            <a:endParaRPr lang="en-US" dirty="0"/>
          </a:p>
        </p:txBody>
      </p:sp>
    </p:spTree>
    <p:extLst>
      <p:ext uri="{BB962C8B-B14F-4D97-AF65-F5344CB8AC3E}">
        <p14:creationId xmlns:p14="http://schemas.microsoft.com/office/powerpoint/2010/main" val="13694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7391" y="4489658"/>
            <a:ext cx="5588000" cy="4177665"/>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22096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87BED9-5A04-4B51-ABD9-92BA4F271EB1}" type="slidenum">
              <a:rPr lang="en-US" smtClean="0">
                <a:solidFill>
                  <a:prstClr val="black"/>
                </a:solidFill>
              </a:rPr>
              <a:pPr eaLnBrk="1" hangingPunct="1"/>
              <a:t>5</a:t>
            </a:fld>
            <a:endParaRPr lang="en-US" smtClean="0">
              <a:solidFill>
                <a:prstClr val="black"/>
              </a:solidFill>
            </a:endParaRPr>
          </a:p>
        </p:txBody>
      </p:sp>
    </p:spTree>
    <p:extLst>
      <p:ext uri="{BB962C8B-B14F-4D97-AF65-F5344CB8AC3E}">
        <p14:creationId xmlns:p14="http://schemas.microsoft.com/office/powerpoint/2010/main" val="360088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About 15% of children less than 18 years of age were living in poverty in Minnesota in 2011. A higher proportion of children were in poverty in the Northwest, Northeast, and Central regions of Minnesota (see </a:t>
            </a:r>
            <a:r>
              <a:rPr lang="en-US" altLang="en-US" dirty="0" smtClean="0">
                <a:hlinkClick r:id="rId3"/>
              </a:rPr>
              <a:t>Minnesota Counties and Tribes by SCHSAC Region</a:t>
            </a:r>
            <a:r>
              <a:rPr lang="en-US" altLang="en-US" dirty="0" smtClean="0"/>
              <a:t>). With the exception of Hennepin and Ramsey Counties, a lower proportion of children were living in poverty in the Metro Area than the statewide average.</a:t>
            </a:r>
          </a:p>
          <a:p>
            <a:pPr>
              <a:spcBef>
                <a:spcPct val="0"/>
              </a:spcBef>
            </a:pPr>
            <a:r>
              <a:rPr lang="en-US" altLang="en-US" dirty="0" smtClean="0"/>
              <a:t>For related data on income, see </a:t>
            </a:r>
            <a:r>
              <a:rPr lang="en-US" altLang="en-US" dirty="0" smtClean="0">
                <a:hlinkClick r:id="rId4"/>
              </a:rPr>
              <a:t>Median Household Income: Facts &amp; Figures</a:t>
            </a:r>
            <a:r>
              <a:rPr lang="en-US" altLang="en-US" dirty="0" smtClean="0"/>
              <a:t>.</a:t>
            </a:r>
          </a:p>
          <a:p>
            <a:pPr>
              <a:spcBef>
                <a:spcPct val="0"/>
              </a:spcBef>
            </a:pP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432365-93CB-41B7-B8FA-A06389A2EC4B}" type="slidenum">
              <a:rPr lang="en-US" altLang="en-US">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265936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D62337-0652-40FD-BCC9-2D1539CC2A0A}" type="slidenum">
              <a:rPr lang="en-US" altLang="en-US">
                <a:solidFill>
                  <a:prstClr val="black"/>
                </a:solidFill>
              </a:rPr>
              <a:pPr/>
              <a:t>18</a:t>
            </a:fld>
            <a:endParaRPr lang="en-US" altLang="en-US">
              <a:solidFill>
                <a:prstClr val="black"/>
              </a:solidFill>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41968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More than 1/3 (37 percent) of MN physicians are 55 or older. This is high relative to U.S. occupations overall, where only 21 percent are 55 or older. Supported by data in the MDH survey, too, in which roughly 40% of primary care physicians said they intended to practice only 10 years or less into the future.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DA282EF-B00B-4D70-9A62-454323D20338}" type="slidenum">
              <a:rPr lang="en-US" altLang="en-US" smtClean="0">
                <a:solidFill>
                  <a:prstClr val="black"/>
                </a:solidFill>
                <a:latin typeface="Arial" charset="0"/>
              </a:rPr>
              <a:pPr eaLnBrk="1" hangingPunct="1">
                <a:spcBef>
                  <a:spcPct val="0"/>
                </a:spcBef>
              </a:pPr>
              <a:t>22</a:t>
            </a:fld>
            <a:endParaRPr lang="en-US" altLang="en-US" smtClean="0">
              <a:solidFill>
                <a:prstClr val="black"/>
              </a:solidFill>
              <a:latin typeface="Arial" charset="0"/>
            </a:endParaRPr>
          </a:p>
        </p:txBody>
      </p:sp>
    </p:spTree>
    <p:extLst>
      <p:ext uri="{BB962C8B-B14F-4D97-AF65-F5344CB8AC3E}">
        <p14:creationId xmlns:p14="http://schemas.microsoft.com/office/powerpoint/2010/main" val="1888320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A566F3-4EBE-4C12-864D-6AD03D490F21}" type="slidenum">
              <a:rPr lang="en-US" smtClean="0">
                <a:solidFill>
                  <a:prstClr val="black"/>
                </a:solidFill>
              </a:rPr>
              <a:pPr eaLnBrk="1" hangingPunct="1"/>
              <a:t>24</a:t>
            </a:fld>
            <a:endParaRPr lang="en-US" smtClean="0">
              <a:solidFill>
                <a:prstClr val="black"/>
              </a:solidFill>
            </a:endParaRPr>
          </a:p>
        </p:txBody>
      </p:sp>
    </p:spTree>
    <p:extLst>
      <p:ext uri="{BB962C8B-B14F-4D97-AF65-F5344CB8AC3E}">
        <p14:creationId xmlns:p14="http://schemas.microsoft.com/office/powerpoint/2010/main" val="1781031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0"/>
            <a:ext cx="9144000" cy="3962400"/>
          </a:xfrm>
          <a:prstGeom prst="rect">
            <a:avLst/>
          </a:prstGeom>
          <a:solidFill>
            <a:srgbClr val="9ABCBB"/>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9" name="Subtitle 8"/>
          <p:cNvSpPr>
            <a:spLocks noGrp="1"/>
          </p:cNvSpPr>
          <p:nvPr>
            <p:ph type="subTitle" idx="1"/>
          </p:nvPr>
        </p:nvSpPr>
        <p:spPr>
          <a:xfrm>
            <a:off x="1447800" y="4114800"/>
            <a:ext cx="6400800" cy="1143000"/>
          </a:xfrm>
        </p:spPr>
        <p:txBody>
          <a:bodyPr/>
          <a:lstStyle>
            <a:lvl1pPr marL="0" indent="0" algn="ctr">
              <a:buNone/>
              <a:defRPr sz="1600" b="1" cap="all" spc="250" baseline="0">
                <a:solidFill>
                  <a:srgbClr val="051D39"/>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7" name="Straight Connector 6"/>
          <p:cNvSpPr>
            <a:spLocks noChangeShapeType="1"/>
          </p:cNvSpPr>
          <p:nvPr/>
        </p:nvSpPr>
        <p:spPr bwMode="auto">
          <a:xfrm>
            <a:off x="172921" y="5410200"/>
            <a:ext cx="8833104" cy="0"/>
          </a:xfrm>
          <a:prstGeom prst="line">
            <a:avLst/>
          </a:prstGeom>
          <a:noFill/>
          <a:ln w="19050" cap="flat" cmpd="sng" algn="ctr">
            <a:solidFill>
              <a:srgbClr val="9ABCBB"/>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8" name="Title 7"/>
          <p:cNvSpPr>
            <a:spLocks noGrp="1"/>
          </p:cNvSpPr>
          <p:nvPr>
            <p:ph type="ctrTitle"/>
          </p:nvPr>
        </p:nvSpPr>
        <p:spPr>
          <a:xfrm>
            <a:off x="703273" y="2057400"/>
            <a:ext cx="7772400" cy="1752600"/>
          </a:xfrm>
        </p:spPr>
        <p:txBody>
          <a:bodyPr anchor="b"/>
          <a:lstStyle>
            <a:lvl1pPr>
              <a:lnSpc>
                <a:spcPts val="4400"/>
              </a:lnSpc>
              <a:defRPr sz="4200">
                <a:solidFill>
                  <a:srgbClr val="002060"/>
                </a:solidFill>
              </a:defRPr>
            </a:lvl1pPr>
          </a:lstStyle>
          <a:p>
            <a:r>
              <a:rPr kumimoji="0" lang="en-US" dirty="0" smtClean="0"/>
              <a:t>Click to edit Master title style</a:t>
            </a:r>
            <a:endParaRPr kumimoji="0" lang="en-US" dirty="0"/>
          </a:p>
        </p:txBody>
      </p:sp>
      <p:pic>
        <p:nvPicPr>
          <p:cNvPr id="14" name="Picture 13" descr="Minnesota Health Care Financing Task Force logo" title="logo"/>
          <p:cNvPicPr/>
          <p:nvPr userDrawn="1"/>
        </p:nvPicPr>
        <p:blipFill>
          <a:blip r:embed="rId2">
            <a:extLst>
              <a:ext uri="{28A0092B-C50C-407E-A947-70E740481C1C}">
                <a14:useLocalDpi xmlns:a14="http://schemas.microsoft.com/office/drawing/2010/main" val="0"/>
              </a:ext>
            </a:extLst>
          </a:blip>
          <a:stretch>
            <a:fillRect/>
          </a:stretch>
        </p:blipFill>
        <p:spPr>
          <a:xfrm>
            <a:off x="2957512" y="5781674"/>
            <a:ext cx="3381375" cy="771525"/>
          </a:xfrm>
          <a:prstGeom prst="rect">
            <a:avLst/>
          </a:prstGeom>
        </p:spPr>
      </p:pic>
    </p:spTree>
    <p:extLst>
      <p:ext uri="{BB962C8B-B14F-4D97-AF65-F5344CB8AC3E}">
        <p14:creationId xmlns:p14="http://schemas.microsoft.com/office/powerpoint/2010/main" val="19035579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solidFill>
                  <a:srgbClr val="C9C2D1">
                    <a:lumMod val="75000"/>
                    <a:lumOff val="25000"/>
                  </a:srgbClr>
                </a:solidFill>
              </a:rPr>
              <a:t>3/27/2015</a:t>
            </a:r>
            <a:endParaRPr lang="en-US" dirty="0">
              <a:solidFill>
                <a:srgbClr val="C9C2D1">
                  <a:lumMod val="75000"/>
                  <a:lumOff val="25000"/>
                </a:srgbClr>
              </a:solidFill>
            </a:endParaRPr>
          </a:p>
        </p:txBody>
      </p:sp>
      <p:sp>
        <p:nvSpPr>
          <p:cNvPr id="6" name="Slide Number Placeholder 5"/>
          <p:cNvSpPr>
            <a:spLocks noGrp="1"/>
          </p:cNvSpPr>
          <p:nvPr>
            <p:ph type="sldNum" sz="quarter" idx="12"/>
          </p:nvPr>
        </p:nvSpPr>
        <p:spPr/>
        <p:txBody>
          <a:bodyPr/>
          <a:lstStyle>
            <a:lvl1pPr>
              <a:defRPr/>
            </a:lvl1pPr>
          </a:lstStyle>
          <a:p>
            <a:fld id="{EE39B693-C191-4C81-8ECC-66535167624D}" type="slidenum">
              <a:rPr lang="en-US" smtClean="0">
                <a:solidFill>
                  <a:srgbClr val="C9C2D1">
                    <a:lumMod val="75000"/>
                    <a:lumOff val="25000"/>
                  </a:srgbClr>
                </a:solidFill>
              </a:rPr>
              <a:pPr/>
              <a:t>‹#›</a:t>
            </a:fld>
            <a:endParaRPr lang="en-US" dirty="0">
              <a:solidFill>
                <a:srgbClr val="C9C2D1">
                  <a:lumMod val="75000"/>
                  <a:lumOff val="25000"/>
                </a:srgbClr>
              </a:solidFill>
            </a:endParaRPr>
          </a:p>
        </p:txBody>
      </p:sp>
      <p:sp>
        <p:nvSpPr>
          <p:cNvPr id="7" name="Footer Placeholder 4"/>
          <p:cNvSpPr>
            <a:spLocks noGrp="1"/>
          </p:cNvSpPr>
          <p:nvPr>
            <p:ph type="ftr" sz="quarter" idx="3"/>
          </p:nvPr>
        </p:nvSpPr>
        <p:spPr>
          <a:xfrm>
            <a:off x="2590800" y="64420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66649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dirty="0" smtClean="0">
                <a:solidFill>
                  <a:srgbClr val="C9C2D1">
                    <a:lumMod val="75000"/>
                    <a:lumOff val="25000"/>
                  </a:srgbClr>
                </a:solidFill>
              </a:rPr>
              <a:t>3/27/2015</a:t>
            </a:r>
            <a:endParaRPr lang="en-US" dirty="0">
              <a:solidFill>
                <a:srgbClr val="C9C2D1">
                  <a:lumMod val="75000"/>
                  <a:lumOff val="25000"/>
                </a:srgbClr>
              </a:solidFill>
            </a:endParaRPr>
          </a:p>
        </p:txBody>
      </p:sp>
      <p:sp>
        <p:nvSpPr>
          <p:cNvPr id="7" name="Slide Number Placeholder 6"/>
          <p:cNvSpPr>
            <a:spLocks noGrp="1"/>
          </p:cNvSpPr>
          <p:nvPr>
            <p:ph type="sldNum" sz="quarter" idx="12"/>
          </p:nvPr>
        </p:nvSpPr>
        <p:spPr/>
        <p:txBody>
          <a:bodyPr/>
          <a:lstStyle>
            <a:lvl1pPr>
              <a:defRPr/>
            </a:lvl1pPr>
          </a:lstStyle>
          <a:p>
            <a:fld id="{EE39B693-C191-4C81-8ECC-66535167624D}" type="slidenum">
              <a:rPr lang="en-US" smtClean="0">
                <a:solidFill>
                  <a:srgbClr val="C9C2D1">
                    <a:lumMod val="75000"/>
                    <a:lumOff val="25000"/>
                  </a:srgbClr>
                </a:solidFill>
              </a:rPr>
              <a:pPr/>
              <a:t>‹#›</a:t>
            </a:fld>
            <a:endParaRPr lang="en-US" dirty="0">
              <a:solidFill>
                <a:srgbClr val="C9C2D1">
                  <a:lumMod val="75000"/>
                  <a:lumOff val="25000"/>
                </a:srgbClr>
              </a:solidFill>
            </a:endParaRPr>
          </a:p>
        </p:txBody>
      </p:sp>
      <p:sp>
        <p:nvSpPr>
          <p:cNvPr id="8" name="Footer Placeholder 4"/>
          <p:cNvSpPr>
            <a:spLocks noGrp="1"/>
          </p:cNvSpPr>
          <p:nvPr>
            <p:ph type="ftr" sz="quarter" idx="3"/>
          </p:nvPr>
        </p:nvSpPr>
        <p:spPr>
          <a:xfrm>
            <a:off x="2590800" y="64420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26567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dirty="0" smtClean="0">
                <a:solidFill>
                  <a:srgbClr val="C9C2D1">
                    <a:lumMod val="75000"/>
                    <a:lumOff val="25000"/>
                  </a:srgbClr>
                </a:solidFill>
              </a:rPr>
              <a:t>3/27/2015</a:t>
            </a:r>
            <a:endParaRPr lang="en-US" dirty="0">
              <a:solidFill>
                <a:srgbClr val="C9C2D1">
                  <a:lumMod val="75000"/>
                  <a:lumOff val="25000"/>
                </a:srgbClr>
              </a:solidFill>
            </a:endParaRPr>
          </a:p>
        </p:txBody>
      </p:sp>
      <p:sp>
        <p:nvSpPr>
          <p:cNvPr id="9" name="Slide Number Placeholder 8"/>
          <p:cNvSpPr>
            <a:spLocks noGrp="1"/>
          </p:cNvSpPr>
          <p:nvPr>
            <p:ph type="sldNum" sz="quarter" idx="12"/>
          </p:nvPr>
        </p:nvSpPr>
        <p:spPr/>
        <p:txBody>
          <a:bodyPr/>
          <a:lstStyle>
            <a:lvl1pPr>
              <a:defRPr/>
            </a:lvl1pPr>
          </a:lstStyle>
          <a:p>
            <a:fld id="{EE39B693-C191-4C81-8ECC-66535167624D}" type="slidenum">
              <a:rPr lang="en-US" smtClean="0">
                <a:solidFill>
                  <a:srgbClr val="C9C2D1">
                    <a:lumMod val="75000"/>
                    <a:lumOff val="25000"/>
                  </a:srgbClr>
                </a:solidFill>
              </a:rPr>
              <a:pPr/>
              <a:t>‹#›</a:t>
            </a:fld>
            <a:endParaRPr lang="en-US" dirty="0">
              <a:solidFill>
                <a:srgbClr val="C9C2D1">
                  <a:lumMod val="75000"/>
                  <a:lumOff val="25000"/>
                </a:srgbClr>
              </a:solidFill>
            </a:endParaRPr>
          </a:p>
        </p:txBody>
      </p:sp>
      <p:sp>
        <p:nvSpPr>
          <p:cNvPr id="10" name="Footer Placeholder 4"/>
          <p:cNvSpPr>
            <a:spLocks noGrp="1"/>
          </p:cNvSpPr>
          <p:nvPr>
            <p:ph type="ftr" sz="quarter" idx="13"/>
          </p:nvPr>
        </p:nvSpPr>
        <p:spPr>
          <a:xfrm>
            <a:off x="2590800" y="64420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868723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0"/>
            <a:ext cx="822960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dirty="0" smtClean="0">
                <a:solidFill>
                  <a:srgbClr val="C9C2D1">
                    <a:lumMod val="75000"/>
                    <a:lumOff val="25000"/>
                  </a:srgbClr>
                </a:solidFill>
              </a:rPr>
              <a:t>3/27/2015</a:t>
            </a:r>
            <a:endParaRPr lang="en-US" dirty="0">
              <a:solidFill>
                <a:srgbClr val="C9C2D1">
                  <a:lumMod val="75000"/>
                  <a:lumOff val="25000"/>
                </a:srgbClr>
              </a:solidFill>
            </a:endParaRPr>
          </a:p>
        </p:txBody>
      </p:sp>
      <p:sp>
        <p:nvSpPr>
          <p:cNvPr id="5" name="Slide Number Placeholder 4"/>
          <p:cNvSpPr>
            <a:spLocks noGrp="1"/>
          </p:cNvSpPr>
          <p:nvPr>
            <p:ph type="sldNum" sz="quarter" idx="12"/>
          </p:nvPr>
        </p:nvSpPr>
        <p:spPr/>
        <p:txBody>
          <a:bodyPr/>
          <a:lstStyle>
            <a:lvl1pPr>
              <a:defRPr/>
            </a:lvl1pPr>
          </a:lstStyle>
          <a:p>
            <a:fld id="{EE39B693-C191-4C81-8ECC-66535167624D}" type="slidenum">
              <a:rPr lang="en-US" smtClean="0">
                <a:solidFill>
                  <a:srgbClr val="C9C2D1">
                    <a:lumMod val="75000"/>
                    <a:lumOff val="25000"/>
                  </a:srgbClr>
                </a:solidFill>
              </a:rPr>
              <a:pPr/>
              <a:t>‹#›</a:t>
            </a:fld>
            <a:endParaRPr lang="en-US" dirty="0">
              <a:solidFill>
                <a:srgbClr val="C9C2D1">
                  <a:lumMod val="75000"/>
                  <a:lumOff val="25000"/>
                </a:srgbClr>
              </a:solidFill>
            </a:endParaRPr>
          </a:p>
        </p:txBody>
      </p:sp>
      <p:sp>
        <p:nvSpPr>
          <p:cNvPr id="6" name="Footer Placeholder 4"/>
          <p:cNvSpPr>
            <a:spLocks noGrp="1"/>
          </p:cNvSpPr>
          <p:nvPr>
            <p:ph type="ftr" sz="quarter" idx="3"/>
          </p:nvPr>
        </p:nvSpPr>
        <p:spPr>
          <a:xfrm>
            <a:off x="2590800" y="64420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905122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solidFill>
                  <a:srgbClr val="C9C2D1">
                    <a:lumMod val="75000"/>
                    <a:lumOff val="25000"/>
                  </a:srgbClr>
                </a:solidFill>
              </a:rPr>
              <a:t>3/27/2015</a:t>
            </a:r>
            <a:endParaRPr lang="en-US" dirty="0">
              <a:solidFill>
                <a:srgbClr val="C9C2D1">
                  <a:lumMod val="75000"/>
                  <a:lumOff val="25000"/>
                </a:srgbClr>
              </a:solidFill>
            </a:endParaRPr>
          </a:p>
        </p:txBody>
      </p:sp>
      <p:sp>
        <p:nvSpPr>
          <p:cNvPr id="4" name="Slide Number Placeholder 3"/>
          <p:cNvSpPr>
            <a:spLocks noGrp="1"/>
          </p:cNvSpPr>
          <p:nvPr>
            <p:ph type="sldNum" sz="quarter" idx="12"/>
          </p:nvPr>
        </p:nvSpPr>
        <p:spPr/>
        <p:txBody>
          <a:bodyPr/>
          <a:lstStyle>
            <a:lvl1pPr>
              <a:defRPr/>
            </a:lvl1pPr>
          </a:lstStyle>
          <a:p>
            <a:fld id="{EE39B693-C191-4C81-8ECC-66535167624D}" type="slidenum">
              <a:rPr lang="en-US" smtClean="0">
                <a:solidFill>
                  <a:srgbClr val="C9C2D1">
                    <a:lumMod val="75000"/>
                    <a:lumOff val="25000"/>
                  </a:srgbClr>
                </a:solidFill>
              </a:rPr>
              <a:pPr/>
              <a:t>‹#›</a:t>
            </a:fld>
            <a:endParaRPr lang="en-US" dirty="0">
              <a:solidFill>
                <a:srgbClr val="C9C2D1">
                  <a:lumMod val="75000"/>
                  <a:lumOff val="25000"/>
                </a:srgbClr>
              </a:solidFill>
            </a:endParaRPr>
          </a:p>
        </p:txBody>
      </p:sp>
      <p:sp>
        <p:nvSpPr>
          <p:cNvPr id="5" name="Footer Placeholder 4"/>
          <p:cNvSpPr>
            <a:spLocks noGrp="1"/>
          </p:cNvSpPr>
          <p:nvPr>
            <p:ph type="ftr" sz="quarter" idx="3"/>
          </p:nvPr>
        </p:nvSpPr>
        <p:spPr>
          <a:xfrm>
            <a:off x="2590800" y="64420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762281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solidFill>
                  <a:srgbClr val="C9C2D1">
                    <a:lumMod val="75000"/>
                    <a:lumOff val="25000"/>
                  </a:srgbClr>
                </a:solidFill>
              </a:rPr>
              <a:t>3/27/2015</a:t>
            </a:r>
            <a:endParaRPr lang="en-US" dirty="0">
              <a:solidFill>
                <a:srgbClr val="C9C2D1">
                  <a:lumMod val="75000"/>
                  <a:lumOff val="25000"/>
                </a:srgbClr>
              </a:solidFill>
            </a:endParaRPr>
          </a:p>
        </p:txBody>
      </p:sp>
      <p:sp>
        <p:nvSpPr>
          <p:cNvPr id="7" name="Slide Number Placeholder 6"/>
          <p:cNvSpPr>
            <a:spLocks noGrp="1"/>
          </p:cNvSpPr>
          <p:nvPr>
            <p:ph type="sldNum" sz="quarter" idx="12"/>
          </p:nvPr>
        </p:nvSpPr>
        <p:spPr/>
        <p:txBody>
          <a:bodyPr/>
          <a:lstStyle>
            <a:lvl1pPr>
              <a:defRPr/>
            </a:lvl1pPr>
          </a:lstStyle>
          <a:p>
            <a:fld id="{EE39B693-C191-4C81-8ECC-66535167624D}" type="slidenum">
              <a:rPr lang="en-US" smtClean="0">
                <a:solidFill>
                  <a:srgbClr val="C9C2D1">
                    <a:lumMod val="75000"/>
                    <a:lumOff val="25000"/>
                  </a:srgbClr>
                </a:solidFill>
              </a:rPr>
              <a:pPr/>
              <a:t>‹#›</a:t>
            </a:fld>
            <a:endParaRPr lang="en-US" dirty="0">
              <a:solidFill>
                <a:srgbClr val="C9C2D1">
                  <a:lumMod val="75000"/>
                  <a:lumOff val="25000"/>
                </a:srgbClr>
              </a:solidFill>
            </a:endParaRPr>
          </a:p>
        </p:txBody>
      </p:sp>
      <p:sp>
        <p:nvSpPr>
          <p:cNvPr id="8" name="Footer Placeholder 4"/>
          <p:cNvSpPr>
            <a:spLocks noGrp="1"/>
          </p:cNvSpPr>
          <p:nvPr>
            <p:ph type="ftr" sz="quarter" idx="3"/>
          </p:nvPr>
        </p:nvSpPr>
        <p:spPr>
          <a:xfrm>
            <a:off x="2590800" y="64420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888479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solidFill>
                  <a:srgbClr val="C9C2D1">
                    <a:lumMod val="75000"/>
                    <a:lumOff val="25000"/>
                  </a:srgbClr>
                </a:solidFill>
              </a:rPr>
              <a:t>3/27/2015</a:t>
            </a:r>
            <a:endParaRPr lang="en-US" dirty="0">
              <a:solidFill>
                <a:srgbClr val="C9C2D1">
                  <a:lumMod val="75000"/>
                  <a:lumOff val="25000"/>
                </a:srgbClr>
              </a:solidFill>
            </a:endParaRPr>
          </a:p>
        </p:txBody>
      </p:sp>
      <p:sp>
        <p:nvSpPr>
          <p:cNvPr id="7" name="Slide Number Placeholder 6"/>
          <p:cNvSpPr>
            <a:spLocks noGrp="1"/>
          </p:cNvSpPr>
          <p:nvPr>
            <p:ph type="sldNum" sz="quarter" idx="12"/>
          </p:nvPr>
        </p:nvSpPr>
        <p:spPr/>
        <p:txBody>
          <a:bodyPr/>
          <a:lstStyle>
            <a:lvl1pPr>
              <a:defRPr/>
            </a:lvl1pPr>
          </a:lstStyle>
          <a:p>
            <a:fld id="{EE39B693-C191-4C81-8ECC-66535167624D}" type="slidenum">
              <a:rPr lang="en-US" smtClean="0">
                <a:solidFill>
                  <a:srgbClr val="C9C2D1">
                    <a:lumMod val="75000"/>
                    <a:lumOff val="25000"/>
                  </a:srgbClr>
                </a:solidFill>
              </a:rPr>
              <a:pPr/>
              <a:t>‹#›</a:t>
            </a:fld>
            <a:endParaRPr lang="en-US" dirty="0">
              <a:solidFill>
                <a:srgbClr val="C9C2D1">
                  <a:lumMod val="75000"/>
                  <a:lumOff val="25000"/>
                </a:srgbClr>
              </a:solidFill>
            </a:endParaRPr>
          </a:p>
        </p:txBody>
      </p:sp>
      <p:sp>
        <p:nvSpPr>
          <p:cNvPr id="8" name="Footer Placeholder 4"/>
          <p:cNvSpPr>
            <a:spLocks noGrp="1"/>
          </p:cNvSpPr>
          <p:nvPr>
            <p:ph type="ftr" sz="quarter" idx="3"/>
          </p:nvPr>
        </p:nvSpPr>
        <p:spPr>
          <a:xfrm>
            <a:off x="2590800" y="64420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005447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solidFill>
                  <a:srgbClr val="C9C2D1">
                    <a:lumMod val="75000"/>
                    <a:lumOff val="25000"/>
                  </a:srgbClr>
                </a:solidFill>
              </a:rPr>
              <a:t>3/27/2015</a:t>
            </a:r>
            <a:endParaRPr lang="en-US" dirty="0">
              <a:solidFill>
                <a:srgbClr val="C9C2D1">
                  <a:lumMod val="75000"/>
                  <a:lumOff val="25000"/>
                </a:srgbClr>
              </a:solidFill>
            </a:endParaRPr>
          </a:p>
        </p:txBody>
      </p:sp>
      <p:sp>
        <p:nvSpPr>
          <p:cNvPr id="6" name="Slide Number Placeholder 5"/>
          <p:cNvSpPr>
            <a:spLocks noGrp="1"/>
          </p:cNvSpPr>
          <p:nvPr>
            <p:ph type="sldNum" sz="quarter" idx="12"/>
          </p:nvPr>
        </p:nvSpPr>
        <p:spPr/>
        <p:txBody>
          <a:bodyPr/>
          <a:lstStyle>
            <a:lvl1pPr>
              <a:defRPr/>
            </a:lvl1pPr>
          </a:lstStyle>
          <a:p>
            <a:fld id="{EE39B693-C191-4C81-8ECC-66535167624D}" type="slidenum">
              <a:rPr lang="en-US" smtClean="0">
                <a:solidFill>
                  <a:srgbClr val="C9C2D1">
                    <a:lumMod val="75000"/>
                    <a:lumOff val="25000"/>
                  </a:srgbClr>
                </a:solidFill>
              </a:rPr>
              <a:pPr/>
              <a:t>‹#›</a:t>
            </a:fld>
            <a:endParaRPr lang="en-US" dirty="0">
              <a:solidFill>
                <a:srgbClr val="C9C2D1">
                  <a:lumMod val="75000"/>
                  <a:lumOff val="25000"/>
                </a:srgbClr>
              </a:solidFill>
            </a:endParaRPr>
          </a:p>
        </p:txBody>
      </p:sp>
    </p:spTree>
    <p:extLst>
      <p:ext uri="{BB962C8B-B14F-4D97-AF65-F5344CB8AC3E}">
        <p14:creationId xmlns:p14="http://schemas.microsoft.com/office/powerpoint/2010/main" val="1753669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solidFill>
                  <a:srgbClr val="C9C2D1">
                    <a:lumMod val="75000"/>
                    <a:lumOff val="25000"/>
                  </a:srgbClr>
                </a:solidFill>
              </a:rPr>
              <a:t>3/27/2015</a:t>
            </a:r>
            <a:endParaRPr lang="en-US" dirty="0">
              <a:solidFill>
                <a:srgbClr val="C9C2D1">
                  <a:lumMod val="75000"/>
                  <a:lumOff val="25000"/>
                </a:srgbClr>
              </a:solidFill>
            </a:endParaRPr>
          </a:p>
        </p:txBody>
      </p:sp>
      <p:sp>
        <p:nvSpPr>
          <p:cNvPr id="6" name="Slide Number Placeholder 5"/>
          <p:cNvSpPr>
            <a:spLocks noGrp="1"/>
          </p:cNvSpPr>
          <p:nvPr>
            <p:ph type="sldNum" sz="quarter" idx="12"/>
          </p:nvPr>
        </p:nvSpPr>
        <p:spPr/>
        <p:txBody>
          <a:bodyPr/>
          <a:lstStyle>
            <a:lvl1pPr>
              <a:defRPr/>
            </a:lvl1pPr>
          </a:lstStyle>
          <a:p>
            <a:fld id="{EE39B693-C191-4C81-8ECC-66535167624D}" type="slidenum">
              <a:rPr lang="en-US" smtClean="0">
                <a:solidFill>
                  <a:srgbClr val="C9C2D1">
                    <a:lumMod val="75000"/>
                    <a:lumOff val="25000"/>
                  </a:srgbClr>
                </a:solidFill>
              </a:rPr>
              <a:pPr/>
              <a:t>‹#›</a:t>
            </a:fld>
            <a:endParaRPr lang="en-US" dirty="0">
              <a:solidFill>
                <a:srgbClr val="C9C2D1">
                  <a:lumMod val="75000"/>
                  <a:lumOff val="25000"/>
                </a:srgbClr>
              </a:solidFill>
            </a:endParaRPr>
          </a:p>
        </p:txBody>
      </p:sp>
    </p:spTree>
    <p:extLst>
      <p:ext uri="{BB962C8B-B14F-4D97-AF65-F5344CB8AC3E}">
        <p14:creationId xmlns:p14="http://schemas.microsoft.com/office/powerpoint/2010/main" val="1726010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a:solidFill>
                  <a:srgbClr val="C9C2D1">
                    <a:lumMod val="75000"/>
                    <a:lumOff val="25000"/>
                  </a:srgbClr>
                </a:solidFill>
              </a:rPr>
              <a:t>3/27/2015</a:t>
            </a:r>
          </a:p>
        </p:txBody>
      </p:sp>
      <p:sp>
        <p:nvSpPr>
          <p:cNvPr id="4" name="Slide Number Placeholder 3"/>
          <p:cNvSpPr>
            <a:spLocks noGrp="1"/>
          </p:cNvSpPr>
          <p:nvPr>
            <p:ph type="sldNum" sz="quarter" idx="11"/>
          </p:nvPr>
        </p:nvSpPr>
        <p:spPr/>
        <p:txBody>
          <a:bodyPr/>
          <a:lstStyle/>
          <a:p>
            <a:fld id="{EE39B693-C191-4C81-8ECC-66535167624D}" type="slidenum">
              <a:rPr lang="en-US">
                <a:solidFill>
                  <a:srgbClr val="C9C2D1">
                    <a:lumMod val="75000"/>
                    <a:lumOff val="25000"/>
                  </a:srgbClr>
                </a:solidFill>
              </a:rPr>
              <a:pPr/>
              <a:t>‹#›</a:t>
            </a:fld>
            <a:endParaRPr lang="en-US" dirty="0">
              <a:solidFill>
                <a:srgbClr val="C9C2D1">
                  <a:lumMod val="75000"/>
                  <a:lumOff val="25000"/>
                </a:srgbClr>
              </a:solidFill>
            </a:endParaRPr>
          </a:p>
        </p:txBody>
      </p:sp>
    </p:spTree>
    <p:extLst>
      <p:ext uri="{BB962C8B-B14F-4D97-AF65-F5344CB8AC3E}">
        <p14:creationId xmlns:p14="http://schemas.microsoft.com/office/powerpoint/2010/main" val="113479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002060"/>
                </a:solidFill>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301752" y="1527048"/>
            <a:ext cx="8503920" cy="3959352"/>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Slide Number Placeholder 3"/>
          <p:cNvSpPr>
            <a:spLocks noGrp="1"/>
          </p:cNvSpPr>
          <p:nvPr>
            <p:ph type="sldNum" sz="quarter" idx="11"/>
          </p:nvPr>
        </p:nvSpPr>
        <p:spPr>
          <a:xfrm>
            <a:off x="8534400" y="6440629"/>
            <a:ext cx="533400" cy="365125"/>
          </a:xfrm>
        </p:spPr>
        <p:txBody>
          <a:bodyPr/>
          <a:lstStyle/>
          <a:p>
            <a:fld id="{9F8FA0FF-B194-4927-BB1D-56AA63D432A4}" type="slidenum">
              <a:rPr lang="en-US" smtClean="0"/>
              <a:pPr/>
              <a:t>‹#›</a:t>
            </a:fld>
            <a:endParaRPr lang="en-US" dirty="0"/>
          </a:p>
        </p:txBody>
      </p:sp>
    </p:spTree>
    <p:extLst>
      <p:ext uri="{BB962C8B-B14F-4D97-AF65-F5344CB8AC3E}">
        <p14:creationId xmlns:p14="http://schemas.microsoft.com/office/powerpoint/2010/main" val="40831874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0"/>
            <a:ext cx="9144000" cy="3962400"/>
          </a:xfrm>
          <a:prstGeom prst="rect">
            <a:avLst/>
          </a:prstGeom>
          <a:solidFill>
            <a:srgbClr val="9ABCBB"/>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9" name="Subtitle 8"/>
          <p:cNvSpPr>
            <a:spLocks noGrp="1"/>
          </p:cNvSpPr>
          <p:nvPr>
            <p:ph type="subTitle" idx="1"/>
          </p:nvPr>
        </p:nvSpPr>
        <p:spPr>
          <a:xfrm>
            <a:off x="1447800" y="4114800"/>
            <a:ext cx="6400800" cy="1143000"/>
          </a:xfrm>
        </p:spPr>
        <p:txBody>
          <a:bodyPr/>
          <a:lstStyle>
            <a:lvl1pPr marL="0" indent="0" algn="ctr">
              <a:buNone/>
              <a:defRPr sz="1600" b="1" cap="all" spc="250" baseline="0">
                <a:solidFill>
                  <a:srgbClr val="051D39"/>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7" name="Straight Connector 6"/>
          <p:cNvSpPr>
            <a:spLocks noChangeShapeType="1"/>
          </p:cNvSpPr>
          <p:nvPr/>
        </p:nvSpPr>
        <p:spPr bwMode="auto">
          <a:xfrm>
            <a:off x="172921" y="5410200"/>
            <a:ext cx="8833104" cy="0"/>
          </a:xfrm>
          <a:prstGeom prst="line">
            <a:avLst/>
          </a:prstGeom>
          <a:noFill/>
          <a:ln w="19050" cap="flat" cmpd="sng" algn="ctr">
            <a:solidFill>
              <a:srgbClr val="9ABCBB"/>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8" name="Title 7"/>
          <p:cNvSpPr>
            <a:spLocks noGrp="1"/>
          </p:cNvSpPr>
          <p:nvPr>
            <p:ph type="ctrTitle"/>
          </p:nvPr>
        </p:nvSpPr>
        <p:spPr>
          <a:xfrm>
            <a:off x="703273" y="2057400"/>
            <a:ext cx="7772400" cy="1752600"/>
          </a:xfrm>
        </p:spPr>
        <p:txBody>
          <a:bodyPr anchor="b"/>
          <a:lstStyle>
            <a:lvl1pPr>
              <a:lnSpc>
                <a:spcPts val="4400"/>
              </a:lnSpc>
              <a:defRPr sz="4200">
                <a:solidFill>
                  <a:srgbClr val="002060"/>
                </a:solidFill>
              </a:defRPr>
            </a:lvl1pPr>
          </a:lstStyle>
          <a:p>
            <a:r>
              <a:rPr kumimoji="0" lang="en-US" dirty="0" smtClean="0"/>
              <a:t>Click to edit Master title style</a:t>
            </a:r>
            <a:endParaRPr kumimoji="0" lang="en-US" dirty="0"/>
          </a:p>
        </p:txBody>
      </p:sp>
      <p:pic>
        <p:nvPicPr>
          <p:cNvPr id="14" name="Picture 13" descr="Minnesota Health Care Financing Task Force logo" title="logo"/>
          <p:cNvPicPr/>
          <p:nvPr userDrawn="1"/>
        </p:nvPicPr>
        <p:blipFill>
          <a:blip r:embed="rId2">
            <a:extLst>
              <a:ext uri="{28A0092B-C50C-407E-A947-70E740481C1C}">
                <a14:useLocalDpi xmlns:a14="http://schemas.microsoft.com/office/drawing/2010/main" val="0"/>
              </a:ext>
            </a:extLst>
          </a:blip>
          <a:stretch>
            <a:fillRect/>
          </a:stretch>
        </p:blipFill>
        <p:spPr>
          <a:xfrm>
            <a:off x="2957512" y="5781674"/>
            <a:ext cx="3381375" cy="771525"/>
          </a:xfrm>
          <a:prstGeom prst="rect">
            <a:avLst/>
          </a:prstGeom>
        </p:spPr>
      </p:pic>
    </p:spTree>
    <p:extLst>
      <p:ext uri="{BB962C8B-B14F-4D97-AF65-F5344CB8AC3E}">
        <p14:creationId xmlns:p14="http://schemas.microsoft.com/office/powerpoint/2010/main" val="2206164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002060"/>
                </a:solidFill>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301752" y="1527048"/>
            <a:ext cx="8503920" cy="3959352"/>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1837714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301752" y="228599"/>
            <a:ext cx="8534400" cy="1048143"/>
          </a:xfrm>
        </p:spPr>
        <p:txBody>
          <a:bodyPr/>
          <a:lstStyle>
            <a:lvl1pPr>
              <a:defRPr>
                <a:solidFill>
                  <a:srgbClr val="002060"/>
                </a:solidFill>
              </a:defRPr>
            </a:lvl1pPr>
          </a:lstStyle>
          <a:p>
            <a:r>
              <a:rPr kumimoji="0" lang="en-US" dirty="0" smtClean="0"/>
              <a:t>CLICK TO EDIT MASTER TITLE STYLE</a:t>
            </a:r>
            <a:endParaRPr kumimoji="0" lang="en-US" dirty="0"/>
          </a:p>
        </p:txBody>
      </p:sp>
      <p:sp>
        <p:nvSpPr>
          <p:cNvPr id="5" name="Content Placeholder 4"/>
          <p:cNvSpPr>
            <a:spLocks noGrp="1"/>
          </p:cNvSpPr>
          <p:nvPr>
            <p:ph sz="quarter" idx="10"/>
          </p:nvPr>
        </p:nvSpPr>
        <p:spPr>
          <a:xfrm>
            <a:off x="304800" y="1447800"/>
            <a:ext cx="4114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4"/>
          <p:cNvSpPr>
            <a:spLocks noGrp="1"/>
          </p:cNvSpPr>
          <p:nvPr>
            <p:ph sz="quarter" idx="11"/>
          </p:nvPr>
        </p:nvSpPr>
        <p:spPr>
          <a:xfrm>
            <a:off x="4724400" y="1447800"/>
            <a:ext cx="4114800"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49283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Slide Number Placeholder 3"/>
          <p:cNvSpPr>
            <a:spLocks noGrp="1"/>
          </p:cNvSpPr>
          <p:nvPr>
            <p:ph type="sldNum" sz="quarter" idx="11"/>
          </p:nvPr>
        </p:nvSpPr>
        <p:spPr/>
        <p:txBody>
          <a:bodyPr/>
          <a:lstStyle/>
          <a:p>
            <a:fld id="{9F8FA0FF-B194-4927-BB1D-56AA63D432A4}" type="slidenum">
              <a:rPr lang="en-US" smtClean="0">
                <a:solidFill>
                  <a:prstClr val="black"/>
                </a:solidFill>
              </a:rPr>
              <a:pPr/>
              <a:t>‹#›</a:t>
            </a:fld>
            <a:endParaRPr lang="en-US" dirty="0">
              <a:solidFill>
                <a:prstClr val="black"/>
              </a:solidFill>
            </a:endParaRPr>
          </a:p>
        </p:txBody>
      </p:sp>
      <p:sp>
        <p:nvSpPr>
          <p:cNvPr id="7" name="Picture Placeholder 6"/>
          <p:cNvSpPr>
            <a:spLocks noGrp="1"/>
          </p:cNvSpPr>
          <p:nvPr>
            <p:ph type="pic" sz="quarter" idx="12"/>
          </p:nvPr>
        </p:nvSpPr>
        <p:spPr>
          <a:xfrm>
            <a:off x="762000" y="1905000"/>
            <a:ext cx="7467600" cy="3200400"/>
          </a:xfrm>
        </p:spPr>
        <p:txBody>
          <a:bodyPr/>
          <a:lstStyle/>
          <a:p>
            <a:endParaRPr lang="en-US" dirty="0"/>
          </a:p>
        </p:txBody>
      </p:sp>
    </p:spTree>
    <p:extLst>
      <p:ext uri="{BB962C8B-B14F-4D97-AF65-F5344CB8AC3E}">
        <p14:creationId xmlns:p14="http://schemas.microsoft.com/office/powerpoint/2010/main" val="2408242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Slide Number Placeholder 3"/>
          <p:cNvSpPr>
            <a:spLocks noGrp="1"/>
          </p:cNvSpPr>
          <p:nvPr>
            <p:ph type="sldNum" sz="quarter" idx="11"/>
          </p:nvPr>
        </p:nvSpPr>
        <p:spPr/>
        <p:txBody>
          <a:bodyPr/>
          <a:lstStyle/>
          <a:p>
            <a:fld id="{9F8FA0FF-B194-4927-BB1D-56AA63D432A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01604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2" name="Title Placeholder 21"/>
          <p:cNvSpPr>
            <a:spLocks noGrp="1"/>
          </p:cNvSpPr>
          <p:nvPr>
            <p:ph type="title" hasCustomPrompt="1"/>
          </p:nvPr>
        </p:nvSpPr>
        <p:spPr>
          <a:xfrm>
            <a:off x="3048000" y="228599"/>
            <a:ext cx="5788152" cy="1048143"/>
          </a:xfrm>
          <a:prstGeom prst="rect">
            <a:avLst/>
          </a:prstGeom>
        </p:spPr>
        <p:txBody>
          <a:bodyPr vert="horz" anchor="b">
            <a:normAutofit/>
          </a:bodyPr>
          <a:lstStyle>
            <a:lvl1pPr>
              <a:defRPr>
                <a:solidFill>
                  <a:srgbClr val="002060"/>
                </a:solidFill>
              </a:defRPr>
            </a:lvl1pPr>
          </a:lstStyle>
          <a:p>
            <a:r>
              <a:rPr kumimoji="0" lang="en-US" dirty="0" smtClean="0"/>
              <a:t>CLICK TO EDIT MASTER TITLE STYLE</a:t>
            </a:r>
            <a:endParaRPr kumimoji="0" lang="en-US" dirty="0"/>
          </a:p>
        </p:txBody>
      </p:sp>
      <p:sp>
        <p:nvSpPr>
          <p:cNvPr id="23" name="Text Placeholder 12"/>
          <p:cNvSpPr>
            <a:spLocks noGrp="1"/>
          </p:cNvSpPr>
          <p:nvPr>
            <p:ph idx="1"/>
          </p:nvPr>
        </p:nvSpPr>
        <p:spPr>
          <a:xfrm>
            <a:off x="3048000" y="1371600"/>
            <a:ext cx="5788152" cy="41148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Rectangle 3"/>
          <p:cNvSpPr/>
          <p:nvPr/>
        </p:nvSpPr>
        <p:spPr>
          <a:xfrm>
            <a:off x="0" y="0"/>
            <a:ext cx="2667000" cy="5562600"/>
          </a:xfrm>
          <a:prstGeom prst="rect">
            <a:avLst/>
          </a:prstGeom>
          <a:solidFill>
            <a:srgbClr val="9AB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 Placeholder 13"/>
          <p:cNvSpPr>
            <a:spLocks noGrp="1"/>
          </p:cNvSpPr>
          <p:nvPr>
            <p:ph type="body" sz="quarter" idx="10"/>
          </p:nvPr>
        </p:nvSpPr>
        <p:spPr>
          <a:xfrm>
            <a:off x="228600" y="228600"/>
            <a:ext cx="2209800" cy="5105400"/>
          </a:xfrm>
        </p:spPr>
        <p:txBody>
          <a:bodyPr/>
          <a:lstStyle>
            <a:lvl1pPr marL="0" indent="0">
              <a:buFontTx/>
              <a:buNone/>
              <a:defRPr>
                <a:solidFill>
                  <a:schemeClr val="bg1"/>
                </a:solidFill>
              </a:defRPr>
            </a:lvl1pPr>
            <a:lvl2pPr marL="274320" indent="0">
              <a:buFontTx/>
              <a:buNone/>
              <a:defRPr/>
            </a:lvl2pPr>
            <a:lvl3pPr marL="594360" indent="0">
              <a:buFontTx/>
              <a:buNone/>
              <a:defRPr/>
            </a:lvl3pPr>
            <a:lvl4pPr marL="868680" indent="0">
              <a:buFontTx/>
              <a:buNone/>
              <a:defRPr/>
            </a:lvl4pPr>
            <a:lvl5pPr marL="11430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336288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96240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5" descr="MDH logo" title="Minnesota Department of Health"/>
          <p:cNvPicPr>
            <a:picLocks noChangeAspect="1"/>
          </p:cNvPicPr>
          <p:nvPr userDrawn="1"/>
        </p:nvPicPr>
        <p:blipFill>
          <a:blip r:embed="rId2"/>
          <a:srcRect/>
          <a:stretch>
            <a:fillRect/>
          </a:stretch>
        </p:blipFill>
        <p:spPr bwMode="auto">
          <a:xfrm>
            <a:off x="7175500" y="152400"/>
            <a:ext cx="1358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114800"/>
            <a:ext cx="6400800" cy="11430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69085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5867400" y="19050"/>
            <a:ext cx="990600" cy="328613"/>
          </a:xfrm>
        </p:spPr>
        <p:txBody>
          <a:bodyPr/>
          <a:lstStyle>
            <a:lvl1pPr>
              <a:defRPr/>
            </a:lvl1pPr>
          </a:lstStyle>
          <a:p>
            <a:pPr>
              <a:defRPr/>
            </a:pPr>
            <a:fld id="{1B33DFFA-D57F-4225-8E0F-A0E8CBD36A81}" type="datetimeFigureOut">
              <a:rPr lang="en-US"/>
              <a:pPr>
                <a:defRPr/>
              </a:pPr>
              <a:t>12/4/2015</a:t>
            </a:fld>
            <a:endParaRPr lang="en-US" dirty="0"/>
          </a:p>
        </p:txBody>
      </p:sp>
      <p:sp>
        <p:nvSpPr>
          <p:cNvPr id="6" name="Slide Number Placeholder 5"/>
          <p:cNvSpPr>
            <a:spLocks noGrp="1"/>
          </p:cNvSpPr>
          <p:nvPr>
            <p:ph type="sldNum" sz="quarter" idx="11"/>
          </p:nvPr>
        </p:nvSpPr>
        <p:spPr>
          <a:xfrm>
            <a:off x="6934200" y="19050"/>
            <a:ext cx="1066800" cy="328613"/>
          </a:xfrm>
        </p:spPr>
        <p:txBody>
          <a:bodyPr/>
          <a:lstStyle>
            <a:lvl1pPr>
              <a:defRPr/>
            </a:lvl1pPr>
          </a:lstStyle>
          <a:p>
            <a:pPr>
              <a:defRPr/>
            </a:pPr>
            <a:fld id="{3B593B31-D7D7-46E5-85A7-04CC75400855}" type="slidenum">
              <a:rPr lang="en-US"/>
              <a:pPr>
                <a:defRPr/>
              </a:pPr>
              <a:t>‹#›</a:t>
            </a:fld>
            <a:endParaRPr lang="en-US"/>
          </a:p>
        </p:txBody>
      </p:sp>
    </p:spTree>
    <p:extLst>
      <p:ext uri="{BB962C8B-B14F-4D97-AF65-F5344CB8AC3E}">
        <p14:creationId xmlns:p14="http://schemas.microsoft.com/office/powerpoint/2010/main" val="1329385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a:xfrm>
            <a:off x="5867400" y="19050"/>
            <a:ext cx="990600" cy="328613"/>
          </a:xfrm>
        </p:spPr>
        <p:txBody>
          <a:bodyPr/>
          <a:lstStyle>
            <a:lvl1pPr>
              <a:defRPr/>
            </a:lvl1pPr>
          </a:lstStyle>
          <a:p>
            <a:pPr>
              <a:defRPr/>
            </a:pPr>
            <a:fld id="{E495CE51-2775-426A-8125-09C04780DBE0}" type="datetimeFigureOut">
              <a:rPr lang="en-US"/>
              <a:pPr>
                <a:defRPr/>
              </a:pPr>
              <a:t>12/4/2015</a:t>
            </a:fld>
            <a:endParaRPr lang="en-US" dirty="0"/>
          </a:p>
        </p:txBody>
      </p:sp>
      <p:sp>
        <p:nvSpPr>
          <p:cNvPr id="7" name="Slide Number Placeholder 5"/>
          <p:cNvSpPr>
            <a:spLocks noGrp="1"/>
          </p:cNvSpPr>
          <p:nvPr>
            <p:ph type="sldNum" sz="quarter" idx="11"/>
          </p:nvPr>
        </p:nvSpPr>
        <p:spPr>
          <a:xfrm>
            <a:off x="6934200" y="19050"/>
            <a:ext cx="1066800" cy="328613"/>
          </a:xfrm>
        </p:spPr>
        <p:txBody>
          <a:bodyPr/>
          <a:lstStyle>
            <a:lvl1pPr>
              <a:defRPr/>
            </a:lvl1pPr>
          </a:lstStyle>
          <a:p>
            <a:pPr>
              <a:defRPr/>
            </a:pPr>
            <a:fld id="{A9868BBE-EB1E-4F72-BEAA-63D0788FD5FB}" type="slidenum">
              <a:rPr lang="en-US"/>
              <a:pPr>
                <a:defRPr/>
              </a:pPr>
              <a:t>‹#›</a:t>
            </a:fld>
            <a:endParaRPr lang="en-US"/>
          </a:p>
        </p:txBody>
      </p:sp>
    </p:spTree>
    <p:extLst>
      <p:ext uri="{BB962C8B-B14F-4D97-AF65-F5344CB8AC3E}">
        <p14:creationId xmlns:p14="http://schemas.microsoft.com/office/powerpoint/2010/main" val="2597095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5867400" y="19050"/>
            <a:ext cx="990600" cy="328613"/>
          </a:xfrm>
        </p:spPr>
        <p:txBody>
          <a:bodyPr/>
          <a:lstStyle>
            <a:lvl1pPr>
              <a:defRPr/>
            </a:lvl1pPr>
          </a:lstStyle>
          <a:p>
            <a:pPr>
              <a:defRPr/>
            </a:pPr>
            <a:fld id="{D575BDBA-8B04-4464-976C-AB8E19F0EC5B}" type="datetimeFigureOut">
              <a:rPr lang="en-US"/>
              <a:pPr>
                <a:defRPr/>
              </a:pPr>
              <a:t>12/4/2015</a:t>
            </a:fld>
            <a:endParaRPr lang="en-US" dirty="0"/>
          </a:p>
        </p:txBody>
      </p:sp>
      <p:sp>
        <p:nvSpPr>
          <p:cNvPr id="7" name="Slide Number Placeholder 5"/>
          <p:cNvSpPr>
            <a:spLocks noGrp="1"/>
          </p:cNvSpPr>
          <p:nvPr>
            <p:ph type="sldNum" sz="quarter" idx="11"/>
          </p:nvPr>
        </p:nvSpPr>
        <p:spPr>
          <a:xfrm>
            <a:off x="6934200" y="19050"/>
            <a:ext cx="1066800" cy="328613"/>
          </a:xfrm>
        </p:spPr>
        <p:txBody>
          <a:bodyPr/>
          <a:lstStyle>
            <a:lvl1pPr>
              <a:defRPr/>
            </a:lvl1pPr>
          </a:lstStyle>
          <a:p>
            <a:pPr>
              <a:defRPr/>
            </a:pPr>
            <a:fld id="{5571D8AE-9A3B-4669-9AE2-6525140E9E58}" type="slidenum">
              <a:rPr lang="en-US"/>
              <a:pPr>
                <a:defRPr/>
              </a:pPr>
              <a:t>‹#›</a:t>
            </a:fld>
            <a:endParaRPr lang="en-US"/>
          </a:p>
        </p:txBody>
      </p:sp>
    </p:spTree>
    <p:extLst>
      <p:ext uri="{BB962C8B-B14F-4D97-AF65-F5344CB8AC3E}">
        <p14:creationId xmlns:p14="http://schemas.microsoft.com/office/powerpoint/2010/main" val="386018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301752" y="228599"/>
            <a:ext cx="8534400" cy="1048143"/>
          </a:xfrm>
        </p:spPr>
        <p:txBody>
          <a:bodyPr/>
          <a:lstStyle>
            <a:lvl1pPr>
              <a:defRPr>
                <a:solidFill>
                  <a:srgbClr val="002060"/>
                </a:solidFill>
              </a:defRPr>
            </a:lvl1pPr>
          </a:lstStyle>
          <a:p>
            <a:r>
              <a:rPr kumimoji="0" lang="en-US" dirty="0" smtClean="0"/>
              <a:t>CLICK TO EDIT MASTER TITLE STYLE</a:t>
            </a:r>
            <a:endParaRPr kumimoji="0" lang="en-US" dirty="0"/>
          </a:p>
        </p:txBody>
      </p:sp>
      <p:sp>
        <p:nvSpPr>
          <p:cNvPr id="5" name="Content Placeholder 4"/>
          <p:cNvSpPr>
            <a:spLocks noGrp="1"/>
          </p:cNvSpPr>
          <p:nvPr>
            <p:ph sz="quarter" idx="10"/>
          </p:nvPr>
        </p:nvSpPr>
        <p:spPr>
          <a:xfrm>
            <a:off x="304800" y="1447800"/>
            <a:ext cx="4114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4"/>
          <p:cNvSpPr>
            <a:spLocks noGrp="1"/>
          </p:cNvSpPr>
          <p:nvPr>
            <p:ph sz="quarter" idx="11"/>
          </p:nvPr>
        </p:nvSpPr>
        <p:spPr>
          <a:xfrm>
            <a:off x="4724400" y="1447800"/>
            <a:ext cx="4114800"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26239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10"/>
          </p:nvPr>
        </p:nvSpPr>
        <p:spPr>
          <a:xfrm>
            <a:off x="5867400" y="19050"/>
            <a:ext cx="990600" cy="328613"/>
          </a:xfrm>
        </p:spPr>
        <p:txBody>
          <a:bodyPr/>
          <a:lstStyle>
            <a:lvl1pPr>
              <a:defRPr/>
            </a:lvl1pPr>
          </a:lstStyle>
          <a:p>
            <a:pPr>
              <a:defRPr/>
            </a:pPr>
            <a:fld id="{BCA80FDA-6EDF-44FA-89ED-48CBD67A4C6E}" type="datetimeFigureOut">
              <a:rPr lang="en-US"/>
              <a:pPr>
                <a:defRPr/>
              </a:pPr>
              <a:t>12/4/2015</a:t>
            </a:fld>
            <a:endParaRPr lang="en-US" dirty="0"/>
          </a:p>
        </p:txBody>
      </p:sp>
      <p:sp>
        <p:nvSpPr>
          <p:cNvPr id="10" name="Slide Number Placeholder 5"/>
          <p:cNvSpPr>
            <a:spLocks noGrp="1"/>
          </p:cNvSpPr>
          <p:nvPr>
            <p:ph type="sldNum" sz="quarter" idx="11"/>
          </p:nvPr>
        </p:nvSpPr>
        <p:spPr>
          <a:xfrm>
            <a:off x="6934200" y="19050"/>
            <a:ext cx="1066800" cy="328613"/>
          </a:xfrm>
        </p:spPr>
        <p:txBody>
          <a:bodyPr/>
          <a:lstStyle>
            <a:lvl1pPr>
              <a:defRPr/>
            </a:lvl1pPr>
          </a:lstStyle>
          <a:p>
            <a:pPr>
              <a:defRPr/>
            </a:pPr>
            <a:fld id="{1FA4FEE0-62C6-4C7F-BB44-D47783A692A6}" type="slidenum">
              <a:rPr lang="en-US"/>
              <a:pPr>
                <a:defRPr/>
              </a:pPr>
              <a:t>‹#›</a:t>
            </a:fld>
            <a:endParaRPr lang="en-US"/>
          </a:p>
        </p:txBody>
      </p:sp>
    </p:spTree>
    <p:extLst>
      <p:ext uri="{BB962C8B-B14F-4D97-AF65-F5344CB8AC3E}">
        <p14:creationId xmlns:p14="http://schemas.microsoft.com/office/powerpoint/2010/main" val="1075428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5867400" y="19050"/>
            <a:ext cx="990600" cy="328613"/>
          </a:xfrm>
        </p:spPr>
        <p:txBody>
          <a:bodyPr/>
          <a:lstStyle>
            <a:lvl1pPr>
              <a:defRPr/>
            </a:lvl1pPr>
          </a:lstStyle>
          <a:p>
            <a:pPr>
              <a:defRPr/>
            </a:pPr>
            <a:fld id="{41C21D02-BDE9-43B7-AF5D-A77D82583271}" type="datetimeFigureOut">
              <a:rPr lang="en-US"/>
              <a:pPr>
                <a:defRPr/>
              </a:pPr>
              <a:t>12/4/2015</a:t>
            </a:fld>
            <a:endParaRPr lang="en-US" dirty="0"/>
          </a:p>
        </p:txBody>
      </p:sp>
      <p:sp>
        <p:nvSpPr>
          <p:cNvPr id="5" name="Slide Number Placeholder 5"/>
          <p:cNvSpPr>
            <a:spLocks noGrp="1"/>
          </p:cNvSpPr>
          <p:nvPr>
            <p:ph type="sldNum" sz="quarter" idx="11"/>
          </p:nvPr>
        </p:nvSpPr>
        <p:spPr>
          <a:xfrm>
            <a:off x="6934200" y="19050"/>
            <a:ext cx="1066800" cy="328613"/>
          </a:xfrm>
        </p:spPr>
        <p:txBody>
          <a:bodyPr/>
          <a:lstStyle>
            <a:lvl1pPr>
              <a:defRPr/>
            </a:lvl1pPr>
          </a:lstStyle>
          <a:p>
            <a:pPr>
              <a:defRPr/>
            </a:pPr>
            <a:fld id="{1ABBE39B-D77B-4F85-B29D-0BE3A0A9409A}" type="slidenum">
              <a:rPr lang="en-US"/>
              <a:pPr>
                <a:defRPr/>
              </a:pPr>
              <a:t>‹#›</a:t>
            </a:fld>
            <a:endParaRPr lang="en-US"/>
          </a:p>
        </p:txBody>
      </p:sp>
    </p:spTree>
    <p:extLst>
      <p:ext uri="{BB962C8B-B14F-4D97-AF65-F5344CB8AC3E}">
        <p14:creationId xmlns:p14="http://schemas.microsoft.com/office/powerpoint/2010/main" val="3170616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a:xfrm>
            <a:off x="5867400" y="19050"/>
            <a:ext cx="990600" cy="328613"/>
          </a:xfrm>
        </p:spPr>
        <p:txBody>
          <a:bodyPr/>
          <a:lstStyle>
            <a:lvl1pPr>
              <a:defRPr/>
            </a:lvl1pPr>
          </a:lstStyle>
          <a:p>
            <a:pPr>
              <a:defRPr/>
            </a:pPr>
            <a:fld id="{7EE0C42F-019D-4694-B7DF-398D36D13E5D}" type="datetimeFigureOut">
              <a:rPr lang="en-US"/>
              <a:pPr>
                <a:defRPr/>
              </a:pPr>
              <a:t>12/4/2015</a:t>
            </a:fld>
            <a:endParaRPr lang="en-US" dirty="0"/>
          </a:p>
        </p:txBody>
      </p:sp>
      <p:sp>
        <p:nvSpPr>
          <p:cNvPr id="4" name="Slide Number Placeholder 5"/>
          <p:cNvSpPr>
            <a:spLocks noGrp="1"/>
          </p:cNvSpPr>
          <p:nvPr>
            <p:ph type="sldNum" sz="quarter" idx="11"/>
          </p:nvPr>
        </p:nvSpPr>
        <p:spPr>
          <a:xfrm>
            <a:off x="6934200" y="19050"/>
            <a:ext cx="1066800" cy="328613"/>
          </a:xfrm>
        </p:spPr>
        <p:txBody>
          <a:bodyPr/>
          <a:lstStyle>
            <a:lvl1pPr>
              <a:defRPr/>
            </a:lvl1pPr>
          </a:lstStyle>
          <a:p>
            <a:pPr>
              <a:defRPr/>
            </a:pPr>
            <a:fld id="{C4958333-11A3-4C53-8744-0445E4316A75}" type="slidenum">
              <a:rPr lang="en-US"/>
              <a:pPr>
                <a:defRPr/>
              </a:pPr>
              <a:t>‹#›</a:t>
            </a:fld>
            <a:endParaRPr lang="en-US"/>
          </a:p>
        </p:txBody>
      </p:sp>
    </p:spTree>
    <p:extLst>
      <p:ext uri="{BB962C8B-B14F-4D97-AF65-F5344CB8AC3E}">
        <p14:creationId xmlns:p14="http://schemas.microsoft.com/office/powerpoint/2010/main" val="2433738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a:xfrm>
            <a:off x="5867400" y="19050"/>
            <a:ext cx="990600" cy="328613"/>
          </a:xfrm>
        </p:spPr>
        <p:txBody>
          <a:bodyPr/>
          <a:lstStyle>
            <a:lvl1pPr>
              <a:defRPr/>
            </a:lvl1pPr>
          </a:lstStyle>
          <a:p>
            <a:pPr>
              <a:defRPr/>
            </a:pPr>
            <a:fld id="{A45DC475-85BD-4B7E-8127-09EF9B49874E}" type="datetimeFigureOut">
              <a:rPr lang="en-US"/>
              <a:pPr>
                <a:defRPr/>
              </a:pPr>
              <a:t>12/4/2015</a:t>
            </a:fld>
            <a:endParaRPr lang="en-US" dirty="0"/>
          </a:p>
        </p:txBody>
      </p:sp>
      <p:sp>
        <p:nvSpPr>
          <p:cNvPr id="8" name="Slide Number Placeholder 5"/>
          <p:cNvSpPr>
            <a:spLocks noGrp="1"/>
          </p:cNvSpPr>
          <p:nvPr>
            <p:ph type="sldNum" sz="quarter" idx="11"/>
          </p:nvPr>
        </p:nvSpPr>
        <p:spPr>
          <a:xfrm>
            <a:off x="6934200" y="19050"/>
            <a:ext cx="1066800" cy="328613"/>
          </a:xfrm>
        </p:spPr>
        <p:txBody>
          <a:bodyPr/>
          <a:lstStyle>
            <a:lvl1pPr>
              <a:defRPr/>
            </a:lvl1pPr>
          </a:lstStyle>
          <a:p>
            <a:pPr>
              <a:defRPr/>
            </a:pPr>
            <a:fld id="{A557E3A3-23A1-45D9-83AE-C92927F8F6DF}" type="slidenum">
              <a:rPr lang="en-US"/>
              <a:pPr>
                <a:defRPr/>
              </a:pPr>
              <a:t>‹#›</a:t>
            </a:fld>
            <a:endParaRPr lang="en-US"/>
          </a:p>
        </p:txBody>
      </p:sp>
    </p:spTree>
    <p:extLst>
      <p:ext uri="{BB962C8B-B14F-4D97-AF65-F5344CB8AC3E}">
        <p14:creationId xmlns:p14="http://schemas.microsoft.com/office/powerpoint/2010/main" val="445631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a:xfrm>
            <a:off x="5867400" y="19050"/>
            <a:ext cx="990600" cy="328613"/>
          </a:xfrm>
        </p:spPr>
        <p:txBody>
          <a:bodyPr/>
          <a:lstStyle>
            <a:lvl1pPr>
              <a:defRPr/>
            </a:lvl1pPr>
          </a:lstStyle>
          <a:p>
            <a:pPr>
              <a:defRPr/>
            </a:pPr>
            <a:fld id="{6650131D-8633-4F08-A417-4F0C5F15D28A}" type="datetimeFigureOut">
              <a:rPr lang="en-US"/>
              <a:pPr>
                <a:defRPr/>
              </a:pPr>
              <a:t>12/4/2015</a:t>
            </a:fld>
            <a:endParaRPr lang="en-US" dirty="0"/>
          </a:p>
        </p:txBody>
      </p:sp>
      <p:sp>
        <p:nvSpPr>
          <p:cNvPr id="7" name="Slide Number Placeholder 5"/>
          <p:cNvSpPr>
            <a:spLocks noGrp="1"/>
          </p:cNvSpPr>
          <p:nvPr>
            <p:ph type="sldNum" sz="quarter" idx="11"/>
          </p:nvPr>
        </p:nvSpPr>
        <p:spPr>
          <a:xfrm>
            <a:off x="6934200" y="19050"/>
            <a:ext cx="1066800" cy="328613"/>
          </a:xfrm>
        </p:spPr>
        <p:txBody>
          <a:bodyPr/>
          <a:lstStyle>
            <a:lvl1pPr>
              <a:defRPr/>
            </a:lvl1pPr>
          </a:lstStyle>
          <a:p>
            <a:pPr>
              <a:defRPr/>
            </a:pPr>
            <a:fld id="{9ED4E3A5-FB56-48DD-8F4E-191059272BD6}" type="slidenum">
              <a:rPr lang="en-US"/>
              <a:pPr>
                <a:defRPr/>
              </a:pPr>
              <a:t>‹#›</a:t>
            </a:fld>
            <a:endParaRPr lang="en-US"/>
          </a:p>
        </p:txBody>
      </p:sp>
    </p:spTree>
    <p:extLst>
      <p:ext uri="{BB962C8B-B14F-4D97-AF65-F5344CB8AC3E}">
        <p14:creationId xmlns:p14="http://schemas.microsoft.com/office/powerpoint/2010/main" val="2930533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5867400" y="19050"/>
            <a:ext cx="990600" cy="328613"/>
          </a:xfrm>
        </p:spPr>
        <p:txBody>
          <a:bodyPr/>
          <a:lstStyle>
            <a:lvl1pPr>
              <a:defRPr/>
            </a:lvl1pPr>
          </a:lstStyle>
          <a:p>
            <a:pPr>
              <a:defRPr/>
            </a:pPr>
            <a:fld id="{2ADC6212-5200-467D-99FE-CE33E1E9B749}" type="datetimeFigureOut">
              <a:rPr lang="en-US"/>
              <a:pPr>
                <a:defRPr/>
              </a:pPr>
              <a:t>12/4/2015</a:t>
            </a:fld>
            <a:endParaRPr lang="en-US" dirty="0"/>
          </a:p>
        </p:txBody>
      </p:sp>
      <p:sp>
        <p:nvSpPr>
          <p:cNvPr id="6" name="Slide Number Placeholder 5"/>
          <p:cNvSpPr>
            <a:spLocks noGrp="1"/>
          </p:cNvSpPr>
          <p:nvPr>
            <p:ph type="sldNum" sz="quarter" idx="11"/>
          </p:nvPr>
        </p:nvSpPr>
        <p:spPr>
          <a:xfrm>
            <a:off x="6934200" y="19050"/>
            <a:ext cx="1066800" cy="328613"/>
          </a:xfrm>
        </p:spPr>
        <p:txBody>
          <a:bodyPr/>
          <a:lstStyle>
            <a:lvl1pPr>
              <a:defRPr/>
            </a:lvl1pPr>
          </a:lstStyle>
          <a:p>
            <a:pPr>
              <a:defRPr/>
            </a:pPr>
            <a:fld id="{2E1800BA-0119-4C08-A9F5-108E957C8D89}" type="slidenum">
              <a:rPr lang="en-US"/>
              <a:pPr>
                <a:defRPr/>
              </a:pPr>
              <a:t>‹#›</a:t>
            </a:fld>
            <a:endParaRPr lang="en-US"/>
          </a:p>
        </p:txBody>
      </p:sp>
    </p:spTree>
    <p:extLst>
      <p:ext uri="{BB962C8B-B14F-4D97-AF65-F5344CB8AC3E}">
        <p14:creationId xmlns:p14="http://schemas.microsoft.com/office/powerpoint/2010/main" val="4213259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5867400" y="19050"/>
            <a:ext cx="990600" cy="328613"/>
          </a:xfrm>
        </p:spPr>
        <p:txBody>
          <a:bodyPr/>
          <a:lstStyle>
            <a:lvl1pPr>
              <a:defRPr/>
            </a:lvl1pPr>
          </a:lstStyle>
          <a:p>
            <a:pPr>
              <a:defRPr/>
            </a:pPr>
            <a:fld id="{1F2FC443-70A3-4B36-AAAE-DCECBE346AB5}" type="datetimeFigureOut">
              <a:rPr lang="en-US"/>
              <a:pPr>
                <a:defRPr/>
              </a:pPr>
              <a:t>12/4/2015</a:t>
            </a:fld>
            <a:endParaRPr lang="en-US" dirty="0"/>
          </a:p>
        </p:txBody>
      </p:sp>
      <p:sp>
        <p:nvSpPr>
          <p:cNvPr id="6" name="Slide Number Placeholder 5"/>
          <p:cNvSpPr>
            <a:spLocks noGrp="1"/>
          </p:cNvSpPr>
          <p:nvPr>
            <p:ph type="sldNum" sz="quarter" idx="11"/>
          </p:nvPr>
        </p:nvSpPr>
        <p:spPr>
          <a:xfrm>
            <a:off x="6934200" y="19050"/>
            <a:ext cx="1066800" cy="328613"/>
          </a:xfrm>
        </p:spPr>
        <p:txBody>
          <a:bodyPr/>
          <a:lstStyle>
            <a:lvl1pPr>
              <a:defRPr/>
            </a:lvl1pPr>
          </a:lstStyle>
          <a:p>
            <a:pPr>
              <a:defRPr/>
            </a:pPr>
            <a:fld id="{B49D5010-0144-4FA1-B258-8CC9A9EA3FD7}" type="slidenum">
              <a:rPr lang="en-US"/>
              <a:pPr>
                <a:defRPr/>
              </a:pPr>
              <a:t>‹#›</a:t>
            </a:fld>
            <a:endParaRPr lang="en-US"/>
          </a:p>
        </p:txBody>
      </p:sp>
    </p:spTree>
    <p:extLst>
      <p:ext uri="{BB962C8B-B14F-4D97-AF65-F5344CB8AC3E}">
        <p14:creationId xmlns:p14="http://schemas.microsoft.com/office/powerpoint/2010/main" val="2548626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90800" y="90488"/>
            <a:ext cx="6019800" cy="11906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0005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371600"/>
            <a:ext cx="40005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33800"/>
            <a:ext cx="40005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3733800"/>
            <a:ext cx="40005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819400" y="6248400"/>
            <a:ext cx="1295400" cy="457200"/>
          </a:xfrm>
        </p:spPr>
        <p:txBody>
          <a:bodyPr/>
          <a:lstStyle>
            <a:lvl1pPr>
              <a:defRPr/>
            </a:lvl1pPr>
          </a:lstStyle>
          <a:p>
            <a:endParaRPr lang="en-US" altLang="en-US"/>
          </a:p>
        </p:txBody>
      </p:sp>
      <p:sp>
        <p:nvSpPr>
          <p:cNvPr id="8" name="Footer Placeholder 7"/>
          <p:cNvSpPr>
            <a:spLocks noGrp="1"/>
          </p:cNvSpPr>
          <p:nvPr>
            <p:ph type="ftr" sz="quarter" idx="11"/>
          </p:nvPr>
        </p:nvSpPr>
        <p:spPr>
          <a:xfrm>
            <a:off x="4267200" y="6248400"/>
            <a:ext cx="28956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7315200" y="6248400"/>
            <a:ext cx="1295400" cy="457200"/>
          </a:xfrm>
        </p:spPr>
        <p:txBody>
          <a:bodyPr/>
          <a:lstStyle>
            <a:lvl1pPr>
              <a:defRPr/>
            </a:lvl1pPr>
          </a:lstStyle>
          <a:p>
            <a:fld id="{BF5BB019-9C79-449D-8FED-2F222275E6B1}" type="slidenum">
              <a:rPr lang="en-US" altLang="en-US"/>
              <a:pPr/>
              <a:t>‹#›</a:t>
            </a:fld>
            <a:endParaRPr lang="en-US" altLang="en-US"/>
          </a:p>
        </p:txBody>
      </p:sp>
    </p:spTree>
    <p:extLst>
      <p:ext uri="{BB962C8B-B14F-4D97-AF65-F5344CB8AC3E}">
        <p14:creationId xmlns:p14="http://schemas.microsoft.com/office/powerpoint/2010/main" val="3291974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0"/>
            <a:ext cx="9144000" cy="3962400"/>
          </a:xfrm>
          <a:prstGeom prst="rect">
            <a:avLst/>
          </a:prstGeom>
          <a:solidFill>
            <a:srgbClr val="9ABCBB"/>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9" name="Subtitle 8"/>
          <p:cNvSpPr>
            <a:spLocks noGrp="1"/>
          </p:cNvSpPr>
          <p:nvPr>
            <p:ph type="subTitle" idx="1"/>
          </p:nvPr>
        </p:nvSpPr>
        <p:spPr>
          <a:xfrm>
            <a:off x="1447800" y="4114800"/>
            <a:ext cx="6400800" cy="1143000"/>
          </a:xfrm>
        </p:spPr>
        <p:txBody>
          <a:bodyPr/>
          <a:lstStyle>
            <a:lvl1pPr marL="0" indent="0" algn="ctr">
              <a:buNone/>
              <a:defRPr sz="1600" b="1" cap="all" spc="250" baseline="0">
                <a:solidFill>
                  <a:srgbClr val="051D39"/>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7" name="Straight Connector 6"/>
          <p:cNvSpPr>
            <a:spLocks noChangeShapeType="1"/>
          </p:cNvSpPr>
          <p:nvPr/>
        </p:nvSpPr>
        <p:spPr bwMode="auto">
          <a:xfrm>
            <a:off x="172921" y="5410200"/>
            <a:ext cx="8833104" cy="0"/>
          </a:xfrm>
          <a:prstGeom prst="line">
            <a:avLst/>
          </a:prstGeom>
          <a:noFill/>
          <a:ln w="19050" cap="flat" cmpd="sng" algn="ctr">
            <a:solidFill>
              <a:srgbClr val="9ABCBB"/>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8" name="Title 7"/>
          <p:cNvSpPr>
            <a:spLocks noGrp="1"/>
          </p:cNvSpPr>
          <p:nvPr>
            <p:ph type="ctrTitle"/>
          </p:nvPr>
        </p:nvSpPr>
        <p:spPr>
          <a:xfrm>
            <a:off x="703273" y="2057400"/>
            <a:ext cx="7772400" cy="1752600"/>
          </a:xfrm>
        </p:spPr>
        <p:txBody>
          <a:bodyPr anchor="b"/>
          <a:lstStyle>
            <a:lvl1pPr>
              <a:lnSpc>
                <a:spcPts val="4400"/>
              </a:lnSpc>
              <a:defRPr sz="4200">
                <a:solidFill>
                  <a:srgbClr val="002060"/>
                </a:solidFill>
              </a:defRPr>
            </a:lvl1pPr>
          </a:lstStyle>
          <a:p>
            <a:r>
              <a:rPr kumimoji="0" lang="en-US" dirty="0" smtClean="0"/>
              <a:t>Click to edit Master title style</a:t>
            </a:r>
            <a:endParaRPr kumimoji="0" lang="en-US" dirty="0"/>
          </a:p>
        </p:txBody>
      </p:sp>
      <p:pic>
        <p:nvPicPr>
          <p:cNvPr id="14" name="Picture 13" descr="Minnesota Health Care Financing Task Force logo" title="logo"/>
          <p:cNvPicPr/>
          <p:nvPr userDrawn="1"/>
        </p:nvPicPr>
        <p:blipFill>
          <a:blip r:embed="rId2">
            <a:extLst>
              <a:ext uri="{28A0092B-C50C-407E-A947-70E740481C1C}">
                <a14:useLocalDpi xmlns:a14="http://schemas.microsoft.com/office/drawing/2010/main" val="0"/>
              </a:ext>
            </a:extLst>
          </a:blip>
          <a:stretch>
            <a:fillRect/>
          </a:stretch>
        </p:blipFill>
        <p:spPr>
          <a:xfrm>
            <a:off x="2957512" y="5781674"/>
            <a:ext cx="3381375" cy="771525"/>
          </a:xfrm>
          <a:prstGeom prst="rect">
            <a:avLst/>
          </a:prstGeom>
        </p:spPr>
      </p:pic>
    </p:spTree>
    <p:extLst>
      <p:ext uri="{BB962C8B-B14F-4D97-AF65-F5344CB8AC3E}">
        <p14:creationId xmlns:p14="http://schemas.microsoft.com/office/powerpoint/2010/main" val="24713751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002060"/>
                </a:solidFill>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301752" y="1527048"/>
            <a:ext cx="8503920" cy="3959352"/>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Slide Number Placeholder 3"/>
          <p:cNvSpPr>
            <a:spLocks noGrp="1"/>
          </p:cNvSpPr>
          <p:nvPr>
            <p:ph type="sldNum" sz="quarter" idx="11"/>
          </p:nvPr>
        </p:nvSpPr>
        <p:spPr>
          <a:xfrm>
            <a:off x="8534400" y="6440629"/>
            <a:ext cx="533400" cy="365125"/>
          </a:xfrm>
        </p:spPr>
        <p:txBody>
          <a:bodyPr/>
          <a:lstStyle/>
          <a:p>
            <a:fld id="{9F8FA0FF-B194-4927-BB1D-56AA63D432A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59885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a:xfrm>
            <a:off x="8534400" y="6440629"/>
            <a:ext cx="533400" cy="365125"/>
          </a:xfrm>
        </p:spPr>
        <p:txBody>
          <a:bodyPr/>
          <a:lstStyle/>
          <a:p>
            <a:fld id="{9F8FA0FF-B194-4927-BB1D-56AA63D432A4}" type="slidenum">
              <a:rPr lang="en-US" smtClean="0"/>
              <a:pPr/>
              <a:t>‹#›</a:t>
            </a:fld>
            <a:endParaRPr lang="en-US" dirty="0"/>
          </a:p>
        </p:txBody>
      </p:sp>
      <p:sp>
        <p:nvSpPr>
          <p:cNvPr id="7" name="Picture Placeholder 6"/>
          <p:cNvSpPr>
            <a:spLocks noGrp="1"/>
          </p:cNvSpPr>
          <p:nvPr>
            <p:ph type="pic" sz="quarter" idx="12"/>
          </p:nvPr>
        </p:nvSpPr>
        <p:spPr>
          <a:xfrm>
            <a:off x="762000" y="1905000"/>
            <a:ext cx="7467600" cy="3200400"/>
          </a:xfrm>
        </p:spPr>
        <p:txBody>
          <a:bodyPr/>
          <a:lstStyle/>
          <a:p>
            <a:endParaRPr lang="en-US" dirty="0"/>
          </a:p>
        </p:txBody>
      </p:sp>
    </p:spTree>
    <p:extLst>
      <p:ext uri="{BB962C8B-B14F-4D97-AF65-F5344CB8AC3E}">
        <p14:creationId xmlns:p14="http://schemas.microsoft.com/office/powerpoint/2010/main" val="2587623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301752" y="228599"/>
            <a:ext cx="8534400" cy="1048143"/>
          </a:xfrm>
        </p:spPr>
        <p:txBody>
          <a:bodyPr/>
          <a:lstStyle>
            <a:lvl1pPr>
              <a:defRPr>
                <a:solidFill>
                  <a:srgbClr val="002060"/>
                </a:solidFill>
              </a:defRPr>
            </a:lvl1pPr>
          </a:lstStyle>
          <a:p>
            <a:r>
              <a:rPr kumimoji="0" lang="en-US" dirty="0" smtClean="0"/>
              <a:t>CLICK TO EDIT MASTER TITLE STYLE</a:t>
            </a:r>
            <a:endParaRPr kumimoji="0" lang="en-US" dirty="0"/>
          </a:p>
        </p:txBody>
      </p:sp>
      <p:sp>
        <p:nvSpPr>
          <p:cNvPr id="5" name="Content Placeholder 4"/>
          <p:cNvSpPr>
            <a:spLocks noGrp="1"/>
          </p:cNvSpPr>
          <p:nvPr>
            <p:ph sz="quarter" idx="10"/>
          </p:nvPr>
        </p:nvSpPr>
        <p:spPr>
          <a:xfrm>
            <a:off x="304800" y="1447800"/>
            <a:ext cx="4114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4"/>
          <p:cNvSpPr>
            <a:spLocks noGrp="1"/>
          </p:cNvSpPr>
          <p:nvPr>
            <p:ph sz="quarter" idx="11"/>
          </p:nvPr>
        </p:nvSpPr>
        <p:spPr>
          <a:xfrm>
            <a:off x="4724400" y="1447800"/>
            <a:ext cx="4114800"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55291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Slide Number Placeholder 3"/>
          <p:cNvSpPr>
            <a:spLocks noGrp="1"/>
          </p:cNvSpPr>
          <p:nvPr>
            <p:ph type="sldNum" sz="quarter" idx="11"/>
          </p:nvPr>
        </p:nvSpPr>
        <p:spPr>
          <a:xfrm>
            <a:off x="8534400" y="6440629"/>
            <a:ext cx="533400" cy="365125"/>
          </a:xfrm>
        </p:spPr>
        <p:txBody>
          <a:bodyPr/>
          <a:lstStyle/>
          <a:p>
            <a:fld id="{9F8FA0FF-B194-4927-BB1D-56AA63D432A4}" type="slidenum">
              <a:rPr lang="en-US" smtClean="0">
                <a:solidFill>
                  <a:prstClr val="black"/>
                </a:solidFill>
              </a:rPr>
              <a:pPr/>
              <a:t>‹#›</a:t>
            </a:fld>
            <a:endParaRPr lang="en-US" dirty="0">
              <a:solidFill>
                <a:prstClr val="black"/>
              </a:solidFill>
            </a:endParaRPr>
          </a:p>
        </p:txBody>
      </p:sp>
      <p:sp>
        <p:nvSpPr>
          <p:cNvPr id="7" name="Picture Placeholder 6"/>
          <p:cNvSpPr>
            <a:spLocks noGrp="1"/>
          </p:cNvSpPr>
          <p:nvPr>
            <p:ph type="pic" sz="quarter" idx="12"/>
          </p:nvPr>
        </p:nvSpPr>
        <p:spPr>
          <a:xfrm>
            <a:off x="762000" y="1905000"/>
            <a:ext cx="7467600" cy="3200400"/>
          </a:xfrm>
        </p:spPr>
        <p:txBody>
          <a:bodyPr/>
          <a:lstStyle/>
          <a:p>
            <a:endParaRPr lang="en-US" dirty="0"/>
          </a:p>
        </p:txBody>
      </p:sp>
    </p:spTree>
    <p:extLst>
      <p:ext uri="{BB962C8B-B14F-4D97-AF65-F5344CB8AC3E}">
        <p14:creationId xmlns:p14="http://schemas.microsoft.com/office/powerpoint/2010/main" val="136647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Slide Number Placeholder 3"/>
          <p:cNvSpPr>
            <a:spLocks noGrp="1"/>
          </p:cNvSpPr>
          <p:nvPr>
            <p:ph type="sldNum" sz="quarter" idx="11"/>
          </p:nvPr>
        </p:nvSpPr>
        <p:spPr>
          <a:xfrm>
            <a:off x="8534400" y="6416675"/>
            <a:ext cx="533400" cy="365125"/>
          </a:xfrm>
        </p:spPr>
        <p:txBody>
          <a:bodyPr/>
          <a:lstStyle/>
          <a:p>
            <a:fld id="{9F8FA0FF-B194-4927-BB1D-56AA63D432A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73817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2" name="Title Placeholder 21"/>
          <p:cNvSpPr>
            <a:spLocks noGrp="1"/>
          </p:cNvSpPr>
          <p:nvPr>
            <p:ph type="title" hasCustomPrompt="1"/>
          </p:nvPr>
        </p:nvSpPr>
        <p:spPr>
          <a:xfrm>
            <a:off x="3048000" y="228599"/>
            <a:ext cx="5788152" cy="1048143"/>
          </a:xfrm>
          <a:prstGeom prst="rect">
            <a:avLst/>
          </a:prstGeom>
        </p:spPr>
        <p:txBody>
          <a:bodyPr vert="horz" anchor="b">
            <a:normAutofit/>
          </a:bodyPr>
          <a:lstStyle>
            <a:lvl1pPr>
              <a:defRPr>
                <a:solidFill>
                  <a:srgbClr val="002060"/>
                </a:solidFill>
              </a:defRPr>
            </a:lvl1pPr>
          </a:lstStyle>
          <a:p>
            <a:r>
              <a:rPr kumimoji="0" lang="en-US" dirty="0" smtClean="0"/>
              <a:t>CLICK TO EDIT MASTER TITLE STYLE</a:t>
            </a:r>
            <a:endParaRPr kumimoji="0" lang="en-US" dirty="0"/>
          </a:p>
        </p:txBody>
      </p:sp>
      <p:sp>
        <p:nvSpPr>
          <p:cNvPr id="23" name="Text Placeholder 12"/>
          <p:cNvSpPr>
            <a:spLocks noGrp="1"/>
          </p:cNvSpPr>
          <p:nvPr>
            <p:ph idx="1"/>
          </p:nvPr>
        </p:nvSpPr>
        <p:spPr>
          <a:xfrm>
            <a:off x="3048000" y="1371600"/>
            <a:ext cx="5788152" cy="41148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Rectangle 3"/>
          <p:cNvSpPr/>
          <p:nvPr/>
        </p:nvSpPr>
        <p:spPr>
          <a:xfrm>
            <a:off x="0" y="0"/>
            <a:ext cx="2667000" cy="5562600"/>
          </a:xfrm>
          <a:prstGeom prst="rect">
            <a:avLst/>
          </a:prstGeom>
          <a:solidFill>
            <a:srgbClr val="9AB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 Placeholder 13"/>
          <p:cNvSpPr>
            <a:spLocks noGrp="1"/>
          </p:cNvSpPr>
          <p:nvPr>
            <p:ph type="body" sz="quarter" idx="10"/>
          </p:nvPr>
        </p:nvSpPr>
        <p:spPr>
          <a:xfrm>
            <a:off x="228600" y="228600"/>
            <a:ext cx="2209800" cy="5105400"/>
          </a:xfrm>
        </p:spPr>
        <p:txBody>
          <a:bodyPr/>
          <a:lstStyle>
            <a:lvl1pPr marL="0" indent="0">
              <a:buFontTx/>
              <a:buNone/>
              <a:defRPr>
                <a:solidFill>
                  <a:schemeClr val="bg1"/>
                </a:solidFill>
              </a:defRPr>
            </a:lvl1pPr>
            <a:lvl2pPr marL="274320" indent="0">
              <a:buFontTx/>
              <a:buNone/>
              <a:defRPr/>
            </a:lvl2pPr>
            <a:lvl3pPr marL="594360" indent="0">
              <a:buFontTx/>
              <a:buNone/>
              <a:defRPr/>
            </a:lvl3pPr>
            <a:lvl4pPr marL="868680" indent="0">
              <a:buFontTx/>
              <a:buNone/>
              <a:defRPr/>
            </a:lvl4pPr>
            <a:lvl5pPr marL="11430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6600682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a:xfrm>
            <a:off x="8534400" y="6416675"/>
            <a:ext cx="533400" cy="365125"/>
          </a:xfrm>
        </p:spPr>
        <p:txBody>
          <a:bodyPr/>
          <a:lstStyle/>
          <a:p>
            <a:fld id="{9F8FA0FF-B194-4927-BB1D-56AA63D432A4}" type="slidenum">
              <a:rPr lang="en-US" smtClean="0"/>
              <a:pPr/>
              <a:t>‹#›</a:t>
            </a:fld>
            <a:endParaRPr lang="en-US" dirty="0"/>
          </a:p>
        </p:txBody>
      </p:sp>
    </p:spTree>
    <p:extLst>
      <p:ext uri="{BB962C8B-B14F-4D97-AF65-F5344CB8AC3E}">
        <p14:creationId xmlns:p14="http://schemas.microsoft.com/office/powerpoint/2010/main" val="97750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2" name="Title Placeholder 21"/>
          <p:cNvSpPr>
            <a:spLocks noGrp="1"/>
          </p:cNvSpPr>
          <p:nvPr>
            <p:ph type="title" hasCustomPrompt="1"/>
          </p:nvPr>
        </p:nvSpPr>
        <p:spPr>
          <a:xfrm>
            <a:off x="3048000" y="228599"/>
            <a:ext cx="5788152" cy="1048143"/>
          </a:xfrm>
          <a:prstGeom prst="rect">
            <a:avLst/>
          </a:prstGeom>
        </p:spPr>
        <p:txBody>
          <a:bodyPr vert="horz" anchor="b">
            <a:normAutofit/>
          </a:bodyPr>
          <a:lstStyle>
            <a:lvl1pPr>
              <a:defRPr>
                <a:solidFill>
                  <a:srgbClr val="002060"/>
                </a:solidFill>
              </a:defRPr>
            </a:lvl1pPr>
          </a:lstStyle>
          <a:p>
            <a:r>
              <a:rPr kumimoji="0" lang="en-US" dirty="0" smtClean="0"/>
              <a:t>CLICK TO EDIT MASTER TITLE STYLE</a:t>
            </a:r>
            <a:endParaRPr kumimoji="0" lang="en-US" dirty="0"/>
          </a:p>
        </p:txBody>
      </p:sp>
      <p:sp>
        <p:nvSpPr>
          <p:cNvPr id="23" name="Text Placeholder 12"/>
          <p:cNvSpPr>
            <a:spLocks noGrp="1"/>
          </p:cNvSpPr>
          <p:nvPr>
            <p:ph idx="1"/>
          </p:nvPr>
        </p:nvSpPr>
        <p:spPr>
          <a:xfrm>
            <a:off x="3048000" y="1371600"/>
            <a:ext cx="5788152" cy="41148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Rectangle 3"/>
          <p:cNvSpPr/>
          <p:nvPr/>
        </p:nvSpPr>
        <p:spPr>
          <a:xfrm>
            <a:off x="0" y="0"/>
            <a:ext cx="2667000" cy="5562600"/>
          </a:xfrm>
          <a:prstGeom prst="rect">
            <a:avLst/>
          </a:prstGeom>
          <a:solidFill>
            <a:srgbClr val="9AB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p:cNvSpPr>
            <a:spLocks noGrp="1"/>
          </p:cNvSpPr>
          <p:nvPr>
            <p:ph type="body" sz="quarter" idx="10"/>
          </p:nvPr>
        </p:nvSpPr>
        <p:spPr>
          <a:xfrm>
            <a:off x="228600" y="228600"/>
            <a:ext cx="2209800" cy="5105400"/>
          </a:xfrm>
        </p:spPr>
        <p:txBody>
          <a:bodyPr/>
          <a:lstStyle>
            <a:lvl1pPr marL="0" indent="0">
              <a:buFontTx/>
              <a:buNone/>
              <a:defRPr>
                <a:solidFill>
                  <a:schemeClr val="bg1"/>
                </a:solidFill>
              </a:defRPr>
            </a:lvl1pPr>
            <a:lvl2pPr marL="274320" indent="0">
              <a:buFontTx/>
              <a:buNone/>
              <a:defRPr/>
            </a:lvl2pPr>
            <a:lvl3pPr marL="594360" indent="0">
              <a:buFontTx/>
              <a:buNone/>
              <a:defRPr/>
            </a:lvl3pPr>
            <a:lvl4pPr marL="868680" indent="0">
              <a:buFontTx/>
              <a:buNone/>
              <a:defRPr/>
            </a:lvl4pPr>
            <a:lvl5pPr marL="11430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993638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 page number">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04800" y="304800"/>
            <a:ext cx="8686800" cy="64023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add large graphics, charts or pictures that need the whole page</a:t>
            </a:r>
          </a:p>
        </p:txBody>
      </p:sp>
    </p:spTree>
    <p:extLst>
      <p:ext uri="{BB962C8B-B14F-4D97-AF65-F5344CB8AC3E}">
        <p14:creationId xmlns:p14="http://schemas.microsoft.com/office/powerpoint/2010/main" val="425736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dirty="0" smtClean="0">
                <a:solidFill>
                  <a:srgbClr val="C9C2D1">
                    <a:lumMod val="75000"/>
                    <a:lumOff val="25000"/>
                  </a:srgbClr>
                </a:solidFill>
              </a:rPr>
              <a:t>3/27/2015</a:t>
            </a:r>
            <a:endParaRPr lang="en-US" dirty="0">
              <a:solidFill>
                <a:srgbClr val="C9C2D1">
                  <a:lumMod val="75000"/>
                  <a:lumOff val="25000"/>
                </a:srgbClr>
              </a:solidFill>
            </a:endParaRPr>
          </a:p>
        </p:txBody>
      </p:sp>
      <p:sp>
        <p:nvSpPr>
          <p:cNvPr id="5" name="Slide Number Placeholder 5"/>
          <p:cNvSpPr>
            <a:spLocks noGrp="1"/>
          </p:cNvSpPr>
          <p:nvPr>
            <p:ph type="sldNum" sz="quarter" idx="11"/>
          </p:nvPr>
        </p:nvSpPr>
        <p:spPr/>
        <p:txBody>
          <a:bodyPr/>
          <a:lstStyle>
            <a:lvl1pPr>
              <a:defRPr/>
            </a:lvl1pPr>
          </a:lstStyle>
          <a:p>
            <a:fld id="{EE39B693-C191-4C81-8ECC-66535167624D}" type="slidenum">
              <a:rPr lang="en-US" smtClean="0">
                <a:solidFill>
                  <a:srgbClr val="C9C2D1">
                    <a:lumMod val="75000"/>
                    <a:lumOff val="25000"/>
                  </a:srgbClr>
                </a:solidFill>
              </a:rPr>
              <a:pPr/>
              <a:t>‹#›</a:t>
            </a:fld>
            <a:endParaRPr lang="en-US" dirty="0">
              <a:solidFill>
                <a:srgbClr val="C9C2D1">
                  <a:lumMod val="75000"/>
                  <a:lumOff val="25000"/>
                </a:srgbClr>
              </a:solidFill>
            </a:endParaRPr>
          </a:p>
        </p:txBody>
      </p:sp>
    </p:spTree>
    <p:extLst>
      <p:ext uri="{BB962C8B-B14F-4D97-AF65-F5344CB8AC3E}">
        <p14:creationId xmlns:p14="http://schemas.microsoft.com/office/powerpoint/2010/main" val="35517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solidFill>
                  <a:srgbClr val="C9C2D1">
                    <a:lumMod val="75000"/>
                    <a:lumOff val="25000"/>
                  </a:srgbClr>
                </a:solidFill>
              </a:rPr>
              <a:t>3/27/2015</a:t>
            </a:r>
            <a:endParaRPr lang="en-US" dirty="0">
              <a:solidFill>
                <a:srgbClr val="C9C2D1">
                  <a:lumMod val="75000"/>
                  <a:lumOff val="25000"/>
                </a:srgbClr>
              </a:solidFill>
            </a:endParaRPr>
          </a:p>
        </p:txBody>
      </p:sp>
      <p:sp>
        <p:nvSpPr>
          <p:cNvPr id="6" name="Slide Number Placeholder 5"/>
          <p:cNvSpPr>
            <a:spLocks noGrp="1"/>
          </p:cNvSpPr>
          <p:nvPr>
            <p:ph type="sldNum" sz="quarter" idx="12"/>
          </p:nvPr>
        </p:nvSpPr>
        <p:spPr/>
        <p:txBody>
          <a:bodyPr/>
          <a:lstStyle>
            <a:lvl1pPr>
              <a:defRPr/>
            </a:lvl1pPr>
          </a:lstStyle>
          <a:p>
            <a:fld id="{EE39B693-C191-4C81-8ECC-66535167624D}" type="slidenum">
              <a:rPr lang="en-US" smtClean="0">
                <a:solidFill>
                  <a:srgbClr val="C9C2D1">
                    <a:lumMod val="75000"/>
                    <a:lumOff val="25000"/>
                  </a:srgbClr>
                </a:solidFill>
              </a:rPr>
              <a:pPr/>
              <a:t>‹#›</a:t>
            </a:fld>
            <a:endParaRPr lang="en-US" dirty="0">
              <a:solidFill>
                <a:srgbClr val="C9C2D1">
                  <a:lumMod val="75000"/>
                  <a:lumOff val="25000"/>
                </a:srgbClr>
              </a:solidFill>
            </a:endParaRPr>
          </a:p>
        </p:txBody>
      </p:sp>
      <p:sp>
        <p:nvSpPr>
          <p:cNvPr id="7" name="Footer Placeholder 4"/>
          <p:cNvSpPr>
            <a:spLocks noGrp="1"/>
          </p:cNvSpPr>
          <p:nvPr>
            <p:ph type="ftr" sz="quarter" idx="3"/>
          </p:nvPr>
        </p:nvSpPr>
        <p:spPr>
          <a:xfrm>
            <a:off x="2590800" y="64420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81973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0.xml"/><Relationship Id="rId7"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a:spLocks noChangeArrowheads="1"/>
          </p:cNvSpPr>
          <p:nvPr/>
        </p:nvSpPr>
        <p:spPr bwMode="auto">
          <a:xfrm>
            <a:off x="0" y="6388385"/>
            <a:ext cx="9144000" cy="469615"/>
          </a:xfrm>
          <a:prstGeom prst="rect">
            <a:avLst/>
          </a:prstGeom>
          <a:solidFill>
            <a:srgbClr val="9ABCBB"/>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10" name="Straight Connector 9"/>
          <p:cNvSpPr>
            <a:spLocks noChangeShapeType="1"/>
          </p:cNvSpPr>
          <p:nvPr/>
        </p:nvSpPr>
        <p:spPr bwMode="auto">
          <a:xfrm>
            <a:off x="152400" y="1276743"/>
            <a:ext cx="8833104" cy="0"/>
          </a:xfrm>
          <a:prstGeom prst="line">
            <a:avLst/>
          </a:prstGeom>
          <a:noFill/>
          <a:ln w="19050" cap="flat" cmpd="sng" algn="ctr">
            <a:solidFill>
              <a:srgbClr val="9ABCBB"/>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22" name="Title Placeholder 21"/>
          <p:cNvSpPr>
            <a:spLocks noGrp="1"/>
          </p:cNvSpPr>
          <p:nvPr>
            <p:ph type="title"/>
          </p:nvPr>
        </p:nvSpPr>
        <p:spPr>
          <a:xfrm>
            <a:off x="301752" y="228599"/>
            <a:ext cx="8534400" cy="1048143"/>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descr="Includes Health Care Financing Task Force logo, website www.mn.gov/dhs/hcftf , and contact email dhs.hcfinancingtaskforce@state.mn.us" title="Minnesota Health Care Financing Task Force"/>
          <p:cNvSpPr>
            <a:spLocks noGrp="1"/>
          </p:cNvSpPr>
          <p:nvPr>
            <p:ph type="body" idx="1"/>
          </p:nvPr>
        </p:nvSpPr>
        <p:spPr>
          <a:xfrm>
            <a:off x="301752" y="1371600"/>
            <a:ext cx="8534400" cy="41910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Footer Placeholder 2"/>
          <p:cNvSpPr>
            <a:spLocks noGrp="1"/>
          </p:cNvSpPr>
          <p:nvPr>
            <p:ph type="ftr" sz="quarter" idx="3"/>
          </p:nvPr>
        </p:nvSpPr>
        <p:spPr>
          <a:xfrm>
            <a:off x="331469" y="6416675"/>
            <a:ext cx="7898131"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4" name="Slide Number Placeholder 3"/>
          <p:cNvSpPr>
            <a:spLocks noGrp="1"/>
          </p:cNvSpPr>
          <p:nvPr>
            <p:ph type="sldNum" sz="quarter" idx="4"/>
          </p:nvPr>
        </p:nvSpPr>
        <p:spPr>
          <a:xfrm>
            <a:off x="8382000" y="6440629"/>
            <a:ext cx="533400" cy="365125"/>
          </a:xfrm>
          <a:prstGeom prst="rect">
            <a:avLst/>
          </a:prstGeom>
        </p:spPr>
        <p:txBody>
          <a:bodyPr vert="horz" lIns="91440" tIns="45720" rIns="91440" bIns="45720" rtlCol="0" anchor="ctr"/>
          <a:lstStyle>
            <a:lvl1pPr algn="r">
              <a:defRPr sz="1200">
                <a:solidFill>
                  <a:schemeClr val="tx1"/>
                </a:solidFill>
              </a:defRPr>
            </a:lvl1pPr>
          </a:lstStyle>
          <a:p>
            <a:fld id="{9F8FA0FF-B194-4927-BB1D-56AA63D432A4}" type="slidenum">
              <a:rPr lang="en-US" smtClean="0"/>
              <a:pPr/>
              <a:t>‹#›</a:t>
            </a:fld>
            <a:endParaRPr lang="en-US" dirty="0"/>
          </a:p>
        </p:txBody>
      </p:sp>
      <p:sp>
        <p:nvSpPr>
          <p:cNvPr id="20" name="Text Box 2" descr="includes website, www.mn.gov/dhs/hcftf  and email, Contact: dhs.hcfinancingtaskforce@state.mn.us" title="Task force contact"/>
          <p:cNvSpPr txBox="1">
            <a:spLocks noChangeArrowheads="1"/>
          </p:cNvSpPr>
          <p:nvPr userDrawn="1"/>
        </p:nvSpPr>
        <p:spPr bwMode="auto">
          <a:xfrm>
            <a:off x="4148615" y="5727701"/>
            <a:ext cx="4687537" cy="61277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r">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Health Care Financing Task Force</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100" dirty="0">
                <a:effectLst/>
                <a:latin typeface="Calibri" panose="020F0502020204030204" pitchFamily="34" charset="0"/>
                <a:ea typeface="Times New Roman" panose="02020603050405020304" pitchFamily="18" charset="0"/>
                <a:cs typeface="Times New Roman" panose="02020603050405020304" pitchFamily="18" charset="0"/>
              </a:rPr>
            </a:b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Information: www.mn.gov/dhs/hcftf </a:t>
            </a:r>
          </a:p>
          <a:p>
            <a:pPr marL="0" marR="0" algn="r">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Contact: </a:t>
            </a:r>
            <a:r>
              <a:rPr lang="en-US" sz="1100" dirty="0">
                <a:effectLst/>
                <a:latin typeface="Calibri" panose="020F0502020204030204" pitchFamily="34" charset="0"/>
                <a:ea typeface="Calibri" panose="020F0502020204030204" pitchFamily="34" charset="0"/>
                <a:cs typeface="Times New Roman" panose="02020603050405020304" pitchFamily="18" charset="0"/>
              </a:rPr>
              <a:t>dhs.hcfinancingtaskforce@state.mn.us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1" name="Picture 20" descr="DHS logo" title="DHS logo"/>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bwMode="auto">
          <a:xfrm>
            <a:off x="2616200" y="5675028"/>
            <a:ext cx="1273016" cy="595789"/>
          </a:xfrm>
          <a:prstGeom prst="rect">
            <a:avLst/>
          </a:prstGeom>
          <a:noFill/>
          <a:extLst/>
        </p:spPr>
      </p:pic>
      <p:pic>
        <p:nvPicPr>
          <p:cNvPr id="17" name="Picture 16" descr="Minnesota Health Care Financing Task Force logo" title="logo"/>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23837" y="5719604"/>
            <a:ext cx="2366963" cy="540068"/>
          </a:xfrm>
          <a:prstGeom prst="rect">
            <a:avLst/>
          </a:prstGeom>
        </p:spPr>
      </p:pic>
    </p:spTree>
    <p:extLst>
      <p:ext uri="{BB962C8B-B14F-4D97-AF65-F5344CB8AC3E}">
        <p14:creationId xmlns:p14="http://schemas.microsoft.com/office/powerpoint/2010/main" val="140690423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ctr" rtl="0" eaLnBrk="1" latinLnBrk="0" hangingPunct="1">
        <a:lnSpc>
          <a:spcPts val="4000"/>
        </a:lnSpc>
        <a:spcBef>
          <a:spcPct val="0"/>
        </a:spcBef>
        <a:buNone/>
        <a:defRPr kumimoji="0" sz="3600" kern="1200" spc="120" baseline="0">
          <a:solidFill>
            <a:srgbClr val="002060"/>
          </a:solidFill>
          <a:latin typeface="+mj-lt"/>
          <a:ea typeface="+mj-ea"/>
          <a:cs typeface="+mj-cs"/>
        </a:defRPr>
      </a:lvl1pPr>
    </p:titleStyle>
    <p:bodyStyle>
      <a:lvl1pPr marL="457200" indent="-457200" algn="l" rtl="0" eaLnBrk="1" latinLnBrk="0" hangingPunct="1">
        <a:spcBef>
          <a:spcPct val="20000"/>
        </a:spcBef>
        <a:buClr>
          <a:srgbClr val="9ABCBB"/>
        </a:buClr>
        <a:buSzPct val="85000"/>
        <a:buFont typeface="Arial" panose="020B0604020202020204" pitchFamily="34" charset="0"/>
        <a:buChar char="•"/>
        <a:defRPr kumimoji="0" sz="2700" kern="1200">
          <a:solidFill>
            <a:schemeClr val="bg2">
              <a:lumMod val="10000"/>
            </a:schemeClr>
          </a:solidFill>
          <a:latin typeface="+mn-lt"/>
          <a:ea typeface="+mn-ea"/>
          <a:cs typeface="+mn-cs"/>
        </a:defRPr>
      </a:lvl1pPr>
      <a:lvl2pPr marL="548640" indent="-274320" algn="l" rtl="0" eaLnBrk="1" latinLnBrk="0" hangingPunct="1">
        <a:spcBef>
          <a:spcPct val="20000"/>
        </a:spcBef>
        <a:buClr>
          <a:srgbClr val="9ABCBB"/>
        </a:buClr>
        <a:buSzPct val="100000"/>
        <a:buFont typeface="Arial" panose="020B0604020202020204" pitchFamily="34" charset="0"/>
        <a:buChar char="•"/>
        <a:defRPr kumimoji="0" sz="2200" kern="1200">
          <a:solidFill>
            <a:schemeClr val="bg2">
              <a:lumMod val="10000"/>
            </a:schemeClr>
          </a:solidFill>
          <a:latin typeface="+mn-lt"/>
          <a:ea typeface="+mn-ea"/>
          <a:cs typeface="+mn-cs"/>
        </a:defRPr>
      </a:lvl2pPr>
      <a:lvl3pPr marL="822960" indent="-228600" algn="l" rtl="0" eaLnBrk="1" latinLnBrk="0" hangingPunct="1">
        <a:spcBef>
          <a:spcPct val="20000"/>
        </a:spcBef>
        <a:buClr>
          <a:srgbClr val="9ABCBB"/>
        </a:buClr>
        <a:buSzPct val="100000"/>
        <a:buFont typeface="Arial" panose="020B0604020202020204" pitchFamily="34" charset="0"/>
        <a:buChar char="•"/>
        <a:defRPr kumimoji="0" sz="2000" kern="1200">
          <a:solidFill>
            <a:schemeClr val="bg2">
              <a:lumMod val="10000"/>
            </a:schemeClr>
          </a:solidFill>
          <a:latin typeface="+mn-lt"/>
          <a:ea typeface="+mn-ea"/>
          <a:cs typeface="+mn-cs"/>
        </a:defRPr>
      </a:lvl3pPr>
      <a:lvl4pPr marL="1097280" indent="-228600" algn="l" rtl="0" eaLnBrk="1" latinLnBrk="0" hangingPunct="1">
        <a:spcBef>
          <a:spcPct val="20000"/>
        </a:spcBef>
        <a:buClr>
          <a:srgbClr val="9ABCBB"/>
        </a:buClr>
        <a:buSzPct val="100000"/>
        <a:buFont typeface="Arial" panose="020B0604020202020204" pitchFamily="34" charset="0"/>
        <a:buChar char="•"/>
        <a:defRPr kumimoji="0" sz="2000" kern="1200">
          <a:solidFill>
            <a:schemeClr val="bg2">
              <a:lumMod val="10000"/>
            </a:schemeClr>
          </a:solidFill>
          <a:latin typeface="+mn-lt"/>
          <a:ea typeface="+mn-ea"/>
          <a:cs typeface="+mn-cs"/>
        </a:defRPr>
      </a:lvl4pPr>
      <a:lvl5pPr marL="1371600" indent="-228600" algn="l" rtl="0" eaLnBrk="1" latinLnBrk="0" hangingPunct="1">
        <a:spcBef>
          <a:spcPct val="20000"/>
        </a:spcBef>
        <a:buClr>
          <a:srgbClr val="9ABCBB"/>
        </a:buClr>
        <a:buSzPct val="100000"/>
        <a:buFontTx/>
        <a:buChar char="•"/>
        <a:defRPr kumimoji="0" sz="1800" kern="1200">
          <a:solidFill>
            <a:schemeClr val="bg2">
              <a:lumMod val="10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52400" y="6477000"/>
            <a:ext cx="1447800" cy="230832"/>
          </a:xfrm>
          <a:prstGeom prst="rect">
            <a:avLst/>
          </a:prstGeom>
          <a:noFill/>
        </p:spPr>
        <p:txBody>
          <a:bodyPr wrap="square" rtlCol="0">
            <a:spAutoFit/>
          </a:bodyPr>
          <a:lstStyle/>
          <a:p>
            <a:fld id="{73A02BDB-4EED-4C54-8A1A-75C0748997EA}" type="slidenum">
              <a:rPr lang="en-US" sz="900" smtClean="0">
                <a:solidFill>
                  <a:prstClr val="black"/>
                </a:solidFill>
              </a:rPr>
              <a:pPr/>
              <a:t>‹#›</a:t>
            </a:fld>
            <a:endParaRPr lang="en-US" sz="900" dirty="0">
              <a:solidFill>
                <a:prstClr val="black"/>
              </a:solidFill>
            </a:endParaRPr>
          </a:p>
        </p:txBody>
      </p:sp>
    </p:spTree>
    <p:extLst>
      <p:ext uri="{BB962C8B-B14F-4D97-AF65-F5344CB8AC3E}">
        <p14:creationId xmlns:p14="http://schemas.microsoft.com/office/powerpoint/2010/main" val="2476934587"/>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7188" y="26988"/>
            <a:ext cx="82296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28613" y="10969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381000" y="6435728"/>
            <a:ext cx="2133600" cy="390524"/>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lumMod val="75000"/>
                    <a:lumOff val="25000"/>
                  </a:schemeClr>
                </a:solidFill>
                <a:latin typeface="+mn-lt"/>
                <a:cs typeface="+mn-cs"/>
              </a:defRPr>
            </a:lvl1pPr>
          </a:lstStyle>
          <a:p>
            <a:pPr>
              <a:defRPr/>
            </a:pPr>
            <a:r>
              <a:rPr lang="en-US" dirty="0">
                <a:solidFill>
                  <a:srgbClr val="C9C2D1">
                    <a:lumMod val="75000"/>
                    <a:lumOff val="25000"/>
                  </a:srgbClr>
                </a:solidFill>
              </a:rPr>
              <a:t>3/27/2015</a:t>
            </a:r>
          </a:p>
        </p:txBody>
      </p:sp>
      <p:sp>
        <p:nvSpPr>
          <p:cNvPr id="6" name="Slide Number Placeholder 5"/>
          <p:cNvSpPr>
            <a:spLocks noGrp="1"/>
          </p:cNvSpPr>
          <p:nvPr>
            <p:ph type="sldNum" sz="quarter" idx="4"/>
          </p:nvPr>
        </p:nvSpPr>
        <p:spPr>
          <a:xfrm>
            <a:off x="5791200" y="6467476"/>
            <a:ext cx="381000" cy="314324"/>
          </a:xfrm>
          <a:prstGeom prst="rect">
            <a:avLst/>
          </a:prstGeom>
        </p:spPr>
        <p:txBody>
          <a:bodyPr vert="horz" lIns="91440" tIns="45720" rIns="91440" bIns="45720" rtlCol="0" anchor="t"/>
          <a:lstStyle>
            <a:lvl1pPr algn="r" fontAlgn="auto">
              <a:spcBef>
                <a:spcPts val="0"/>
              </a:spcBef>
              <a:spcAft>
                <a:spcPts val="0"/>
              </a:spcAft>
              <a:defRPr sz="1200" smtClean="0">
                <a:solidFill>
                  <a:schemeClr val="bg2">
                    <a:lumMod val="75000"/>
                    <a:lumOff val="25000"/>
                  </a:schemeClr>
                </a:solidFill>
                <a:latin typeface="+mn-lt"/>
                <a:cs typeface="+mn-cs"/>
              </a:defRPr>
            </a:lvl1pPr>
          </a:lstStyle>
          <a:p>
            <a:pPr>
              <a:defRPr/>
            </a:pPr>
            <a:fld id="{658E8C16-6422-4505-818B-9AFB2F6FA82C}" type="slidenum">
              <a:rPr lang="en-US">
                <a:solidFill>
                  <a:srgbClr val="C9C2D1">
                    <a:lumMod val="75000"/>
                    <a:lumOff val="25000"/>
                  </a:srgbClr>
                </a:solidFill>
              </a:rPr>
              <a:pPr>
                <a:defRPr/>
              </a:pPr>
              <a:t>‹#›</a:t>
            </a:fld>
            <a:endParaRPr lang="en-US" dirty="0">
              <a:solidFill>
                <a:srgbClr val="C9C2D1">
                  <a:lumMod val="75000"/>
                  <a:lumOff val="25000"/>
                </a:srgbClr>
              </a:solidFill>
            </a:endParaRPr>
          </a:p>
        </p:txBody>
      </p:sp>
      <p:sp>
        <p:nvSpPr>
          <p:cNvPr id="12" name="Rectangle 11"/>
          <p:cNvSpPr/>
          <p:nvPr/>
        </p:nvSpPr>
        <p:spPr>
          <a:xfrm>
            <a:off x="0" y="914400"/>
            <a:ext cx="9144000" cy="64008"/>
          </a:xfrm>
          <a:prstGeom prst="rect">
            <a:avLst/>
          </a:prstGeom>
          <a:solidFill>
            <a:schemeClr val="bg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pic>
        <p:nvPicPr>
          <p:cNvPr id="10" name="Picture 2" descr="C:\Users\Marisa.Melamed\AppData\Local\Microsoft\Windows\Temporary Internet Files\Content.Outlook\FLGPDKTN\health care reform 2C.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00800" y="6086476"/>
            <a:ext cx="2743200" cy="7620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3"/>
          </p:nvPr>
        </p:nvSpPr>
        <p:spPr>
          <a:xfrm>
            <a:off x="2590800" y="64420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29559400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l" rtl="0" eaLnBrk="1" fontAlgn="base" hangingPunct="1">
        <a:spcBef>
          <a:spcPct val="0"/>
        </a:spcBef>
        <a:spcAft>
          <a:spcPct val="0"/>
        </a:spcAft>
        <a:defRPr sz="3600" b="1" kern="1200">
          <a:solidFill>
            <a:schemeClr val="tx2"/>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Calibri" pitchFamily="34" charset="0"/>
          <a:cs typeface="Calibri" pitchFamily="34" charset="0"/>
        </a:defRPr>
      </a:lvl2pPr>
      <a:lvl3pPr algn="l" rtl="0" eaLnBrk="1" fontAlgn="base" hangingPunct="1">
        <a:spcBef>
          <a:spcPct val="0"/>
        </a:spcBef>
        <a:spcAft>
          <a:spcPct val="0"/>
        </a:spcAft>
        <a:defRPr sz="3600" b="1">
          <a:solidFill>
            <a:schemeClr val="tx2"/>
          </a:solidFill>
          <a:latin typeface="Calibri" pitchFamily="34" charset="0"/>
          <a:cs typeface="Calibri" pitchFamily="34" charset="0"/>
        </a:defRPr>
      </a:lvl3pPr>
      <a:lvl4pPr algn="l" rtl="0" eaLnBrk="1" fontAlgn="base" hangingPunct="1">
        <a:spcBef>
          <a:spcPct val="0"/>
        </a:spcBef>
        <a:spcAft>
          <a:spcPct val="0"/>
        </a:spcAft>
        <a:defRPr sz="3600" b="1">
          <a:solidFill>
            <a:schemeClr val="tx2"/>
          </a:solidFill>
          <a:latin typeface="Calibri" pitchFamily="34" charset="0"/>
          <a:cs typeface="Calibri" pitchFamily="34" charset="0"/>
        </a:defRPr>
      </a:lvl4pPr>
      <a:lvl5pPr algn="l" rtl="0" eaLnBrk="1" fontAlgn="base" hangingPunct="1">
        <a:spcBef>
          <a:spcPct val="0"/>
        </a:spcBef>
        <a:spcAft>
          <a:spcPct val="0"/>
        </a:spcAft>
        <a:defRPr sz="3600" b="1">
          <a:solidFill>
            <a:schemeClr val="tx2"/>
          </a:solidFill>
          <a:latin typeface="Calibri" pitchFamily="34" charset="0"/>
          <a:cs typeface="Calibri" pitchFamily="34" charset="0"/>
        </a:defRPr>
      </a:lvl5pPr>
      <a:lvl6pPr marL="457200" algn="l" rtl="0" eaLnBrk="1" fontAlgn="base" hangingPunct="1">
        <a:spcBef>
          <a:spcPct val="0"/>
        </a:spcBef>
        <a:spcAft>
          <a:spcPct val="0"/>
        </a:spcAft>
        <a:defRPr sz="3600" b="1">
          <a:solidFill>
            <a:schemeClr val="tx2"/>
          </a:solidFill>
          <a:latin typeface="Calibri" pitchFamily="34" charset="0"/>
          <a:cs typeface="Calibri" pitchFamily="34" charset="0"/>
        </a:defRPr>
      </a:lvl6pPr>
      <a:lvl7pPr marL="914400" algn="l" rtl="0" eaLnBrk="1" fontAlgn="base" hangingPunct="1">
        <a:spcBef>
          <a:spcPct val="0"/>
        </a:spcBef>
        <a:spcAft>
          <a:spcPct val="0"/>
        </a:spcAft>
        <a:defRPr sz="3600" b="1">
          <a:solidFill>
            <a:schemeClr val="tx2"/>
          </a:solidFill>
          <a:latin typeface="Calibri" pitchFamily="34" charset="0"/>
          <a:cs typeface="Calibri" pitchFamily="34" charset="0"/>
        </a:defRPr>
      </a:lvl7pPr>
      <a:lvl8pPr marL="1371600" algn="l" rtl="0" eaLnBrk="1" fontAlgn="base" hangingPunct="1">
        <a:spcBef>
          <a:spcPct val="0"/>
        </a:spcBef>
        <a:spcAft>
          <a:spcPct val="0"/>
        </a:spcAft>
        <a:defRPr sz="3600" b="1">
          <a:solidFill>
            <a:schemeClr val="tx2"/>
          </a:solidFill>
          <a:latin typeface="Calibri" pitchFamily="34" charset="0"/>
          <a:cs typeface="Calibri" pitchFamily="34" charset="0"/>
        </a:defRPr>
      </a:lvl8pPr>
      <a:lvl9pPr marL="1828800" algn="l" rtl="0" eaLnBrk="1" fontAlgn="base" hangingPunct="1">
        <a:spcBef>
          <a:spcPct val="0"/>
        </a:spcBef>
        <a:spcAft>
          <a:spcPct val="0"/>
        </a:spcAft>
        <a:defRPr sz="3600" b="1">
          <a:solidFill>
            <a:schemeClr val="tx2"/>
          </a:solidFill>
          <a:latin typeface="Calibri" pitchFamily="34" charset="0"/>
          <a:cs typeface="Calibri" pitchFamily="34"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
        <a:defRPr sz="2800" kern="12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1"/>
        </a:buClr>
        <a:buFont typeface="Arial" charset="0"/>
        <a:buChar char="–"/>
        <a:defRPr sz="2400" kern="1200">
          <a:solidFill>
            <a:schemeClr val="tx1"/>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1"/>
        </a:buClr>
        <a:buFont typeface="Arial" charset="0"/>
        <a:buChar char="•"/>
        <a:defRPr sz="2400" kern="1200">
          <a:solidFill>
            <a:schemeClr val="tx1"/>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1"/>
        </a:buClr>
        <a:buFont typeface="Arial" charset="0"/>
        <a:buChar char="–"/>
        <a:defRPr sz="2400" kern="1200">
          <a:solidFill>
            <a:schemeClr val="tx1"/>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1"/>
        </a:buClr>
        <a:buFont typeface="Arial" charset="0"/>
        <a:buChar char="»"/>
        <a:defRPr sz="24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a:spLocks noChangeArrowheads="1"/>
          </p:cNvSpPr>
          <p:nvPr/>
        </p:nvSpPr>
        <p:spPr bwMode="auto">
          <a:xfrm>
            <a:off x="0" y="6388385"/>
            <a:ext cx="9144000" cy="469615"/>
          </a:xfrm>
          <a:prstGeom prst="rect">
            <a:avLst/>
          </a:prstGeom>
          <a:solidFill>
            <a:srgbClr val="9ABCBB"/>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10" name="Straight Connector 9"/>
          <p:cNvSpPr>
            <a:spLocks noChangeShapeType="1"/>
          </p:cNvSpPr>
          <p:nvPr/>
        </p:nvSpPr>
        <p:spPr bwMode="auto">
          <a:xfrm>
            <a:off x="152400" y="1276743"/>
            <a:ext cx="8833104" cy="0"/>
          </a:xfrm>
          <a:prstGeom prst="line">
            <a:avLst/>
          </a:prstGeom>
          <a:noFill/>
          <a:ln w="19050" cap="flat" cmpd="sng" algn="ctr">
            <a:solidFill>
              <a:srgbClr val="9ABCBB"/>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22" name="Title Placeholder 21"/>
          <p:cNvSpPr>
            <a:spLocks noGrp="1"/>
          </p:cNvSpPr>
          <p:nvPr>
            <p:ph type="title"/>
          </p:nvPr>
        </p:nvSpPr>
        <p:spPr>
          <a:xfrm>
            <a:off x="301752" y="228599"/>
            <a:ext cx="8534400" cy="1048143"/>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descr="Includes Health Care Financing Task Force logo, website www.mn.gov/dhs/hcftf , and contact email dhs.hcfinancingtaskforce@state.mn.us" title="Minnesota Health Care Financing Task Force"/>
          <p:cNvSpPr>
            <a:spLocks noGrp="1"/>
          </p:cNvSpPr>
          <p:nvPr>
            <p:ph type="body" idx="1"/>
          </p:nvPr>
        </p:nvSpPr>
        <p:spPr>
          <a:xfrm>
            <a:off x="301752" y="1371600"/>
            <a:ext cx="8534400" cy="41910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Footer Placeholder 2"/>
          <p:cNvSpPr>
            <a:spLocks noGrp="1"/>
          </p:cNvSpPr>
          <p:nvPr>
            <p:ph type="ftr" sz="quarter" idx="3"/>
          </p:nvPr>
        </p:nvSpPr>
        <p:spPr>
          <a:xfrm>
            <a:off x="331469" y="6416675"/>
            <a:ext cx="7898131"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4" name="Slide Number Placeholder 3"/>
          <p:cNvSpPr>
            <a:spLocks noGrp="1"/>
          </p:cNvSpPr>
          <p:nvPr>
            <p:ph type="sldNum" sz="quarter" idx="4"/>
          </p:nvPr>
        </p:nvSpPr>
        <p:spPr>
          <a:xfrm>
            <a:off x="8382000" y="6440629"/>
            <a:ext cx="533400" cy="365125"/>
          </a:xfrm>
          <a:prstGeom prst="rect">
            <a:avLst/>
          </a:prstGeom>
        </p:spPr>
        <p:txBody>
          <a:bodyPr vert="horz" lIns="91440" tIns="45720" rIns="91440" bIns="45720" rtlCol="0" anchor="ctr"/>
          <a:lstStyle>
            <a:lvl1pPr algn="r">
              <a:defRPr sz="1200">
                <a:solidFill>
                  <a:schemeClr val="tx1"/>
                </a:solidFill>
              </a:defRPr>
            </a:lvl1pPr>
          </a:lstStyle>
          <a:p>
            <a:fld id="{9F8FA0FF-B194-4927-BB1D-56AA63D432A4}" type="slidenum">
              <a:rPr lang="en-US" smtClean="0">
                <a:solidFill>
                  <a:prstClr val="black"/>
                </a:solidFill>
              </a:rPr>
              <a:pPr/>
              <a:t>‹#›</a:t>
            </a:fld>
            <a:endParaRPr lang="en-US" dirty="0">
              <a:solidFill>
                <a:prstClr val="black"/>
              </a:solidFill>
            </a:endParaRPr>
          </a:p>
        </p:txBody>
      </p:sp>
      <p:sp>
        <p:nvSpPr>
          <p:cNvPr id="20" name="Text Box 2" descr="includes website, www.mn.gov/dhs/hcftf  and email, Contact: dhs.hcfinancingtaskforce@state.mn.us" title="Task force contact"/>
          <p:cNvSpPr txBox="1">
            <a:spLocks noChangeArrowheads="1"/>
          </p:cNvSpPr>
          <p:nvPr userDrawn="1"/>
        </p:nvSpPr>
        <p:spPr bwMode="auto">
          <a:xfrm>
            <a:off x="4148615" y="5727701"/>
            <a:ext cx="4687537" cy="61277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r"/>
            <a:r>
              <a:rPr lang="en-US" sz="1100" b="1" dirty="0">
                <a:solidFill>
                  <a:prstClr val="black"/>
                </a:solidFill>
                <a:ea typeface="Times New Roman" panose="02020603050405020304" pitchFamily="18" charset="0"/>
                <a:cs typeface="Times New Roman" panose="02020603050405020304" pitchFamily="18" charset="0"/>
              </a:rPr>
              <a:t>Health Care Financing Task Force</a:t>
            </a:r>
            <a:r>
              <a:rPr lang="en-US" sz="1100" dirty="0">
                <a:solidFill>
                  <a:prstClr val="black"/>
                </a:solidFill>
                <a:ea typeface="Times New Roman" panose="02020603050405020304" pitchFamily="18" charset="0"/>
                <a:cs typeface="Times New Roman" panose="02020603050405020304" pitchFamily="18" charset="0"/>
              </a:rPr>
              <a:t/>
            </a:r>
            <a:br>
              <a:rPr lang="en-US" sz="1100" dirty="0">
                <a:solidFill>
                  <a:prstClr val="black"/>
                </a:solidFill>
                <a:ea typeface="Times New Roman" panose="02020603050405020304" pitchFamily="18" charset="0"/>
                <a:cs typeface="Times New Roman" panose="02020603050405020304" pitchFamily="18" charset="0"/>
              </a:rPr>
            </a:br>
            <a:r>
              <a:rPr lang="en-US" sz="1100" dirty="0">
                <a:solidFill>
                  <a:prstClr val="black"/>
                </a:solidFill>
                <a:ea typeface="Times New Roman" panose="02020603050405020304" pitchFamily="18" charset="0"/>
                <a:cs typeface="Times New Roman" panose="02020603050405020304" pitchFamily="18" charset="0"/>
              </a:rPr>
              <a:t>Information: www.mn.gov/dhs/hcftf </a:t>
            </a:r>
          </a:p>
          <a:p>
            <a:pPr algn="r"/>
            <a:r>
              <a:rPr lang="en-US" sz="1100" dirty="0">
                <a:solidFill>
                  <a:prstClr val="black"/>
                </a:solidFill>
                <a:ea typeface="Times New Roman" panose="02020603050405020304" pitchFamily="18" charset="0"/>
                <a:cs typeface="Times New Roman" panose="02020603050405020304" pitchFamily="18" charset="0"/>
              </a:rPr>
              <a:t>Contact: </a:t>
            </a:r>
            <a:r>
              <a:rPr lang="en-US" sz="1100" dirty="0">
                <a:solidFill>
                  <a:prstClr val="black"/>
                </a:solidFill>
                <a:ea typeface="Calibri" panose="020F0502020204030204" pitchFamily="34" charset="0"/>
                <a:cs typeface="Times New Roman" panose="02020603050405020304" pitchFamily="18" charset="0"/>
              </a:rPr>
              <a:t>dhs.hcfinancingtaskforce@state.mn.us</a:t>
            </a:r>
            <a:endParaRPr lang="en-US" sz="1100" dirty="0">
              <a:solidFill>
                <a:prstClr val="black"/>
              </a:solidFill>
              <a:ea typeface="Times New Roman" panose="02020603050405020304" pitchFamily="18" charset="0"/>
              <a:cs typeface="Times New Roman" panose="02020603050405020304" pitchFamily="18" charset="0"/>
            </a:endParaRPr>
          </a:p>
        </p:txBody>
      </p:sp>
      <p:pic>
        <p:nvPicPr>
          <p:cNvPr id="21" name="Picture 20" descr="DHS logo" title="DHS logo"/>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bwMode="auto">
          <a:xfrm>
            <a:off x="2616200" y="5675028"/>
            <a:ext cx="1273016" cy="595789"/>
          </a:xfrm>
          <a:prstGeom prst="rect">
            <a:avLst/>
          </a:prstGeom>
          <a:noFill/>
          <a:extLst/>
        </p:spPr>
      </p:pic>
      <p:pic>
        <p:nvPicPr>
          <p:cNvPr id="17" name="Picture 16" descr="Minnesota Health Care Financing Task Force logo" title="logo"/>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23837" y="5719604"/>
            <a:ext cx="2366963" cy="540068"/>
          </a:xfrm>
          <a:prstGeom prst="rect">
            <a:avLst/>
          </a:prstGeom>
        </p:spPr>
      </p:pic>
    </p:spTree>
    <p:extLst>
      <p:ext uri="{BB962C8B-B14F-4D97-AF65-F5344CB8AC3E}">
        <p14:creationId xmlns:p14="http://schemas.microsoft.com/office/powerpoint/2010/main" val="245132374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ctr" rtl="0" eaLnBrk="1" latinLnBrk="0" hangingPunct="1">
        <a:lnSpc>
          <a:spcPts val="4000"/>
        </a:lnSpc>
        <a:spcBef>
          <a:spcPct val="0"/>
        </a:spcBef>
        <a:buNone/>
        <a:defRPr kumimoji="0" sz="3600" kern="1200" spc="120" baseline="0">
          <a:solidFill>
            <a:srgbClr val="002060"/>
          </a:solidFill>
          <a:latin typeface="+mj-lt"/>
          <a:ea typeface="+mj-ea"/>
          <a:cs typeface="+mj-cs"/>
        </a:defRPr>
      </a:lvl1pPr>
    </p:titleStyle>
    <p:bodyStyle>
      <a:lvl1pPr marL="457200" indent="-457200" algn="l" rtl="0" eaLnBrk="1" latinLnBrk="0" hangingPunct="1">
        <a:spcBef>
          <a:spcPct val="20000"/>
        </a:spcBef>
        <a:buClr>
          <a:srgbClr val="9ABCBB"/>
        </a:buClr>
        <a:buSzPct val="85000"/>
        <a:buFont typeface="Arial" panose="020B0604020202020204" pitchFamily="34" charset="0"/>
        <a:buChar char="•"/>
        <a:defRPr kumimoji="0" sz="2700" kern="1200">
          <a:solidFill>
            <a:schemeClr val="bg2">
              <a:lumMod val="10000"/>
            </a:schemeClr>
          </a:solidFill>
          <a:latin typeface="+mn-lt"/>
          <a:ea typeface="+mn-ea"/>
          <a:cs typeface="+mn-cs"/>
        </a:defRPr>
      </a:lvl1pPr>
      <a:lvl2pPr marL="548640" indent="-274320" algn="l" rtl="0" eaLnBrk="1" latinLnBrk="0" hangingPunct="1">
        <a:spcBef>
          <a:spcPct val="20000"/>
        </a:spcBef>
        <a:buClr>
          <a:srgbClr val="9ABCBB"/>
        </a:buClr>
        <a:buSzPct val="100000"/>
        <a:buFont typeface="Arial" panose="020B0604020202020204" pitchFamily="34" charset="0"/>
        <a:buChar char="•"/>
        <a:defRPr kumimoji="0" sz="2200" kern="1200">
          <a:solidFill>
            <a:schemeClr val="bg2">
              <a:lumMod val="10000"/>
            </a:schemeClr>
          </a:solidFill>
          <a:latin typeface="+mn-lt"/>
          <a:ea typeface="+mn-ea"/>
          <a:cs typeface="+mn-cs"/>
        </a:defRPr>
      </a:lvl2pPr>
      <a:lvl3pPr marL="822960" indent="-228600" algn="l" rtl="0" eaLnBrk="1" latinLnBrk="0" hangingPunct="1">
        <a:spcBef>
          <a:spcPct val="20000"/>
        </a:spcBef>
        <a:buClr>
          <a:srgbClr val="9ABCBB"/>
        </a:buClr>
        <a:buSzPct val="100000"/>
        <a:buFont typeface="Arial" panose="020B0604020202020204" pitchFamily="34" charset="0"/>
        <a:buChar char="•"/>
        <a:defRPr kumimoji="0" sz="2000" kern="1200">
          <a:solidFill>
            <a:schemeClr val="bg2">
              <a:lumMod val="10000"/>
            </a:schemeClr>
          </a:solidFill>
          <a:latin typeface="+mn-lt"/>
          <a:ea typeface="+mn-ea"/>
          <a:cs typeface="+mn-cs"/>
        </a:defRPr>
      </a:lvl3pPr>
      <a:lvl4pPr marL="1097280" indent="-228600" algn="l" rtl="0" eaLnBrk="1" latinLnBrk="0" hangingPunct="1">
        <a:spcBef>
          <a:spcPct val="20000"/>
        </a:spcBef>
        <a:buClr>
          <a:srgbClr val="9ABCBB"/>
        </a:buClr>
        <a:buSzPct val="100000"/>
        <a:buFont typeface="Arial" panose="020B0604020202020204" pitchFamily="34" charset="0"/>
        <a:buChar char="•"/>
        <a:defRPr kumimoji="0" sz="2000" kern="1200">
          <a:solidFill>
            <a:schemeClr val="bg2">
              <a:lumMod val="10000"/>
            </a:schemeClr>
          </a:solidFill>
          <a:latin typeface="+mn-lt"/>
          <a:ea typeface="+mn-ea"/>
          <a:cs typeface="+mn-cs"/>
        </a:defRPr>
      </a:lvl4pPr>
      <a:lvl5pPr marL="1371600" indent="-228600" algn="l" rtl="0" eaLnBrk="1" latinLnBrk="0" hangingPunct="1">
        <a:spcBef>
          <a:spcPct val="20000"/>
        </a:spcBef>
        <a:buClr>
          <a:srgbClr val="9ABCBB"/>
        </a:buClr>
        <a:buSzPct val="100000"/>
        <a:buFontTx/>
        <a:buChar char="•"/>
        <a:defRPr kumimoji="0" sz="1800" kern="1200">
          <a:solidFill>
            <a:schemeClr val="bg2">
              <a:lumMod val="10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365125"/>
          </a:xfrm>
          <a:prstGeom prst="rect">
            <a:avLst/>
          </a:prstGeom>
          <a:solidFill>
            <a:schemeClr val="accent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defRPr>
            </a:lvl1pPr>
          </a:lstStyle>
          <a:p>
            <a:pPr>
              <a:defRPr/>
            </a:pPr>
            <a:fld id="{02099FF4-DEAF-473A-AD90-13C29E9F6EC3}" type="datetimeFigureOut">
              <a:rPr lang="en-US"/>
              <a:pPr>
                <a:defRPr/>
              </a:pPr>
              <a:t>12/4/2015</a:t>
            </a:fld>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a:solidFill>
                  <a:srgbClr val="FFFFFF"/>
                </a:solidFill>
                <a:latin typeface="+mn-lt"/>
              </a:defRPr>
            </a:lvl1pPr>
          </a:lstStyle>
          <a:p>
            <a:pPr>
              <a:defRPr/>
            </a:pPr>
            <a:fld id="{313CF1BD-582F-4D48-944E-3E24E7691511}" type="slidenum">
              <a:rPr lang="en-US"/>
              <a:pPr>
                <a:defRPr/>
              </a:pPr>
              <a:t>‹#›</a:t>
            </a:fld>
            <a:endParaRPr lang="en-US" dirty="0"/>
          </a:p>
        </p:txBody>
      </p:sp>
    </p:spTree>
    <p:extLst>
      <p:ext uri="{BB962C8B-B14F-4D97-AF65-F5344CB8AC3E}">
        <p14:creationId xmlns:p14="http://schemas.microsoft.com/office/powerpoint/2010/main" val="114071149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iming>
    <p:tnLst>
      <p:par>
        <p:cTn id="1" dur="indefinite" restart="never" nodeType="tmRoot"/>
      </p:par>
    </p:tnLst>
  </p:timing>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a:spLocks noChangeArrowheads="1"/>
          </p:cNvSpPr>
          <p:nvPr/>
        </p:nvSpPr>
        <p:spPr bwMode="auto">
          <a:xfrm>
            <a:off x="0" y="6388385"/>
            <a:ext cx="9144000" cy="469615"/>
          </a:xfrm>
          <a:prstGeom prst="rect">
            <a:avLst/>
          </a:prstGeom>
          <a:solidFill>
            <a:srgbClr val="9ABCBB"/>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10" name="Straight Connector 9"/>
          <p:cNvSpPr>
            <a:spLocks noChangeShapeType="1"/>
          </p:cNvSpPr>
          <p:nvPr/>
        </p:nvSpPr>
        <p:spPr bwMode="auto">
          <a:xfrm>
            <a:off x="152400" y="1276743"/>
            <a:ext cx="8833104" cy="0"/>
          </a:xfrm>
          <a:prstGeom prst="line">
            <a:avLst/>
          </a:prstGeom>
          <a:noFill/>
          <a:ln w="19050" cap="flat" cmpd="sng" algn="ctr">
            <a:solidFill>
              <a:srgbClr val="9ABCBB"/>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22" name="Title Placeholder 21"/>
          <p:cNvSpPr>
            <a:spLocks noGrp="1"/>
          </p:cNvSpPr>
          <p:nvPr>
            <p:ph type="title"/>
          </p:nvPr>
        </p:nvSpPr>
        <p:spPr>
          <a:xfrm>
            <a:off x="301752" y="228599"/>
            <a:ext cx="8534400" cy="1048143"/>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descr="Includes Health Care Financing Task Force logo, website www.mn.gov/dhs/hcftf , and contact email dhs.hcfinancingtaskforce@state.mn.us" title="Minnesota Health Care Financing Task Force"/>
          <p:cNvSpPr>
            <a:spLocks noGrp="1"/>
          </p:cNvSpPr>
          <p:nvPr>
            <p:ph type="body" idx="1"/>
          </p:nvPr>
        </p:nvSpPr>
        <p:spPr>
          <a:xfrm>
            <a:off x="301752" y="1371600"/>
            <a:ext cx="8534400" cy="41910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Footer Placeholder 2"/>
          <p:cNvSpPr>
            <a:spLocks noGrp="1"/>
          </p:cNvSpPr>
          <p:nvPr>
            <p:ph type="ftr" sz="quarter" idx="3"/>
          </p:nvPr>
        </p:nvSpPr>
        <p:spPr>
          <a:xfrm>
            <a:off x="331469" y="6416675"/>
            <a:ext cx="7898131"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4" name="Slide Number Placeholder 3"/>
          <p:cNvSpPr>
            <a:spLocks noGrp="1"/>
          </p:cNvSpPr>
          <p:nvPr>
            <p:ph type="sldNum" sz="quarter" idx="4"/>
          </p:nvPr>
        </p:nvSpPr>
        <p:spPr>
          <a:xfrm>
            <a:off x="8382000" y="6440629"/>
            <a:ext cx="533400" cy="365125"/>
          </a:xfrm>
          <a:prstGeom prst="rect">
            <a:avLst/>
          </a:prstGeom>
        </p:spPr>
        <p:txBody>
          <a:bodyPr vert="horz" lIns="91440" tIns="45720" rIns="91440" bIns="45720" rtlCol="0" anchor="ctr"/>
          <a:lstStyle>
            <a:lvl1pPr algn="r">
              <a:defRPr sz="1200">
                <a:solidFill>
                  <a:schemeClr val="tx1"/>
                </a:solidFill>
              </a:defRPr>
            </a:lvl1pPr>
          </a:lstStyle>
          <a:p>
            <a:fld id="{9F8FA0FF-B194-4927-BB1D-56AA63D432A4}" type="slidenum">
              <a:rPr lang="en-US" smtClean="0">
                <a:solidFill>
                  <a:prstClr val="black"/>
                </a:solidFill>
              </a:rPr>
              <a:pPr/>
              <a:t>‹#›</a:t>
            </a:fld>
            <a:endParaRPr lang="en-US" dirty="0">
              <a:solidFill>
                <a:prstClr val="black"/>
              </a:solidFill>
            </a:endParaRPr>
          </a:p>
        </p:txBody>
      </p:sp>
      <p:sp>
        <p:nvSpPr>
          <p:cNvPr id="20" name="Text Box 2" descr="includes website, www.mn.gov/dhs/hcftf  and email, Contact: dhs.hcfinancingtaskforce@state.mn.us" title="Task force contact"/>
          <p:cNvSpPr txBox="1">
            <a:spLocks noChangeArrowheads="1"/>
          </p:cNvSpPr>
          <p:nvPr userDrawn="1"/>
        </p:nvSpPr>
        <p:spPr bwMode="auto">
          <a:xfrm>
            <a:off x="4148615" y="5727701"/>
            <a:ext cx="4687537" cy="61277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r"/>
            <a:r>
              <a:rPr lang="en-US" sz="1100" b="1" dirty="0">
                <a:solidFill>
                  <a:prstClr val="black"/>
                </a:solidFill>
                <a:ea typeface="Times New Roman" panose="02020603050405020304" pitchFamily="18" charset="0"/>
                <a:cs typeface="Times New Roman" panose="02020603050405020304" pitchFamily="18" charset="0"/>
              </a:rPr>
              <a:t>Health Care Financing Task Force</a:t>
            </a:r>
            <a:r>
              <a:rPr lang="en-US" sz="1100" dirty="0">
                <a:solidFill>
                  <a:prstClr val="black"/>
                </a:solidFill>
                <a:ea typeface="Times New Roman" panose="02020603050405020304" pitchFamily="18" charset="0"/>
                <a:cs typeface="Times New Roman" panose="02020603050405020304" pitchFamily="18" charset="0"/>
              </a:rPr>
              <a:t/>
            </a:r>
            <a:br>
              <a:rPr lang="en-US" sz="1100" dirty="0">
                <a:solidFill>
                  <a:prstClr val="black"/>
                </a:solidFill>
                <a:ea typeface="Times New Roman" panose="02020603050405020304" pitchFamily="18" charset="0"/>
                <a:cs typeface="Times New Roman" panose="02020603050405020304" pitchFamily="18" charset="0"/>
              </a:rPr>
            </a:br>
            <a:r>
              <a:rPr lang="en-US" sz="1100" dirty="0">
                <a:solidFill>
                  <a:prstClr val="black"/>
                </a:solidFill>
                <a:ea typeface="Times New Roman" panose="02020603050405020304" pitchFamily="18" charset="0"/>
                <a:cs typeface="Times New Roman" panose="02020603050405020304" pitchFamily="18" charset="0"/>
              </a:rPr>
              <a:t>Information: www.mn.gov/dhs/hcftf </a:t>
            </a:r>
          </a:p>
          <a:p>
            <a:pPr algn="r"/>
            <a:r>
              <a:rPr lang="en-US" sz="1100" dirty="0">
                <a:solidFill>
                  <a:prstClr val="black"/>
                </a:solidFill>
                <a:ea typeface="Times New Roman" panose="02020603050405020304" pitchFamily="18" charset="0"/>
                <a:cs typeface="Times New Roman" panose="02020603050405020304" pitchFamily="18" charset="0"/>
              </a:rPr>
              <a:t>Contact: </a:t>
            </a:r>
            <a:r>
              <a:rPr lang="en-US" sz="1100" dirty="0">
                <a:solidFill>
                  <a:prstClr val="black"/>
                </a:solidFill>
                <a:ea typeface="Calibri" panose="020F0502020204030204" pitchFamily="34" charset="0"/>
                <a:cs typeface="Times New Roman" panose="02020603050405020304" pitchFamily="18" charset="0"/>
              </a:rPr>
              <a:t>dhs.hcfinancingtaskforce@state.mn.us</a:t>
            </a:r>
            <a:endParaRPr lang="en-US" sz="1100" dirty="0">
              <a:solidFill>
                <a:prstClr val="black"/>
              </a:solidFill>
              <a:ea typeface="Times New Roman" panose="02020603050405020304" pitchFamily="18" charset="0"/>
              <a:cs typeface="Times New Roman" panose="02020603050405020304" pitchFamily="18" charset="0"/>
            </a:endParaRPr>
          </a:p>
        </p:txBody>
      </p:sp>
      <p:pic>
        <p:nvPicPr>
          <p:cNvPr id="21" name="Picture 20" descr="DHS logo" title="DHS logo"/>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bwMode="auto">
          <a:xfrm>
            <a:off x="2616200" y="5675028"/>
            <a:ext cx="1273016" cy="595789"/>
          </a:xfrm>
          <a:prstGeom prst="rect">
            <a:avLst/>
          </a:prstGeom>
          <a:noFill/>
          <a:extLst/>
        </p:spPr>
      </p:pic>
      <p:pic>
        <p:nvPicPr>
          <p:cNvPr id="17" name="Picture 16" descr="Minnesota Health Care Financing Task Force logo" title="logo"/>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23837" y="5719604"/>
            <a:ext cx="2366963" cy="540068"/>
          </a:xfrm>
          <a:prstGeom prst="rect">
            <a:avLst/>
          </a:prstGeom>
        </p:spPr>
      </p:pic>
    </p:spTree>
    <p:extLst>
      <p:ext uri="{BB962C8B-B14F-4D97-AF65-F5344CB8AC3E}">
        <p14:creationId xmlns:p14="http://schemas.microsoft.com/office/powerpoint/2010/main" val="17052006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ctr" rtl="0" eaLnBrk="1" latinLnBrk="0" hangingPunct="1">
        <a:lnSpc>
          <a:spcPts val="4000"/>
        </a:lnSpc>
        <a:spcBef>
          <a:spcPct val="0"/>
        </a:spcBef>
        <a:buNone/>
        <a:defRPr kumimoji="0" sz="3600" kern="1200" spc="120" baseline="0">
          <a:solidFill>
            <a:srgbClr val="002060"/>
          </a:solidFill>
          <a:latin typeface="+mj-lt"/>
          <a:ea typeface="+mj-ea"/>
          <a:cs typeface="+mj-cs"/>
        </a:defRPr>
      </a:lvl1pPr>
    </p:titleStyle>
    <p:bodyStyle>
      <a:lvl1pPr marL="457200" indent="-457200" algn="l" rtl="0" eaLnBrk="1" latinLnBrk="0" hangingPunct="1">
        <a:spcBef>
          <a:spcPct val="20000"/>
        </a:spcBef>
        <a:buClr>
          <a:srgbClr val="9ABCBB"/>
        </a:buClr>
        <a:buSzPct val="85000"/>
        <a:buFont typeface="Arial" panose="020B0604020202020204" pitchFamily="34" charset="0"/>
        <a:buChar char="•"/>
        <a:defRPr kumimoji="0" sz="2700" kern="1200">
          <a:solidFill>
            <a:schemeClr val="bg2">
              <a:lumMod val="10000"/>
            </a:schemeClr>
          </a:solidFill>
          <a:latin typeface="+mn-lt"/>
          <a:ea typeface="+mn-ea"/>
          <a:cs typeface="+mn-cs"/>
        </a:defRPr>
      </a:lvl1pPr>
      <a:lvl2pPr marL="548640" indent="-274320" algn="l" rtl="0" eaLnBrk="1" latinLnBrk="0" hangingPunct="1">
        <a:spcBef>
          <a:spcPct val="20000"/>
        </a:spcBef>
        <a:buClr>
          <a:srgbClr val="9ABCBB"/>
        </a:buClr>
        <a:buSzPct val="100000"/>
        <a:buFont typeface="Arial" panose="020B0604020202020204" pitchFamily="34" charset="0"/>
        <a:buChar char="•"/>
        <a:defRPr kumimoji="0" sz="2200" kern="1200">
          <a:solidFill>
            <a:schemeClr val="bg2">
              <a:lumMod val="10000"/>
            </a:schemeClr>
          </a:solidFill>
          <a:latin typeface="+mn-lt"/>
          <a:ea typeface="+mn-ea"/>
          <a:cs typeface="+mn-cs"/>
        </a:defRPr>
      </a:lvl2pPr>
      <a:lvl3pPr marL="822960" indent="-228600" algn="l" rtl="0" eaLnBrk="1" latinLnBrk="0" hangingPunct="1">
        <a:spcBef>
          <a:spcPct val="20000"/>
        </a:spcBef>
        <a:buClr>
          <a:srgbClr val="9ABCBB"/>
        </a:buClr>
        <a:buSzPct val="100000"/>
        <a:buFont typeface="Arial" panose="020B0604020202020204" pitchFamily="34" charset="0"/>
        <a:buChar char="•"/>
        <a:defRPr kumimoji="0" sz="2000" kern="1200">
          <a:solidFill>
            <a:schemeClr val="bg2">
              <a:lumMod val="10000"/>
            </a:schemeClr>
          </a:solidFill>
          <a:latin typeface="+mn-lt"/>
          <a:ea typeface="+mn-ea"/>
          <a:cs typeface="+mn-cs"/>
        </a:defRPr>
      </a:lvl3pPr>
      <a:lvl4pPr marL="1097280" indent="-228600" algn="l" rtl="0" eaLnBrk="1" latinLnBrk="0" hangingPunct="1">
        <a:spcBef>
          <a:spcPct val="20000"/>
        </a:spcBef>
        <a:buClr>
          <a:srgbClr val="9ABCBB"/>
        </a:buClr>
        <a:buSzPct val="100000"/>
        <a:buFont typeface="Arial" panose="020B0604020202020204" pitchFamily="34" charset="0"/>
        <a:buChar char="•"/>
        <a:defRPr kumimoji="0" sz="2000" kern="1200">
          <a:solidFill>
            <a:schemeClr val="bg2">
              <a:lumMod val="10000"/>
            </a:schemeClr>
          </a:solidFill>
          <a:latin typeface="+mn-lt"/>
          <a:ea typeface="+mn-ea"/>
          <a:cs typeface="+mn-cs"/>
        </a:defRPr>
      </a:lvl4pPr>
      <a:lvl5pPr marL="1371600" indent="-228600" algn="l" rtl="0" eaLnBrk="1" latinLnBrk="0" hangingPunct="1">
        <a:spcBef>
          <a:spcPct val="20000"/>
        </a:spcBef>
        <a:buClr>
          <a:srgbClr val="9ABCBB"/>
        </a:buClr>
        <a:buSzPct val="100000"/>
        <a:buFontTx/>
        <a:buChar char="•"/>
        <a:defRPr kumimoji="0" sz="1800" kern="1200">
          <a:solidFill>
            <a:schemeClr val="bg2">
              <a:lumMod val="10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pencer.manasse@manat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hyperlink" Target="http://www.mncompass.org/demographics/rac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hyperlink" Target="mailto:Mark.Schoenbaum@state.mn.us"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hyperlink" Target="mailto:spencer.manasse@manatt.com" TargetMode="External"/><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hyperlink" Target="mailto:PBoozang@manatt.com"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hyperlink" Target="mailto:AKarl@manatt.com" TargetMode="External"/><Relationship Id="rId4" Type="http://schemas.openxmlformats.org/officeDocument/2006/relationships/hyperlink" Target="mailto:ALam@manat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590800"/>
            <a:ext cx="7772400" cy="1752600"/>
          </a:xfrm>
        </p:spPr>
        <p:txBody>
          <a:bodyPr>
            <a:normAutofit fontScale="90000"/>
          </a:bodyPr>
          <a:lstStyle/>
          <a:p>
            <a:r>
              <a:rPr lang="en-US" dirty="0" smtClean="0"/>
              <a:t/>
            </a:r>
            <a:br>
              <a:rPr lang="en-US" dirty="0" smtClean="0"/>
            </a:br>
            <a:r>
              <a:rPr lang="en-US" b="1" dirty="0" smtClean="0"/>
              <a:t>Minnesota </a:t>
            </a:r>
            <a:br>
              <a:rPr lang="en-US" b="1" dirty="0" smtClean="0"/>
            </a:br>
            <a:r>
              <a:rPr lang="en-US" dirty="0" smtClean="0"/>
              <a:t>Health Care Financing Task Force</a:t>
            </a:r>
            <a:br>
              <a:rPr lang="en-US" dirty="0" smtClean="0"/>
            </a:br>
            <a:r>
              <a:rPr lang="en-US" sz="3600" i="1" dirty="0" smtClean="0"/>
              <a:t>Barriers to Access Workgroup</a:t>
            </a:r>
            <a:r>
              <a:rPr lang="en-US" sz="3600" dirty="0" smtClean="0"/>
              <a:t/>
            </a:r>
            <a:br>
              <a:rPr lang="en-US" sz="3600" dirty="0" smtClean="0"/>
            </a:br>
            <a:endParaRPr lang="en-US" sz="3600" dirty="0"/>
          </a:p>
        </p:txBody>
      </p:sp>
      <p:sp>
        <p:nvSpPr>
          <p:cNvPr id="2" name="Subtitle 1"/>
          <p:cNvSpPr>
            <a:spLocks noGrp="1"/>
          </p:cNvSpPr>
          <p:nvPr>
            <p:ph type="subTitle" idx="1"/>
          </p:nvPr>
        </p:nvSpPr>
        <p:spPr>
          <a:xfrm>
            <a:off x="1447800" y="4114800"/>
            <a:ext cx="6400800" cy="1219200"/>
          </a:xfrm>
        </p:spPr>
        <p:txBody>
          <a:bodyPr>
            <a:normAutofit/>
          </a:bodyPr>
          <a:lstStyle/>
          <a:p>
            <a:r>
              <a:rPr lang="en-US" dirty="0" smtClean="0"/>
              <a:t>November 6, 2015</a:t>
            </a:r>
          </a:p>
          <a:p>
            <a:r>
              <a:rPr lang="en-US" dirty="0" smtClean="0"/>
              <a:t>St Paul, MN</a:t>
            </a:r>
          </a:p>
          <a:p>
            <a:endParaRPr lang="en-US" dirty="0"/>
          </a:p>
          <a:p>
            <a:endParaRPr lang="en-US" dirty="0" smtClean="0"/>
          </a:p>
          <a:p>
            <a:endParaRPr lang="en-US" dirty="0"/>
          </a:p>
        </p:txBody>
      </p:sp>
      <p:sp>
        <p:nvSpPr>
          <p:cNvPr id="8" name="Rectangle 7"/>
          <p:cNvSpPr/>
          <p:nvPr/>
        </p:nvSpPr>
        <p:spPr>
          <a:xfrm>
            <a:off x="159656" y="5689937"/>
            <a:ext cx="2670629" cy="1015663"/>
          </a:xfrm>
          <a:prstGeom prst="rect">
            <a:avLst/>
          </a:prstGeom>
        </p:spPr>
        <p:txBody>
          <a:bodyPr wrap="square">
            <a:spAutoFit/>
          </a:bodyPr>
          <a:lstStyle/>
          <a:p>
            <a:r>
              <a:rPr lang="en-US" sz="1200" i="1" dirty="0">
                <a:solidFill>
                  <a:srgbClr val="051D39"/>
                </a:solidFill>
              </a:rPr>
              <a:t>The </a:t>
            </a:r>
            <a:r>
              <a:rPr lang="en-US" sz="1200" i="1" dirty="0" smtClean="0">
                <a:solidFill>
                  <a:srgbClr val="051D39"/>
                </a:solidFill>
              </a:rPr>
              <a:t>presentation </a:t>
            </a:r>
            <a:r>
              <a:rPr lang="en-US" sz="1200" i="1" dirty="0">
                <a:solidFill>
                  <a:srgbClr val="051D39"/>
                </a:solidFill>
              </a:rPr>
              <a:t>will be posted when accessibility standards are completed.  In the meantime, if you desire a copy of the presentation, please </a:t>
            </a:r>
            <a:r>
              <a:rPr lang="en-US" sz="1200" i="1" dirty="0" smtClean="0">
                <a:solidFill>
                  <a:srgbClr val="051D39"/>
                </a:solidFill>
              </a:rPr>
              <a:t>contact </a:t>
            </a:r>
            <a:r>
              <a:rPr lang="en-US" sz="1200" i="1" dirty="0" smtClean="0">
                <a:solidFill>
                  <a:srgbClr val="051D39"/>
                </a:solidFill>
                <a:hlinkClick r:id="rId3"/>
              </a:rPr>
              <a:t>smanasse@manatt.com</a:t>
            </a:r>
            <a:r>
              <a:rPr lang="en-US" sz="1200" i="1" dirty="0" smtClean="0">
                <a:solidFill>
                  <a:srgbClr val="051D39"/>
                </a:solidFill>
              </a:rPr>
              <a:t>.</a:t>
            </a:r>
            <a:endParaRPr lang="en-US" sz="1200" i="1" dirty="0">
              <a:solidFill>
                <a:srgbClr val="051D39"/>
              </a:solidFill>
            </a:endParaRPr>
          </a:p>
        </p:txBody>
      </p:sp>
      <p:pic>
        <p:nvPicPr>
          <p:cNvPr id="9" name="Picture 2" title="Manatt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9392" y="6420701"/>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77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normAutofit fontScale="90000"/>
          </a:bodyPr>
          <a:lstStyle/>
          <a:p>
            <a:r>
              <a:rPr lang="en-US" altLang="en-US" dirty="0" smtClean="0"/>
              <a:t>Limited English Proficiency, 2011-2012</a:t>
            </a:r>
          </a:p>
        </p:txBody>
      </p:sp>
      <p:pic>
        <p:nvPicPr>
          <p:cNvPr id="49156" name="Picture 4" descr="edu chapter pdf_09.jpg                                         003742E0Macintosh HD                   B74669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633959"/>
            <a:ext cx="8102600" cy="610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102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normAutofit fontScale="90000"/>
          </a:bodyPr>
          <a:lstStyle/>
          <a:p>
            <a:r>
              <a:rPr lang="en-US" altLang="en-US" dirty="0" smtClean="0"/>
              <a:t>Languages spoken at home, 2011-2012</a:t>
            </a:r>
          </a:p>
        </p:txBody>
      </p:sp>
      <p:pic>
        <p:nvPicPr>
          <p:cNvPr id="51204" name="Picture 4" descr="edu chapter pdf_11.jpg                                         003742E0Macintosh HD                   B74669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6374"/>
            <a:ext cx="8458200" cy="636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559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5" y="0"/>
            <a:ext cx="8229600" cy="415636"/>
          </a:xfrm>
        </p:spPr>
        <p:txBody>
          <a:bodyPr>
            <a:noAutofit/>
          </a:bodyPr>
          <a:lstStyle/>
          <a:p>
            <a:r>
              <a:rPr lang="en-US" sz="2400" dirty="0" smtClean="0">
                <a:solidFill>
                  <a:srgbClr val="072B62"/>
                </a:solidFill>
              </a:rPr>
              <a:t>Statistics on non-English language spoken at home</a:t>
            </a:r>
            <a:endParaRPr lang="en-US" sz="2400" dirty="0">
              <a:solidFill>
                <a:srgbClr val="072B62"/>
              </a:solidFill>
            </a:endParaRPr>
          </a:p>
        </p:txBody>
      </p:sp>
      <p:graphicFrame>
        <p:nvGraphicFramePr>
          <p:cNvPr id="8" name="Content Placeholder 7" descr="County % of students speaking non-English language at home&#10;Nobles 43.2%&#10;Ramsey 33.5%&#10;Watonwan 31.9%&#10;Kandiyohi 24.6%&#10;Polk 24.2%&#10;Hennepin 23.6%&#10;Mower 21.8%&#10;Rice 21.1%&#10;Olmsted 19.0%&#10;Cottonwood 16.2%&#10;Anoka 15.6%&#10;Dakota 14.8%&#10;Lyon 14.0%&#10;Stearns 13.6%&#10;Sibley 13.2%&#10;Freeborn 12.0%&#10;Anoka 11.7%&#10;Steele 10.8%&#10;Renville 10.7%&#10;Pipestone 10.5%"/>
          <p:cNvGraphicFramePr>
            <a:graphicFrameLocks noGrp="1"/>
          </p:cNvGraphicFramePr>
          <p:nvPr>
            <p:ph sz="half" idx="4294967295"/>
            <p:extLst>
              <p:ext uri="{D42A27DB-BD31-4B8C-83A1-F6EECF244321}">
                <p14:modId xmlns:p14="http://schemas.microsoft.com/office/powerpoint/2010/main" val="1184539618"/>
              </p:ext>
            </p:extLst>
          </p:nvPr>
        </p:nvGraphicFramePr>
        <p:xfrm>
          <a:off x="0" y="560388"/>
          <a:ext cx="3325523" cy="6162380"/>
        </p:xfrm>
        <a:graphic>
          <a:graphicData uri="http://schemas.openxmlformats.org/drawingml/2006/table">
            <a:tbl>
              <a:tblPr firstRow="1" firstCol="1" bandRow="1">
                <a:tableStyleId>{72833802-FEF1-4C79-8D5D-14CF1EAF98D9}</a:tableStyleId>
              </a:tblPr>
              <a:tblGrid>
                <a:gridCol w="1358399"/>
                <a:gridCol w="1967124"/>
              </a:tblGrid>
              <a:tr h="648334">
                <a:tc>
                  <a:txBody>
                    <a:bodyPr/>
                    <a:lstStyle/>
                    <a:p>
                      <a:pPr marL="0" marR="0">
                        <a:spcBef>
                          <a:spcPts val="0"/>
                        </a:spcBef>
                        <a:spcAft>
                          <a:spcPts val="0"/>
                        </a:spcAft>
                      </a:pPr>
                      <a:r>
                        <a:rPr lang="en-US" sz="1600" dirty="0">
                          <a:effectLst/>
                        </a:rPr>
                        <a:t>County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nchor="b"/>
                </a:tc>
                <a:tc>
                  <a:txBody>
                    <a:bodyPr/>
                    <a:lstStyle/>
                    <a:p>
                      <a:pPr marL="331470" marR="0" algn="l">
                        <a:spcBef>
                          <a:spcPts val="0"/>
                        </a:spcBef>
                        <a:spcAft>
                          <a:spcPts val="0"/>
                        </a:spcAft>
                      </a:pPr>
                      <a:r>
                        <a:rPr lang="en-US" sz="1400" dirty="0">
                          <a:effectLst/>
                        </a:rPr>
                        <a:t>% of </a:t>
                      </a:r>
                      <a:r>
                        <a:rPr lang="en-US" sz="1400" dirty="0" smtClean="0">
                          <a:effectLst/>
                        </a:rPr>
                        <a:t>students</a:t>
                      </a:r>
                      <a:r>
                        <a:rPr lang="en-US" sz="1400" baseline="0" dirty="0" smtClean="0">
                          <a:effectLst/>
                        </a:rPr>
                        <a:t> speaking non-English language at home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nchor="b"/>
                </a:tc>
              </a:tr>
              <a:tr h="265447">
                <a:tc>
                  <a:txBody>
                    <a:bodyPr/>
                    <a:lstStyle/>
                    <a:p>
                      <a:pPr marL="0" marR="0" algn="just">
                        <a:spcBef>
                          <a:spcPts val="0"/>
                        </a:spcBef>
                        <a:spcAft>
                          <a:spcPts val="0"/>
                        </a:spcAft>
                      </a:pPr>
                      <a:r>
                        <a:rPr lang="en-US" sz="1600" dirty="0">
                          <a:effectLst/>
                        </a:rPr>
                        <a:t>Nobles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b="1" dirty="0">
                          <a:effectLst/>
                        </a:rPr>
                        <a:t>43.2%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r h="265447">
                <a:tc>
                  <a:txBody>
                    <a:bodyPr/>
                    <a:lstStyle/>
                    <a:p>
                      <a:pPr marL="0" marR="0" algn="just">
                        <a:spcBef>
                          <a:spcPts val="0"/>
                        </a:spcBef>
                        <a:spcAft>
                          <a:spcPts val="0"/>
                        </a:spcAft>
                      </a:pPr>
                      <a:r>
                        <a:rPr lang="en-US" sz="1600" b="0" dirty="0">
                          <a:effectLst/>
                        </a:rPr>
                        <a:t>Ramsey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a:effectLst/>
                        </a:rPr>
                        <a:t>33.5%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r h="265447">
                <a:tc>
                  <a:txBody>
                    <a:bodyPr/>
                    <a:lstStyle/>
                    <a:p>
                      <a:pPr marL="0" marR="0" algn="just">
                        <a:spcBef>
                          <a:spcPts val="0"/>
                        </a:spcBef>
                        <a:spcAft>
                          <a:spcPts val="0"/>
                        </a:spcAft>
                      </a:pPr>
                      <a:r>
                        <a:rPr lang="en-US" sz="1600" dirty="0">
                          <a:effectLst/>
                        </a:rPr>
                        <a:t>Watonwan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b="1" dirty="0">
                          <a:effectLst/>
                        </a:rPr>
                        <a:t>31.9%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r h="265447">
                <a:tc>
                  <a:txBody>
                    <a:bodyPr/>
                    <a:lstStyle/>
                    <a:p>
                      <a:pPr marL="0" marR="0" algn="just">
                        <a:spcBef>
                          <a:spcPts val="0"/>
                        </a:spcBef>
                        <a:spcAft>
                          <a:spcPts val="0"/>
                        </a:spcAft>
                      </a:pPr>
                      <a:r>
                        <a:rPr lang="en-US" sz="1600" dirty="0">
                          <a:effectLst/>
                        </a:rPr>
                        <a:t>Kandiyohi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b="1" dirty="0">
                          <a:effectLst/>
                        </a:rPr>
                        <a:t>24.6%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r h="265447">
                <a:tc>
                  <a:txBody>
                    <a:bodyPr/>
                    <a:lstStyle/>
                    <a:p>
                      <a:pPr marL="0" marR="0" algn="just">
                        <a:spcBef>
                          <a:spcPts val="0"/>
                        </a:spcBef>
                        <a:spcAft>
                          <a:spcPts val="0"/>
                        </a:spcAft>
                      </a:pPr>
                      <a:r>
                        <a:rPr lang="en-US" sz="1600" dirty="0">
                          <a:effectLst/>
                        </a:rPr>
                        <a:t>Polk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b="1" dirty="0">
                          <a:effectLst/>
                        </a:rPr>
                        <a:t>24.2%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r h="265447">
                <a:tc>
                  <a:txBody>
                    <a:bodyPr/>
                    <a:lstStyle/>
                    <a:p>
                      <a:pPr marL="0" marR="0" algn="just">
                        <a:spcBef>
                          <a:spcPts val="0"/>
                        </a:spcBef>
                        <a:spcAft>
                          <a:spcPts val="0"/>
                        </a:spcAft>
                      </a:pPr>
                      <a:r>
                        <a:rPr lang="en-US" sz="1600" b="0" dirty="0">
                          <a:effectLst/>
                        </a:rPr>
                        <a:t>Hennepin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dirty="0">
                          <a:effectLst/>
                        </a:rPr>
                        <a:t>23.6%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r h="265447">
                <a:tc>
                  <a:txBody>
                    <a:bodyPr/>
                    <a:lstStyle/>
                    <a:p>
                      <a:pPr marL="0" marR="0" algn="just">
                        <a:spcBef>
                          <a:spcPts val="0"/>
                        </a:spcBef>
                        <a:spcAft>
                          <a:spcPts val="0"/>
                        </a:spcAft>
                      </a:pPr>
                      <a:r>
                        <a:rPr lang="en-US" sz="1600" dirty="0">
                          <a:effectLst/>
                        </a:rPr>
                        <a:t>Mower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b="1" dirty="0">
                          <a:effectLst/>
                        </a:rPr>
                        <a:t>21.8%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r h="265447">
                <a:tc>
                  <a:txBody>
                    <a:bodyPr/>
                    <a:lstStyle/>
                    <a:p>
                      <a:pPr marL="0" marR="0" algn="just">
                        <a:spcBef>
                          <a:spcPts val="0"/>
                        </a:spcBef>
                        <a:spcAft>
                          <a:spcPts val="0"/>
                        </a:spcAft>
                      </a:pPr>
                      <a:r>
                        <a:rPr lang="en-US" sz="1600">
                          <a:effectLst/>
                        </a:rPr>
                        <a:t>Rice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b="1" dirty="0">
                          <a:effectLst/>
                        </a:rPr>
                        <a:t>21.1%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r h="265447">
                <a:tc>
                  <a:txBody>
                    <a:bodyPr/>
                    <a:lstStyle/>
                    <a:p>
                      <a:pPr marL="0" marR="0" algn="just">
                        <a:spcBef>
                          <a:spcPts val="0"/>
                        </a:spcBef>
                        <a:spcAft>
                          <a:spcPts val="0"/>
                        </a:spcAft>
                      </a:pPr>
                      <a:r>
                        <a:rPr lang="en-US" sz="1600">
                          <a:effectLst/>
                        </a:rPr>
                        <a:t>Olmsted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b="1" dirty="0">
                          <a:effectLst/>
                        </a:rPr>
                        <a:t>19.0%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r h="265447">
                <a:tc>
                  <a:txBody>
                    <a:bodyPr/>
                    <a:lstStyle/>
                    <a:p>
                      <a:pPr marL="0" marR="0" algn="just">
                        <a:spcBef>
                          <a:spcPts val="0"/>
                        </a:spcBef>
                        <a:spcAft>
                          <a:spcPts val="0"/>
                        </a:spcAft>
                      </a:pPr>
                      <a:r>
                        <a:rPr lang="en-US" sz="1600">
                          <a:effectLst/>
                        </a:rPr>
                        <a:t>Cottonwood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b="1" dirty="0">
                          <a:effectLst/>
                        </a:rPr>
                        <a:t>16.2%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r h="265447">
                <a:tc>
                  <a:txBody>
                    <a:bodyPr/>
                    <a:lstStyle/>
                    <a:p>
                      <a:pPr marL="0" marR="0" algn="just">
                        <a:spcBef>
                          <a:spcPts val="0"/>
                        </a:spcBef>
                        <a:spcAft>
                          <a:spcPts val="0"/>
                        </a:spcAft>
                      </a:pPr>
                      <a:r>
                        <a:rPr lang="en-US" sz="1600" b="0" dirty="0">
                          <a:effectLst/>
                        </a:rPr>
                        <a:t>Anoka</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dirty="0">
                          <a:effectLst/>
                        </a:rPr>
                        <a:t>15.6%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r h="265447">
                <a:tc>
                  <a:txBody>
                    <a:bodyPr/>
                    <a:lstStyle/>
                    <a:p>
                      <a:pPr marL="0" marR="0" algn="just">
                        <a:spcBef>
                          <a:spcPts val="0"/>
                        </a:spcBef>
                        <a:spcAft>
                          <a:spcPts val="0"/>
                        </a:spcAft>
                      </a:pPr>
                      <a:r>
                        <a:rPr lang="en-US" sz="1600" b="0" dirty="0">
                          <a:effectLst/>
                        </a:rPr>
                        <a:t>Dakota</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dirty="0">
                          <a:effectLst/>
                        </a:rPr>
                        <a:t>14.8%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r h="265447">
                <a:tc>
                  <a:txBody>
                    <a:bodyPr/>
                    <a:lstStyle/>
                    <a:p>
                      <a:pPr marL="0" marR="0" algn="just">
                        <a:spcBef>
                          <a:spcPts val="0"/>
                        </a:spcBef>
                        <a:spcAft>
                          <a:spcPts val="0"/>
                        </a:spcAft>
                      </a:pPr>
                      <a:r>
                        <a:rPr lang="en-US" sz="1600">
                          <a:effectLst/>
                        </a:rPr>
                        <a:t>Lyon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b="1" dirty="0">
                          <a:effectLst/>
                        </a:rPr>
                        <a:t>14.0%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r h="265447">
                <a:tc>
                  <a:txBody>
                    <a:bodyPr/>
                    <a:lstStyle/>
                    <a:p>
                      <a:pPr marL="0" marR="0" algn="just">
                        <a:spcBef>
                          <a:spcPts val="0"/>
                        </a:spcBef>
                        <a:spcAft>
                          <a:spcPts val="0"/>
                        </a:spcAft>
                      </a:pPr>
                      <a:r>
                        <a:rPr lang="en-US" sz="1600">
                          <a:effectLst/>
                        </a:rPr>
                        <a:t>Stearns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b="1" dirty="0">
                          <a:effectLst/>
                        </a:rPr>
                        <a:t>13.6%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r h="265447">
                <a:tc>
                  <a:txBody>
                    <a:bodyPr/>
                    <a:lstStyle/>
                    <a:p>
                      <a:pPr marL="0" marR="0" algn="just">
                        <a:spcBef>
                          <a:spcPts val="0"/>
                        </a:spcBef>
                        <a:spcAft>
                          <a:spcPts val="0"/>
                        </a:spcAft>
                      </a:pPr>
                      <a:r>
                        <a:rPr lang="en-US" sz="1600">
                          <a:effectLst/>
                        </a:rPr>
                        <a:t>Sibley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b="1" dirty="0">
                          <a:effectLst/>
                        </a:rPr>
                        <a:t>13.2%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r h="265447">
                <a:tc>
                  <a:txBody>
                    <a:bodyPr/>
                    <a:lstStyle/>
                    <a:p>
                      <a:pPr marL="0" marR="0" algn="just">
                        <a:spcBef>
                          <a:spcPts val="0"/>
                        </a:spcBef>
                        <a:spcAft>
                          <a:spcPts val="0"/>
                        </a:spcAft>
                      </a:pPr>
                      <a:r>
                        <a:rPr lang="en-US" sz="1600">
                          <a:effectLst/>
                        </a:rPr>
                        <a:t>Freeborn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b="1" dirty="0">
                          <a:effectLst/>
                        </a:rPr>
                        <a:t>12.0%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r h="265447">
                <a:tc>
                  <a:txBody>
                    <a:bodyPr/>
                    <a:lstStyle/>
                    <a:p>
                      <a:pPr marL="0" marR="0" algn="just">
                        <a:spcBef>
                          <a:spcPts val="0"/>
                        </a:spcBef>
                        <a:spcAft>
                          <a:spcPts val="0"/>
                        </a:spcAft>
                      </a:pPr>
                      <a:r>
                        <a:rPr lang="en-US" sz="1600" b="0" dirty="0">
                          <a:effectLst/>
                        </a:rPr>
                        <a:t>Anoka</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dirty="0">
                          <a:effectLst/>
                        </a:rPr>
                        <a:t>11.7%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r h="265447">
                <a:tc>
                  <a:txBody>
                    <a:bodyPr/>
                    <a:lstStyle/>
                    <a:p>
                      <a:pPr marL="0" marR="0" algn="just">
                        <a:spcBef>
                          <a:spcPts val="0"/>
                        </a:spcBef>
                        <a:spcAft>
                          <a:spcPts val="0"/>
                        </a:spcAft>
                      </a:pPr>
                      <a:r>
                        <a:rPr lang="en-US" sz="1600">
                          <a:effectLst/>
                        </a:rPr>
                        <a:t>Steele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b="1" dirty="0" smtClean="0">
                          <a:effectLst/>
                        </a:rPr>
                        <a:t>10.8%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r h="265447">
                <a:tc>
                  <a:txBody>
                    <a:bodyPr/>
                    <a:lstStyle/>
                    <a:p>
                      <a:pPr marL="0" marR="0" algn="just">
                        <a:spcBef>
                          <a:spcPts val="0"/>
                        </a:spcBef>
                        <a:spcAft>
                          <a:spcPts val="0"/>
                        </a:spcAft>
                      </a:pPr>
                      <a:r>
                        <a:rPr lang="en-US" sz="1600">
                          <a:effectLst/>
                        </a:rPr>
                        <a:t>Renville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b="1" dirty="0" smtClean="0">
                          <a:effectLst/>
                        </a:rPr>
                        <a:t>10.7%</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r h="265447">
                <a:tc>
                  <a:txBody>
                    <a:bodyPr/>
                    <a:lstStyle/>
                    <a:p>
                      <a:pPr marL="0" marR="0" algn="just">
                        <a:spcBef>
                          <a:spcPts val="0"/>
                        </a:spcBef>
                        <a:spcAft>
                          <a:spcPts val="0"/>
                        </a:spcAft>
                      </a:pPr>
                      <a:r>
                        <a:rPr lang="en-US" sz="1600">
                          <a:effectLst/>
                        </a:rPr>
                        <a:t>Pipestone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c>
                  <a:txBody>
                    <a:bodyPr/>
                    <a:lstStyle/>
                    <a:p>
                      <a:pPr marL="0" marR="0" algn="ctr">
                        <a:spcBef>
                          <a:spcPts val="0"/>
                        </a:spcBef>
                        <a:spcAft>
                          <a:spcPts val="0"/>
                        </a:spcAft>
                      </a:pPr>
                      <a:r>
                        <a:rPr lang="en-US" sz="1600" b="1" dirty="0" smtClean="0">
                          <a:effectLst/>
                        </a:rPr>
                        <a:t>10.5%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97" marR="63997" marT="0" marB="0"/>
                </a:tc>
              </a:tr>
            </a:tbl>
          </a:graphicData>
        </a:graphic>
      </p:graphicFrame>
      <p:graphicFrame>
        <p:nvGraphicFramePr>
          <p:cNvPr id="6" name="Content Placeholder 5" descr="Non-English languages spoken at home by MN students, share in Greater MN&#10;  &#10;Language % in Greater MN School Districts % in Twin Cities Metro School Districts&#10;Laos, Laotian 36 64&#10;Spanish 29 71&#10;Khmer, Cambodian 29 71&#10;Arabic 27 73&#10;Somali 26 74&#10;"/>
          <p:cNvGraphicFramePr>
            <a:graphicFrameLocks noGrp="1"/>
          </p:cNvGraphicFramePr>
          <p:nvPr>
            <p:ph sz="half" idx="4294967295"/>
            <p:extLst>
              <p:ext uri="{D42A27DB-BD31-4B8C-83A1-F6EECF244321}">
                <p14:modId xmlns:p14="http://schemas.microsoft.com/office/powerpoint/2010/main" val="1224107816"/>
              </p:ext>
            </p:extLst>
          </p:nvPr>
        </p:nvGraphicFramePr>
        <p:xfrm>
          <a:off x="3989388" y="560388"/>
          <a:ext cx="5154612" cy="6283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2282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smtClean="0"/>
              <a:t>Self-employed businesses, 2009</a:t>
            </a:r>
            <a:endParaRPr lang="en-US" altLang="en-US" dirty="0"/>
          </a:p>
        </p:txBody>
      </p:sp>
      <p:pic>
        <p:nvPicPr>
          <p:cNvPr id="28676" name="Picture 4" descr="Self-Employed businesses, 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5367"/>
            <a:ext cx="7848600" cy="606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05400" y="4267200"/>
            <a:ext cx="2743200" cy="1477328"/>
          </a:xfrm>
          <a:prstGeom prst="rect">
            <a:avLst/>
          </a:prstGeom>
        </p:spPr>
        <p:txBody>
          <a:bodyPr wrap="square">
            <a:spAutoFit/>
          </a:bodyPr>
          <a:lstStyle/>
          <a:p>
            <a:pPr fontAlgn="base">
              <a:spcBef>
                <a:spcPct val="0"/>
              </a:spcBef>
              <a:spcAft>
                <a:spcPct val="0"/>
              </a:spcAft>
            </a:pPr>
            <a:r>
              <a:rPr lang="en-US" altLang="en-US" dirty="0">
                <a:solidFill>
                  <a:prstClr val="black"/>
                </a:solidFill>
              </a:rPr>
              <a:t>Rural employment </a:t>
            </a:r>
            <a:r>
              <a:rPr lang="en-US" altLang="en-US" dirty="0" smtClean="0">
                <a:solidFill>
                  <a:prstClr val="black"/>
                </a:solidFill>
              </a:rPr>
              <a:t>also disproportionately </a:t>
            </a:r>
            <a:r>
              <a:rPr lang="en-US" altLang="en-US" dirty="0">
                <a:solidFill>
                  <a:prstClr val="black"/>
                </a:solidFill>
              </a:rPr>
              <a:t>characterized by low-wage, part-time and seasonal jobs</a:t>
            </a:r>
          </a:p>
        </p:txBody>
      </p:sp>
    </p:spTree>
    <p:extLst>
      <p:ext uri="{BB962C8B-B14F-4D97-AF65-F5344CB8AC3E}">
        <p14:creationId xmlns:p14="http://schemas.microsoft.com/office/powerpoint/2010/main" val="958190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11727"/>
          </a:xfrm>
        </p:spPr>
        <p:txBody>
          <a:bodyPr>
            <a:noAutofit/>
          </a:bodyPr>
          <a:lstStyle/>
          <a:p>
            <a:r>
              <a:rPr lang="en-US" sz="2400" dirty="0" smtClean="0">
                <a:solidFill>
                  <a:srgbClr val="072B62"/>
                </a:solidFill>
              </a:rPr>
              <a:t>Access Barriers to Usual Source of Care: under age 65</a:t>
            </a:r>
            <a:endParaRPr lang="en-US" sz="2400" dirty="0">
              <a:solidFill>
                <a:srgbClr val="072B62"/>
              </a:solidFill>
            </a:endParaRPr>
          </a:p>
        </p:txBody>
      </p:sp>
      <p:pic>
        <p:nvPicPr>
          <p:cNvPr id="7" name="Picture 6" descr="Figure 2: Access Barriers to usual Source of Care, Under age 65"/>
          <p:cNvPicPr>
            <a:picLocks noChangeAspect="1"/>
          </p:cNvPicPr>
          <p:nvPr/>
        </p:nvPicPr>
        <p:blipFill>
          <a:blip r:embed="rId2"/>
          <a:stretch>
            <a:fillRect/>
          </a:stretch>
        </p:blipFill>
        <p:spPr>
          <a:xfrm>
            <a:off x="762000" y="678438"/>
            <a:ext cx="7820903" cy="5646161"/>
          </a:xfrm>
          <a:prstGeom prst="rect">
            <a:avLst/>
          </a:prstGeom>
        </p:spPr>
      </p:pic>
    </p:spTree>
    <p:extLst>
      <p:ext uri="{BB962C8B-B14F-4D97-AF65-F5344CB8AC3E}">
        <p14:creationId xmlns:p14="http://schemas.microsoft.com/office/powerpoint/2010/main" val="185197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33400"/>
            <a:ext cx="2057400" cy="990600"/>
          </a:xfrm>
        </p:spPr>
        <p:txBody>
          <a:bodyPr>
            <a:normAutofit/>
          </a:bodyPr>
          <a:lstStyle/>
          <a:p>
            <a:r>
              <a:rPr lang="en-US" sz="2400" dirty="0"/>
              <a:t>County Health Rankings</a:t>
            </a:r>
          </a:p>
        </p:txBody>
      </p:sp>
      <p:sp>
        <p:nvSpPr>
          <p:cNvPr id="7" name="Content Placeholder 6"/>
          <p:cNvSpPr>
            <a:spLocks noGrp="1"/>
          </p:cNvSpPr>
          <p:nvPr>
            <p:ph idx="1"/>
          </p:nvPr>
        </p:nvSpPr>
        <p:spPr>
          <a:xfrm>
            <a:off x="0" y="1524000"/>
            <a:ext cx="2535382" cy="4876800"/>
          </a:xfrm>
        </p:spPr>
        <p:txBody>
          <a:bodyPr/>
          <a:lstStyle/>
          <a:p>
            <a:r>
              <a:rPr lang="en-US" sz="1600" dirty="0" smtClean="0"/>
              <a:t>Collaboration </a:t>
            </a:r>
            <a:r>
              <a:rPr lang="en-US" sz="1600" dirty="0"/>
              <a:t>between </a:t>
            </a:r>
            <a:r>
              <a:rPr lang="en-US" sz="1600" dirty="0" smtClean="0"/>
              <a:t>RWJF &amp; U </a:t>
            </a:r>
            <a:r>
              <a:rPr lang="en-US" sz="1600" dirty="0"/>
              <a:t>of Wisconsin Population Health </a:t>
            </a:r>
            <a:r>
              <a:rPr lang="en-US" sz="1600" dirty="0" smtClean="0"/>
              <a:t>Institute</a:t>
            </a:r>
          </a:p>
          <a:p>
            <a:r>
              <a:rPr lang="en-US" sz="1600" dirty="0" smtClean="0"/>
              <a:t>Use</a:t>
            </a:r>
            <a:r>
              <a:rPr lang="en-US" sz="1600" dirty="0"/>
              <a:t> county-level </a:t>
            </a:r>
            <a:r>
              <a:rPr lang="en-US" sz="1600" dirty="0" smtClean="0"/>
              <a:t>measures</a:t>
            </a:r>
            <a:r>
              <a:rPr lang="en-US" sz="1600" dirty="0"/>
              <a:t> standardized and combined using scientifically-informed weights.</a:t>
            </a:r>
          </a:p>
        </p:txBody>
      </p:sp>
      <p:pic>
        <p:nvPicPr>
          <p:cNvPr id="5" name="Picture 4" title="County Health Rankings model"/>
          <p:cNvPicPr>
            <a:picLocks noChangeAspect="1"/>
          </p:cNvPicPr>
          <p:nvPr/>
        </p:nvPicPr>
        <p:blipFill>
          <a:blip r:embed="rId2"/>
          <a:stretch>
            <a:fillRect/>
          </a:stretch>
        </p:blipFill>
        <p:spPr>
          <a:xfrm>
            <a:off x="2362200" y="152400"/>
            <a:ext cx="6706387" cy="6597979"/>
          </a:xfrm>
          <a:prstGeom prst="rect">
            <a:avLst/>
          </a:prstGeom>
        </p:spPr>
      </p:pic>
      <p:sp>
        <p:nvSpPr>
          <p:cNvPr id="8" name="Rectangle 7"/>
          <p:cNvSpPr/>
          <p:nvPr/>
        </p:nvSpPr>
        <p:spPr>
          <a:xfrm>
            <a:off x="7543800" y="510941"/>
            <a:ext cx="1156086" cy="246221"/>
          </a:xfrm>
          <a:prstGeom prst="rect">
            <a:avLst/>
          </a:prstGeom>
        </p:spPr>
        <p:txBody>
          <a:bodyPr wrap="none">
            <a:spAutoFit/>
          </a:bodyPr>
          <a:lstStyle/>
          <a:p>
            <a:pPr fontAlgn="base">
              <a:spcBef>
                <a:spcPct val="0"/>
              </a:spcBef>
              <a:spcAft>
                <a:spcPct val="0"/>
              </a:spcAft>
            </a:pPr>
            <a:r>
              <a:rPr lang="en-US" sz="1000" dirty="0">
                <a:solidFill>
                  <a:prstClr val="black"/>
                </a:solidFill>
              </a:rPr>
              <a:t>Premature Death</a:t>
            </a:r>
          </a:p>
        </p:txBody>
      </p:sp>
      <p:sp>
        <p:nvSpPr>
          <p:cNvPr id="10" name="TextBox 9"/>
          <p:cNvSpPr txBox="1"/>
          <p:nvPr/>
        </p:nvSpPr>
        <p:spPr>
          <a:xfrm>
            <a:off x="6629400" y="992592"/>
            <a:ext cx="2362200" cy="230832"/>
          </a:xfrm>
          <a:prstGeom prst="rect">
            <a:avLst/>
          </a:prstGeom>
          <a:noFill/>
        </p:spPr>
        <p:txBody>
          <a:bodyPr wrap="square" rtlCol="0">
            <a:spAutoFit/>
          </a:bodyPr>
          <a:lstStyle/>
          <a:p>
            <a:pPr fontAlgn="base">
              <a:spcBef>
                <a:spcPct val="0"/>
              </a:spcBef>
              <a:spcAft>
                <a:spcPct val="0"/>
              </a:spcAft>
            </a:pPr>
            <a:r>
              <a:rPr lang="en-US" sz="900" dirty="0" smtClean="0">
                <a:solidFill>
                  <a:prstClr val="black"/>
                </a:solidFill>
              </a:rPr>
              <a:t>Health-related Q of L/ Low Birth weight</a:t>
            </a:r>
            <a:endParaRPr lang="en-US" sz="900" dirty="0">
              <a:solidFill>
                <a:prstClr val="black"/>
              </a:solidFill>
            </a:endParaRPr>
          </a:p>
        </p:txBody>
      </p:sp>
    </p:spTree>
    <p:extLst>
      <p:ext uri="{BB962C8B-B14F-4D97-AF65-F5344CB8AC3E}">
        <p14:creationId xmlns:p14="http://schemas.microsoft.com/office/powerpoint/2010/main" val="2146947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465" y="568036"/>
            <a:ext cx="5084618" cy="990600"/>
          </a:xfrm>
        </p:spPr>
        <p:txBody>
          <a:bodyPr>
            <a:normAutofit/>
          </a:bodyPr>
          <a:lstStyle/>
          <a:p>
            <a:r>
              <a:rPr lang="en-US" sz="2800" dirty="0" smtClean="0"/>
              <a:t>2015 Health Factors - Minnesota</a:t>
            </a:r>
            <a:endParaRPr lang="en-US" sz="2800" dirty="0"/>
          </a:p>
        </p:txBody>
      </p:sp>
      <p:pic>
        <p:nvPicPr>
          <p:cNvPr id="2050" name="Picture 2" descr="2015 Health Factors - M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533400"/>
            <a:ext cx="4901549" cy="597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20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0"/>
            <a:ext cx="5624945" cy="990600"/>
          </a:xfrm>
        </p:spPr>
        <p:txBody>
          <a:bodyPr>
            <a:noAutofit/>
          </a:bodyPr>
          <a:lstStyle/>
          <a:p>
            <a:r>
              <a:rPr lang="en-US" sz="2400" dirty="0" smtClean="0"/>
              <a:t>2015 Health Outcomes - Minnesota</a:t>
            </a:r>
            <a:endParaRPr lang="en-US" sz="2400" dirty="0"/>
          </a:p>
        </p:txBody>
      </p:sp>
      <p:pic>
        <p:nvPicPr>
          <p:cNvPr id="1026" name="Picture 2" descr="2015 Health Outcomes - M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762000"/>
            <a:ext cx="500183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0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sz="quarter" idx="4294967295"/>
          </p:nvPr>
        </p:nvSpPr>
        <p:spPr>
          <a:xfrm>
            <a:off x="228600" y="228600"/>
            <a:ext cx="8915400" cy="1190625"/>
          </a:xfrm>
        </p:spPr>
        <p:txBody>
          <a:bodyPr/>
          <a:lstStyle/>
          <a:p>
            <a:r>
              <a:rPr lang="en-US" altLang="en-US" sz="3200" dirty="0"/>
              <a:t>Minnesota’s Health Professional Shortage Areas</a:t>
            </a:r>
          </a:p>
        </p:txBody>
      </p:sp>
      <p:pic>
        <p:nvPicPr>
          <p:cNvPr id="73733" name="Picture 5" descr="hpsamap"/>
          <p:cNvPicPr>
            <a:picLocks noGrp="1" noChangeAspect="1" noChangeArrowheads="1"/>
          </p:cNvPicPr>
          <p:nvPr>
            <p:ph sz="quarter" idx="4294967295"/>
          </p:nvPr>
        </p:nvPicPr>
        <p:blipFill rotWithShape="1">
          <a:blip r:embed="rId3" cstate="print">
            <a:extLst>
              <a:ext uri="{28A0092B-C50C-407E-A947-70E740481C1C}">
                <a14:useLocalDpi xmlns:a14="http://schemas.microsoft.com/office/drawing/2010/main" val="0"/>
              </a:ext>
            </a:extLst>
          </a:blip>
          <a:srcRect b="12647"/>
          <a:stretch/>
        </p:blipFill>
        <p:spPr>
          <a:xfrm>
            <a:off x="2286000" y="1108065"/>
            <a:ext cx="4800600" cy="5584836"/>
          </a:xfrm>
        </p:spPr>
      </p:pic>
    </p:spTree>
    <p:extLst>
      <p:ext uri="{BB962C8B-B14F-4D97-AF65-F5344CB8AC3E}">
        <p14:creationId xmlns:p14="http://schemas.microsoft.com/office/powerpoint/2010/main" val="2925741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713509"/>
            <a:ext cx="4862945" cy="990600"/>
          </a:xfrm>
        </p:spPr>
        <p:txBody>
          <a:bodyPr>
            <a:noAutofit/>
          </a:bodyPr>
          <a:lstStyle/>
          <a:p>
            <a:r>
              <a:rPr lang="en-US" sz="2400" dirty="0" smtClean="0"/>
              <a:t>MN Rational Service Areas – Mental Health HPSA Designations</a:t>
            </a:r>
            <a:endParaRPr lang="en-US" sz="2400" dirty="0"/>
          </a:p>
        </p:txBody>
      </p:sp>
      <p:pic>
        <p:nvPicPr>
          <p:cNvPr id="2" name="Picture 4" descr="mhhpsa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057400" y="457200"/>
            <a:ext cx="4953000" cy="6229102"/>
          </a:xfrm>
          <a:prstGeom prst="rect">
            <a:avLst/>
          </a:prstGeom>
        </p:spPr>
      </p:pic>
    </p:spTree>
    <p:extLst>
      <p:ext uri="{BB962C8B-B14F-4D97-AF65-F5344CB8AC3E}">
        <p14:creationId xmlns:p14="http://schemas.microsoft.com/office/powerpoint/2010/main" val="2896486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Force Vision and Goals</a:t>
            </a:r>
            <a:endParaRPr lang="en-US" dirty="0"/>
          </a:p>
        </p:txBody>
      </p:sp>
      <p:sp>
        <p:nvSpPr>
          <p:cNvPr id="28" name="TextBox 27"/>
          <p:cNvSpPr txBox="1"/>
          <p:nvPr/>
        </p:nvSpPr>
        <p:spPr>
          <a:xfrm>
            <a:off x="245807" y="1316772"/>
            <a:ext cx="8632723" cy="4431983"/>
          </a:xfrm>
          <a:prstGeom prst="rect">
            <a:avLst/>
          </a:prstGeom>
          <a:solidFill>
            <a:schemeClr val="bg1">
              <a:alpha val="0"/>
            </a:schemeClr>
          </a:solidFill>
          <a:ln>
            <a:noFill/>
          </a:ln>
        </p:spPr>
        <p:txBody>
          <a:bodyPr wrap="square" rtlCol="0">
            <a:spAutoFit/>
          </a:bodyPr>
          <a:lstStyle/>
          <a:p>
            <a:pPr marR="0" lvl="0" defTabSz="914400" eaLnBrk="0" fontAlgn="base" latinLnBrk="0" hangingPunct="0">
              <a:lnSpc>
                <a:spcPct val="100000"/>
              </a:lnSpc>
              <a:spcBef>
                <a:spcPct val="0"/>
              </a:spcBef>
              <a:spcAft>
                <a:spcPts val="1200"/>
              </a:spcAft>
              <a:buClrTx/>
              <a:buSzTx/>
              <a:tabLst/>
              <a:defRPr/>
            </a:pPr>
            <a:r>
              <a:rPr kumimoji="0" lang="en-US" b="1" i="0" u="sng" strike="noStrike" kern="0" cap="none" spc="0" normalizeH="0" baseline="0" noProof="0" dirty="0" smtClean="0">
                <a:ln>
                  <a:noFill/>
                </a:ln>
                <a:solidFill>
                  <a:srgbClr val="000000"/>
                </a:solidFill>
                <a:effectLst/>
                <a:uLnTx/>
                <a:uFillTx/>
                <a:latin typeface="Calibri" panose="020F0502020204030204" pitchFamily="34" charset="0"/>
              </a:rPr>
              <a:t>Vision</a:t>
            </a:r>
            <a:r>
              <a:rPr kumimoji="0" lang="en-US" b="1" i="0" strike="noStrike" kern="0" cap="none" spc="0" normalizeH="0" baseline="0" noProof="0" dirty="0" smtClean="0">
                <a:ln>
                  <a:noFill/>
                </a:ln>
                <a:solidFill>
                  <a:srgbClr val="000000"/>
                </a:solidFill>
                <a:effectLst/>
                <a:uLnTx/>
                <a:uFillTx/>
                <a:latin typeface="Calibri" panose="020F0502020204030204" pitchFamily="34" charset="0"/>
              </a:rPr>
              <a:t>: </a:t>
            </a:r>
            <a:r>
              <a:rPr kumimoji="0" lang="en-US" i="0" strike="noStrike" kern="0" cap="none" spc="0" normalizeH="0" baseline="0" noProof="0" dirty="0" smtClean="0">
                <a:ln>
                  <a:noFill/>
                </a:ln>
                <a:solidFill>
                  <a:srgbClr val="000000"/>
                </a:solidFill>
                <a:effectLst/>
                <a:uLnTx/>
                <a:uFillTx/>
                <a:latin typeface="Calibri" panose="020F0502020204030204" pitchFamily="34" charset="0"/>
              </a:rPr>
              <a:t>Sustainable, quality health</a:t>
            </a:r>
            <a:r>
              <a:rPr kumimoji="0" lang="en-US" i="0" strike="noStrike" kern="0" cap="none" spc="0" normalizeH="0" noProof="0" dirty="0" smtClean="0">
                <a:ln>
                  <a:noFill/>
                </a:ln>
                <a:solidFill>
                  <a:srgbClr val="000000"/>
                </a:solidFill>
                <a:effectLst/>
                <a:uLnTx/>
                <a:uFillTx/>
                <a:latin typeface="Calibri" panose="020F0502020204030204" pitchFamily="34" charset="0"/>
              </a:rPr>
              <a:t> care for all Minnesotans</a:t>
            </a:r>
            <a:endParaRPr kumimoji="0" lang="en-US" b="1" i="0" u="sng" strike="noStrike" kern="0" cap="none" spc="0" normalizeH="0" baseline="0" noProof="0" dirty="0" smtClean="0">
              <a:ln>
                <a:noFill/>
              </a:ln>
              <a:solidFill>
                <a:srgbClr val="000000"/>
              </a:solidFill>
              <a:effectLst/>
              <a:uLnTx/>
              <a:uFillTx/>
              <a:latin typeface="Calibri" panose="020F0502020204030204" pitchFamily="34" charset="0"/>
            </a:endParaRPr>
          </a:p>
          <a:p>
            <a:pPr marR="0" lvl="0" defTabSz="914400" eaLnBrk="0" fontAlgn="base" latinLnBrk="0" hangingPunct="0">
              <a:lnSpc>
                <a:spcPct val="100000"/>
              </a:lnSpc>
              <a:spcBef>
                <a:spcPct val="0"/>
              </a:spcBef>
              <a:spcAft>
                <a:spcPts val="1200"/>
              </a:spcAft>
              <a:buClrTx/>
              <a:buSzTx/>
              <a:tabLst/>
              <a:defRPr/>
            </a:pPr>
            <a:r>
              <a:rPr kumimoji="0" lang="en-US" b="1" i="0" u="sng" strike="noStrike" kern="0" cap="none" spc="0" normalizeH="0" baseline="0" noProof="0" dirty="0" smtClean="0">
                <a:ln>
                  <a:noFill/>
                </a:ln>
                <a:solidFill>
                  <a:srgbClr val="000000"/>
                </a:solidFill>
                <a:effectLst/>
                <a:uLnTx/>
                <a:uFillTx/>
                <a:latin typeface="Calibri" panose="020F0502020204030204" pitchFamily="34" charset="0"/>
              </a:rPr>
              <a:t>Guiding Principles</a:t>
            </a:r>
          </a:p>
          <a:p>
            <a:pPr marR="0" lvl="0" defTabSz="914400" eaLnBrk="0" fontAlgn="base" latinLnBrk="0" hangingPunct="0">
              <a:lnSpc>
                <a:spcPct val="100000"/>
              </a:lnSpc>
              <a:spcBef>
                <a:spcPct val="0"/>
              </a:spcBef>
              <a:spcAft>
                <a:spcPts val="1200"/>
              </a:spcAft>
              <a:buClrTx/>
              <a:buSzTx/>
              <a:tabLst/>
              <a:defRPr/>
            </a:pPr>
            <a:r>
              <a:rPr lang="en-US" b="1" i="1" kern="0" dirty="0" smtClean="0">
                <a:solidFill>
                  <a:srgbClr val="000000"/>
                </a:solidFill>
                <a:latin typeface="Calibri" panose="020F0502020204030204" pitchFamily="34" charset="0"/>
              </a:rPr>
              <a:t>Realistic: </a:t>
            </a:r>
            <a:r>
              <a:rPr lang="en-US" sz="1600" kern="0" dirty="0" smtClean="0">
                <a:solidFill>
                  <a:srgbClr val="000000"/>
                </a:solidFill>
                <a:latin typeface="Calibri" panose="020F0502020204030204" pitchFamily="34" charset="0"/>
              </a:rPr>
              <a:t>The task force will make recommendations that can realistically be implemented.</a:t>
            </a:r>
            <a:endParaRPr lang="en-US" sz="1600" b="1" i="1" kern="0" dirty="0" smtClean="0">
              <a:solidFill>
                <a:srgbClr val="000000"/>
              </a:solidFill>
              <a:latin typeface="Calibri" panose="020F0502020204030204" pitchFamily="34" charset="0"/>
            </a:endParaRPr>
          </a:p>
          <a:p>
            <a:pPr marR="0" lvl="0" defTabSz="914400" eaLnBrk="0" fontAlgn="base" latinLnBrk="0" hangingPunct="0">
              <a:lnSpc>
                <a:spcPct val="100000"/>
              </a:lnSpc>
              <a:spcBef>
                <a:spcPct val="0"/>
              </a:spcBef>
              <a:spcAft>
                <a:spcPts val="1200"/>
              </a:spcAft>
              <a:buClrTx/>
              <a:buSzTx/>
              <a:tabLst/>
              <a:defRPr/>
            </a:pPr>
            <a:r>
              <a:rPr kumimoji="0" lang="en-US" b="1" i="1" u="none" strike="noStrike" kern="0" cap="none" spc="0" normalizeH="0" baseline="0" noProof="0" dirty="0" smtClean="0">
                <a:ln>
                  <a:noFill/>
                </a:ln>
                <a:solidFill>
                  <a:srgbClr val="000000"/>
                </a:solidFill>
                <a:effectLst/>
                <a:uLnTx/>
                <a:uFillTx/>
                <a:latin typeface="Calibri" panose="020F0502020204030204" pitchFamily="34" charset="0"/>
              </a:rPr>
              <a:t>High Value Impact:</a:t>
            </a:r>
            <a:r>
              <a:rPr lang="en-US" sz="1600" b="1" i="1" kern="0" dirty="0">
                <a:solidFill>
                  <a:srgbClr val="000000"/>
                </a:solidFill>
                <a:latin typeface="Calibri" panose="020F0502020204030204" pitchFamily="34" charset="0"/>
              </a:rPr>
              <a:t> </a:t>
            </a:r>
            <a:r>
              <a:rPr lang="en-US" sz="1600" kern="0" dirty="0" smtClean="0">
                <a:solidFill>
                  <a:srgbClr val="000000"/>
                </a:solidFill>
                <a:latin typeface="Calibri" panose="020F0502020204030204" pitchFamily="34" charset="0"/>
              </a:rPr>
              <a:t>The task force will seek recommendations that have high value and are meaningful to Minnesota’s health care reform efforts.</a:t>
            </a:r>
            <a:endParaRPr kumimoji="0" lang="en-US" b="1" i="1" u="none" strike="noStrike" kern="0" cap="none" spc="0" normalizeH="0" baseline="0" noProof="0" dirty="0" smtClean="0">
              <a:ln>
                <a:noFill/>
              </a:ln>
              <a:solidFill>
                <a:srgbClr val="000000"/>
              </a:solidFill>
              <a:effectLst/>
              <a:uLnTx/>
              <a:uFillTx/>
              <a:latin typeface="Calibri" panose="020F0502020204030204" pitchFamily="34" charset="0"/>
            </a:endParaRPr>
          </a:p>
          <a:p>
            <a:pPr marR="0" lvl="0" defTabSz="914400" eaLnBrk="0" fontAlgn="base" latinLnBrk="0" hangingPunct="0">
              <a:lnSpc>
                <a:spcPct val="100000"/>
              </a:lnSpc>
              <a:spcBef>
                <a:spcPct val="0"/>
              </a:spcBef>
              <a:spcAft>
                <a:spcPts val="1200"/>
              </a:spcAft>
              <a:buClrTx/>
              <a:buSzTx/>
              <a:tabLst/>
              <a:defRPr/>
            </a:pPr>
            <a:r>
              <a:rPr lang="en-US" b="1" i="1" kern="0" dirty="0" smtClean="0">
                <a:solidFill>
                  <a:srgbClr val="000000"/>
                </a:solidFill>
                <a:latin typeface="Calibri" panose="020F0502020204030204" pitchFamily="34" charset="0"/>
              </a:rPr>
              <a:t>Holistic Perspective: </a:t>
            </a:r>
            <a:r>
              <a:rPr lang="en-US" sz="1600" kern="0" dirty="0" smtClean="0">
                <a:solidFill>
                  <a:srgbClr val="000000"/>
                </a:solidFill>
                <a:latin typeface="Calibri" panose="020F0502020204030204" pitchFamily="34" charset="0"/>
              </a:rPr>
              <a:t>The task force understands that health care finance and our recommendations do not exist in a vacuum, and are components of the health care and population health systems.</a:t>
            </a:r>
            <a:endParaRPr lang="en-US" b="1" i="1" kern="0" dirty="0" smtClean="0">
              <a:solidFill>
                <a:srgbClr val="000000"/>
              </a:solidFill>
              <a:latin typeface="Calibri" panose="020F0502020204030204" pitchFamily="34" charset="0"/>
            </a:endParaRPr>
          </a:p>
          <a:p>
            <a:pPr lvl="0" eaLnBrk="0" fontAlgn="base" hangingPunct="0">
              <a:spcBef>
                <a:spcPct val="0"/>
              </a:spcBef>
              <a:spcAft>
                <a:spcPts val="1200"/>
              </a:spcAft>
              <a:defRPr/>
            </a:pPr>
            <a:r>
              <a:rPr kumimoji="0" lang="en-US" b="1" i="1" u="none" strike="noStrike" kern="0" cap="none" spc="0" normalizeH="0" baseline="0" noProof="0" dirty="0" smtClean="0">
                <a:ln>
                  <a:noFill/>
                </a:ln>
                <a:solidFill>
                  <a:srgbClr val="000000"/>
                </a:solidFill>
                <a:effectLst/>
                <a:uLnTx/>
                <a:uFillTx/>
                <a:latin typeface="Calibri" panose="020F0502020204030204" pitchFamily="34" charset="0"/>
              </a:rPr>
              <a:t>Focus: </a:t>
            </a:r>
            <a:r>
              <a:rPr lang="en-US" sz="1600" kern="0" dirty="0">
                <a:solidFill>
                  <a:srgbClr val="000000"/>
                </a:solidFill>
                <a:latin typeface="Calibri" panose="020F0502020204030204" pitchFamily="34" charset="0"/>
              </a:rPr>
              <a:t>The task force recognizes that health care financing and system reform is extremely complex and it will contribute to the broader policy debates by focusing its time and attention on the issues it is charged with addressing. </a:t>
            </a:r>
            <a:endParaRPr lang="en-US" sz="1600" kern="0" dirty="0" smtClean="0">
              <a:solidFill>
                <a:srgbClr val="000000"/>
              </a:solidFill>
              <a:latin typeface="Calibri" panose="020F0502020204030204" pitchFamily="34" charset="0"/>
            </a:endParaRPr>
          </a:p>
          <a:p>
            <a:pPr lvl="0" eaLnBrk="0" fontAlgn="base" hangingPunct="0">
              <a:spcBef>
                <a:spcPct val="0"/>
              </a:spcBef>
              <a:spcAft>
                <a:spcPts val="1200"/>
              </a:spcAft>
              <a:defRPr/>
            </a:pPr>
            <a:r>
              <a:rPr lang="en-US" b="1" i="1" kern="0" dirty="0">
                <a:solidFill>
                  <a:srgbClr val="000000"/>
                </a:solidFill>
                <a:latin typeface="Calibri" panose="020F0502020204030204" pitchFamily="34" charset="0"/>
              </a:rPr>
              <a:t>Innovation: </a:t>
            </a:r>
            <a:r>
              <a:rPr lang="en-US" sz="1600" kern="0" dirty="0">
                <a:solidFill>
                  <a:srgbClr val="000000"/>
                </a:solidFill>
                <a:latin typeface="Calibri" panose="020F0502020204030204" pitchFamily="34" charset="0"/>
              </a:rPr>
              <a:t>The task force is encouraged to identify opportunities for innovation in Minnesota’s health care financing and delivery systems which show promise for lowering costs, improving population health and improving the patient experience.</a:t>
            </a:r>
            <a:endParaRPr kumimoji="0" lang="en-US" sz="1400" u="none" strike="noStrike" kern="0" cap="none" spc="0" normalizeH="0" baseline="0" noProof="0" dirty="0" smtClean="0">
              <a:ln>
                <a:noFill/>
              </a:ln>
              <a:solidFill>
                <a:srgbClr val="000000"/>
              </a:solidFill>
              <a:effectLst/>
              <a:uLnTx/>
              <a:uFillTx/>
              <a:latin typeface="Georgia" pitchFamily="18" charset="0"/>
            </a:endParaRPr>
          </a:p>
        </p:txBody>
      </p:sp>
      <p:pic>
        <p:nvPicPr>
          <p:cNvPr id="5" name="Picture 2" title="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4294967295"/>
          </p:nvPr>
        </p:nvSpPr>
        <p:spPr>
          <a:xfrm>
            <a:off x="8534400" y="6440629"/>
            <a:ext cx="533400" cy="365125"/>
          </a:xfrm>
          <a:prstGeom prst="rect">
            <a:avLst/>
          </a:prstGeom>
        </p:spPr>
        <p:txBody>
          <a:bodyPr/>
          <a:lstStyle/>
          <a:p>
            <a:fld id="{9F8FA0FF-B194-4927-BB1D-56AA63D432A4}" type="slidenum">
              <a:rPr lang="en-US" smtClean="0"/>
              <a:pPr/>
              <a:t>2</a:t>
            </a:fld>
            <a:endParaRPr lang="en-US" dirty="0"/>
          </a:p>
        </p:txBody>
      </p:sp>
    </p:spTree>
    <p:extLst>
      <p:ext uri="{BB962C8B-B14F-4D97-AF65-F5344CB8AC3E}">
        <p14:creationId xmlns:p14="http://schemas.microsoft.com/office/powerpoint/2010/main" val="351692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533400"/>
            <a:ext cx="4508281" cy="990600"/>
          </a:xfrm>
        </p:spPr>
        <p:txBody>
          <a:bodyPr>
            <a:noAutofit/>
          </a:bodyPr>
          <a:lstStyle/>
          <a:p>
            <a:r>
              <a:rPr lang="en-US" sz="2800" dirty="0" smtClean="0"/>
              <a:t>Health Professional Shortage Areas Dental Designations</a:t>
            </a:r>
            <a:endParaRPr lang="en-US" sz="2800" dirty="0"/>
          </a:p>
        </p:txBody>
      </p:sp>
      <p:pic>
        <p:nvPicPr>
          <p:cNvPr id="2" name="Picture 6" descr="denthpsarur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362200" y="457200"/>
            <a:ext cx="4508281" cy="6261100"/>
          </a:xfrm>
          <a:prstGeom prst="rect">
            <a:avLst/>
          </a:prstGeom>
        </p:spPr>
      </p:pic>
    </p:spTree>
    <p:extLst>
      <p:ext uri="{BB962C8B-B14F-4D97-AF65-F5344CB8AC3E}">
        <p14:creationId xmlns:p14="http://schemas.microsoft.com/office/powerpoint/2010/main" val="377145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8238"/>
            <a:ext cx="8229600" cy="990600"/>
          </a:xfrm>
        </p:spPr>
        <p:txBody>
          <a:bodyPr>
            <a:noAutofit/>
          </a:bodyPr>
          <a:lstStyle/>
          <a:p>
            <a:r>
              <a:rPr lang="en-US" sz="3200" dirty="0" smtClean="0"/>
              <a:t>Rural-Urban Distribution of Minnesota’s Primary Care Workforce, by Provider Type</a:t>
            </a:r>
            <a:endParaRPr lang="en-US" sz="3200" dirty="0"/>
          </a:p>
        </p:txBody>
      </p:sp>
      <p:pic>
        <p:nvPicPr>
          <p:cNvPr id="4098" name="Picture 2" title="Rural-Urban Distribution of Minnesota's Primary Care Workforce by provider ty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138238"/>
            <a:ext cx="839152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title="Distribution of the population by RUCA, MN 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2947860"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026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990600"/>
          </a:xfrm>
        </p:spPr>
        <p:txBody>
          <a:bodyPr>
            <a:normAutofit fontScale="90000"/>
          </a:bodyPr>
          <a:lstStyle/>
          <a:p>
            <a:r>
              <a:rPr lang="en-US" dirty="0" smtClean="0">
                <a:solidFill>
                  <a:schemeClr val="tx1"/>
                </a:solidFill>
              </a:rPr>
              <a:t>Race of Minnesota Physicians, by Region</a:t>
            </a:r>
            <a:endParaRPr lang="en-US" dirty="0">
              <a:solidFill>
                <a:schemeClr val="tx1"/>
              </a:solidFill>
            </a:endParaRPr>
          </a:p>
        </p:txBody>
      </p:sp>
      <p:graphicFrame>
        <p:nvGraphicFramePr>
          <p:cNvPr id="9" name="Chart 8" title="Race of Minnesota physicians by region"/>
          <p:cNvGraphicFramePr>
            <a:graphicFrameLocks/>
          </p:cNvGraphicFramePr>
          <p:nvPr>
            <p:extLst>
              <p:ext uri="{D42A27DB-BD31-4B8C-83A1-F6EECF244321}">
                <p14:modId xmlns:p14="http://schemas.microsoft.com/office/powerpoint/2010/main" val="2732457852"/>
              </p:ext>
            </p:extLst>
          </p:nvPr>
        </p:nvGraphicFramePr>
        <p:xfrm>
          <a:off x="533400" y="1905000"/>
          <a:ext cx="79248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1"/>
          <p:cNvSpPr>
            <a:spLocks noChangeArrowheads="1"/>
          </p:cNvSpPr>
          <p:nvPr/>
        </p:nvSpPr>
        <p:spPr bwMode="auto">
          <a:xfrm>
            <a:off x="51302" y="6172200"/>
            <a:ext cx="84830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dirty="0" smtClean="0">
                <a:solidFill>
                  <a:prstClr val="black"/>
                </a:solidFill>
                <a:latin typeface="Calibri" pitchFamily="34" charset="0"/>
                <a:ea typeface="Calibri" pitchFamily="34" charset="0"/>
                <a:cs typeface="Times New Roman" pitchFamily="18" charset="0"/>
              </a:rPr>
              <a:t>Sources: Race of Minnesota physicians comes from the Minnesota Department of Health Physician Workforce Survey, 2013. Just under half (49.9 percent) of all licensed physicians responded to this survey</a:t>
            </a:r>
            <a:r>
              <a:rPr lang="en-US" altLang="en-US" sz="900" dirty="0">
                <a:solidFill>
                  <a:prstClr val="black"/>
                </a:solidFill>
                <a:latin typeface="Calibri" pitchFamily="34" charset="0"/>
                <a:ea typeface="Calibri" pitchFamily="34" charset="0"/>
                <a:cs typeface="Times New Roman" pitchFamily="18" charset="0"/>
              </a:rPr>
              <a:t> </a:t>
            </a:r>
            <a:r>
              <a:rPr lang="en-US" altLang="en-US" sz="900" dirty="0" smtClean="0">
                <a:solidFill>
                  <a:prstClr val="black"/>
                </a:solidFill>
                <a:latin typeface="Calibri" pitchFamily="34" charset="0"/>
                <a:ea typeface="Calibri" pitchFamily="34" charset="0"/>
                <a:cs typeface="Times New Roman" pitchFamily="18" charset="0"/>
              </a:rPr>
              <a:t>(among those with a Minnesota business address, the response rate was 50.1 percent for a total N of 7,712. </a:t>
            </a:r>
          </a:p>
          <a:p>
            <a:pPr eaLnBrk="0" fontAlgn="base" hangingPunct="0">
              <a:spcBef>
                <a:spcPct val="0"/>
              </a:spcBef>
              <a:spcAft>
                <a:spcPct val="0"/>
              </a:spcAft>
            </a:pPr>
            <a:endParaRPr lang="en-US" altLang="en-US" sz="900" dirty="0" smtClean="0">
              <a:solidFill>
                <a:prstClr val="black"/>
              </a:solidFill>
              <a:latin typeface="Calibri" pitchFamily="34" charset="0"/>
              <a:ea typeface="Calibri" pitchFamily="34" charset="0"/>
              <a:cs typeface="Times New Roman" pitchFamily="18" charset="0"/>
            </a:endParaRPr>
          </a:p>
          <a:p>
            <a:pPr eaLnBrk="0" fontAlgn="base" hangingPunct="0">
              <a:spcBef>
                <a:spcPct val="0"/>
              </a:spcBef>
              <a:spcAft>
                <a:spcPct val="0"/>
              </a:spcAft>
            </a:pPr>
            <a:r>
              <a:rPr lang="en-US" altLang="en-US" sz="900" dirty="0" smtClean="0">
                <a:solidFill>
                  <a:prstClr val="black"/>
                </a:solidFill>
                <a:latin typeface="Calibri" pitchFamily="34" charset="0"/>
                <a:cs typeface="Times New Roman" pitchFamily="18" charset="0"/>
              </a:rPr>
              <a:t>Race of the Minnesota population comes from  the Minnesota Compass project</a:t>
            </a:r>
            <a:r>
              <a:rPr lang="en-US" sz="900" dirty="0" smtClean="0">
                <a:solidFill>
                  <a:prstClr val="black"/>
                </a:solidFill>
                <a:latin typeface="Calibri" panose="020F0502020204030204" pitchFamily="34" charset="0"/>
              </a:rPr>
              <a:t> </a:t>
            </a:r>
            <a:r>
              <a:rPr lang="en-US" sz="900" dirty="0">
                <a:solidFill>
                  <a:prstClr val="black"/>
                </a:solidFill>
                <a:latin typeface="Calibri" panose="020F0502020204030204" pitchFamily="34" charset="0"/>
              </a:rPr>
              <a:t>(estimates are for 2010-2012, see </a:t>
            </a:r>
            <a:r>
              <a:rPr lang="en-US" sz="900" u="sng" dirty="0">
                <a:solidFill>
                  <a:prstClr val="black"/>
                </a:solidFill>
                <a:latin typeface="Calibri" panose="020F0502020204030204" pitchFamily="34" charset="0"/>
                <a:hlinkClick r:id="rId4"/>
              </a:rPr>
              <a:t>http://</a:t>
            </a:r>
            <a:r>
              <a:rPr lang="en-US" sz="900" u="sng" dirty="0" smtClean="0">
                <a:solidFill>
                  <a:prstClr val="black"/>
                </a:solidFill>
                <a:latin typeface="Calibri" panose="020F0502020204030204" pitchFamily="34" charset="0"/>
                <a:hlinkClick r:id="rId4"/>
              </a:rPr>
              <a:t>www.mncompass.org/demographics/race#1-5492-g</a:t>
            </a:r>
            <a:r>
              <a:rPr lang="en-US" sz="900" u="sng" dirty="0" smtClean="0">
                <a:solidFill>
                  <a:prstClr val="black"/>
                </a:solidFill>
                <a:latin typeface="Calibri" panose="020F0502020204030204" pitchFamily="34" charset="0"/>
              </a:rPr>
              <a:t>).</a:t>
            </a:r>
            <a:endParaRPr lang="en-US" altLang="en-US" sz="900"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702860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TextBox 2"/>
          <p:cNvSpPr txBox="1"/>
          <p:nvPr/>
        </p:nvSpPr>
        <p:spPr>
          <a:xfrm>
            <a:off x="374904" y="1524000"/>
            <a:ext cx="7773350" cy="5078313"/>
          </a:xfrm>
          <a:prstGeom prst="rect">
            <a:avLst/>
          </a:prstGeom>
          <a:noFill/>
        </p:spPr>
        <p:txBody>
          <a:bodyPr wrap="square" rtlCol="0">
            <a:spAutoFit/>
          </a:bodyPr>
          <a:lstStyle/>
          <a:p>
            <a:pPr marL="285750" lvl="1" indent="-285750">
              <a:buFont typeface="Arial" pitchFamily="34" charset="0"/>
              <a:buChar char="•"/>
            </a:pPr>
            <a:r>
              <a:rPr lang="en-US" dirty="0" smtClean="0"/>
              <a:t>A </a:t>
            </a:r>
            <a:r>
              <a:rPr lang="en-US" dirty="0"/>
              <a:t>framework and definition of access </a:t>
            </a:r>
            <a:r>
              <a:rPr lang="en-US" dirty="0" smtClean="0"/>
              <a:t>is key to </a:t>
            </a:r>
            <a:r>
              <a:rPr lang="en-US" dirty="0"/>
              <a:t>fully understand adequacy of </a:t>
            </a:r>
            <a:r>
              <a:rPr lang="en-US" dirty="0" smtClean="0"/>
              <a:t>access and developing </a:t>
            </a:r>
            <a:r>
              <a:rPr lang="en-US" dirty="0"/>
              <a:t>effective </a:t>
            </a:r>
            <a:r>
              <a:rPr lang="en-US" dirty="0" smtClean="0"/>
              <a:t>policy responses to addressing access barriers</a:t>
            </a:r>
          </a:p>
          <a:p>
            <a:endParaRPr lang="en-US" dirty="0"/>
          </a:p>
          <a:p>
            <a:pPr marL="285750" indent="-285750">
              <a:buFont typeface="Arial" pitchFamily="34" charset="0"/>
              <a:buChar char="•"/>
            </a:pPr>
            <a:r>
              <a:rPr lang="en-US" dirty="0"/>
              <a:t>Access to care varies significantly across Minnesota </a:t>
            </a:r>
          </a:p>
          <a:p>
            <a:pPr marL="285750" indent="-285750">
              <a:buFont typeface="Arial" pitchFamily="34" charset="0"/>
              <a:buChar char="•"/>
            </a:pPr>
            <a:endParaRPr lang="en-US" dirty="0" smtClean="0"/>
          </a:p>
          <a:p>
            <a:pPr marL="285750" indent="-285750">
              <a:buFont typeface="Arial" pitchFamily="34" charset="0"/>
              <a:buChar char="•"/>
            </a:pPr>
            <a:r>
              <a:rPr lang="en-US" dirty="0" smtClean="0"/>
              <a:t>Rural areas face particular challenges:</a:t>
            </a:r>
          </a:p>
          <a:p>
            <a:pPr marL="742950" lvl="1" indent="-285750">
              <a:buFont typeface="Arial" pitchFamily="34" charset="0"/>
              <a:buChar char="•"/>
            </a:pPr>
            <a:endParaRPr lang="en-US" dirty="0"/>
          </a:p>
          <a:p>
            <a:pPr marL="742950" lvl="1" indent="-285750">
              <a:buFont typeface="Courier New" panose="02070309020205020404" pitchFamily="49" charset="0"/>
              <a:buChar char="o"/>
            </a:pPr>
            <a:r>
              <a:rPr lang="en-US" dirty="0"/>
              <a:t>Growing diversity in rural MN – leading to language, culture, health literacy and follow-up challenges</a:t>
            </a:r>
          </a:p>
          <a:p>
            <a:pPr marL="1200150" lvl="2" indent="-285750">
              <a:buFont typeface="Arial" pitchFamily="34" charset="0"/>
              <a:buChar char="•"/>
            </a:pPr>
            <a:r>
              <a:rPr lang="en-US" dirty="0"/>
              <a:t>Growing diversity not yet reflected in the health care workforce</a:t>
            </a:r>
          </a:p>
          <a:p>
            <a:pPr marL="742950" lvl="1" indent="-285750">
              <a:buFont typeface="Courier New" pitchFamily="49" charset="0"/>
              <a:buChar char="o"/>
            </a:pPr>
            <a:endParaRPr lang="en-US" dirty="0"/>
          </a:p>
          <a:p>
            <a:pPr marL="742950" lvl="1" indent="-285750">
              <a:buFont typeface="Courier New" pitchFamily="49" charset="0"/>
              <a:buChar char="o"/>
            </a:pPr>
            <a:r>
              <a:rPr lang="en-US" dirty="0"/>
              <a:t>Shortages </a:t>
            </a:r>
            <a:r>
              <a:rPr lang="en-US" dirty="0" smtClean="0"/>
              <a:t>in providers </a:t>
            </a:r>
          </a:p>
          <a:p>
            <a:pPr lvl="1"/>
            <a:endParaRPr lang="en-US" dirty="0" smtClean="0"/>
          </a:p>
          <a:p>
            <a:pPr marL="742950" lvl="1" indent="-285750">
              <a:buFont typeface="Courier New" pitchFamily="49" charset="0"/>
              <a:buChar char="o"/>
            </a:pPr>
            <a:r>
              <a:rPr lang="en-US" dirty="0" smtClean="0"/>
              <a:t>Significant travel times to access available providers</a:t>
            </a:r>
          </a:p>
          <a:p>
            <a:pPr marL="742950" lvl="1" indent="-285750">
              <a:buFont typeface="Courier New" pitchFamily="49" charset="0"/>
              <a:buChar char="o"/>
            </a:pPr>
            <a:endParaRPr lang="en-US" dirty="0" smtClean="0"/>
          </a:p>
          <a:p>
            <a:pPr marL="742950" lvl="1" indent="-285750">
              <a:buFont typeface="Courier New" pitchFamily="49" charset="0"/>
              <a:buChar char="o"/>
            </a:pPr>
            <a:r>
              <a:rPr lang="en-US" dirty="0" smtClean="0"/>
              <a:t>Poorer </a:t>
            </a:r>
            <a:r>
              <a:rPr lang="en-US" dirty="0"/>
              <a:t>performance on key health indicators</a:t>
            </a:r>
          </a:p>
          <a:p>
            <a:pPr lvl="1"/>
            <a:endParaRPr lang="en-US" dirty="0"/>
          </a:p>
        </p:txBody>
      </p:sp>
    </p:spTree>
    <p:extLst>
      <p:ext uri="{BB962C8B-B14F-4D97-AF65-F5344CB8AC3E}">
        <p14:creationId xmlns:p14="http://schemas.microsoft.com/office/powerpoint/2010/main" val="1544154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Contact Information</a:t>
            </a:r>
            <a:endParaRPr lang="en-US" dirty="0"/>
          </a:p>
        </p:txBody>
      </p:sp>
      <p:sp>
        <p:nvSpPr>
          <p:cNvPr id="31747" name="Content Placeholder 2"/>
          <p:cNvSpPr>
            <a:spLocks noGrp="1"/>
          </p:cNvSpPr>
          <p:nvPr>
            <p:ph idx="1"/>
          </p:nvPr>
        </p:nvSpPr>
        <p:spPr>
          <a:xfrm>
            <a:off x="457200" y="1276350"/>
            <a:ext cx="8229600" cy="4972050"/>
          </a:xfrm>
        </p:spPr>
        <p:txBody>
          <a:bodyPr/>
          <a:lstStyle/>
          <a:p>
            <a:pPr marL="0" indent="0" algn="ctr">
              <a:spcBef>
                <a:spcPct val="50000"/>
              </a:spcBef>
              <a:buFont typeface="Arial" charset="0"/>
              <a:buNone/>
            </a:pPr>
            <a:r>
              <a:rPr lang="en-US" sz="2800" dirty="0" smtClean="0"/>
              <a:t>Mark Schoenbaum</a:t>
            </a:r>
          </a:p>
          <a:p>
            <a:pPr marL="0" indent="0" algn="ctr">
              <a:spcBef>
                <a:spcPct val="50000"/>
              </a:spcBef>
              <a:buFont typeface="Arial" charset="0"/>
              <a:buNone/>
            </a:pPr>
            <a:endParaRPr lang="en-US" sz="2800" dirty="0"/>
          </a:p>
          <a:p>
            <a:pPr marL="0" indent="0" algn="ctr">
              <a:spcBef>
                <a:spcPct val="50000"/>
              </a:spcBef>
              <a:buFont typeface="Arial" charset="0"/>
              <a:buNone/>
            </a:pPr>
            <a:endParaRPr lang="en-US" sz="2800" dirty="0">
              <a:hlinkClick r:id="rId3"/>
            </a:endParaRPr>
          </a:p>
          <a:p>
            <a:pPr marL="0" indent="0" algn="ctr">
              <a:spcBef>
                <a:spcPct val="50000"/>
              </a:spcBef>
              <a:buFont typeface="Arial" charset="0"/>
              <a:buNone/>
            </a:pPr>
            <a:r>
              <a:rPr lang="en-US" sz="2800" dirty="0" smtClean="0">
                <a:hlinkClick r:id="rId3"/>
              </a:rPr>
              <a:t>mark.schoenbaum@state.mn.us</a:t>
            </a:r>
            <a:r>
              <a:rPr lang="en-US" sz="2800" dirty="0" smtClean="0"/>
              <a:t> , 651-201-3859</a:t>
            </a:r>
          </a:p>
          <a:p>
            <a:pPr marL="0" indent="0" algn="ctr">
              <a:spcBef>
                <a:spcPct val="50000"/>
              </a:spcBef>
              <a:buFont typeface="Arial" charset="0"/>
              <a:buNone/>
            </a:pPr>
            <a:endParaRPr lang="en-US" dirty="0" smtClean="0"/>
          </a:p>
        </p:txBody>
      </p:sp>
      <p:pic>
        <p:nvPicPr>
          <p:cNvPr id="31748" name="Picture 5" title="MDH office of Rural health &amp; Primary Care 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1400" y="2057400"/>
            <a:ext cx="2019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845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590800"/>
            <a:ext cx="7772400" cy="1752600"/>
          </a:xfrm>
        </p:spPr>
        <p:txBody>
          <a:bodyPr>
            <a:normAutofit fontScale="90000"/>
          </a:bodyPr>
          <a:lstStyle/>
          <a:p>
            <a:r>
              <a:rPr lang="en-US" b="1" dirty="0" smtClean="0"/>
              <a:t>Minnesota </a:t>
            </a:r>
            <a:br>
              <a:rPr lang="en-US" b="1" dirty="0" smtClean="0"/>
            </a:br>
            <a:r>
              <a:rPr lang="en-US" dirty="0" smtClean="0"/>
              <a:t>Health Care Financing Task Force</a:t>
            </a:r>
            <a:br>
              <a:rPr lang="en-US" dirty="0" smtClean="0"/>
            </a:br>
            <a:r>
              <a:rPr lang="en-US" sz="3600" i="1" dirty="0" smtClean="0"/>
              <a:t>Barriers to Access Workgroup</a:t>
            </a:r>
            <a:r>
              <a:rPr lang="en-US" sz="3600" dirty="0" smtClean="0"/>
              <a:t/>
            </a:r>
            <a:br>
              <a:rPr lang="en-US" sz="3600" dirty="0" smtClean="0"/>
            </a:br>
            <a:endParaRPr lang="en-US" sz="3600" dirty="0"/>
          </a:p>
        </p:txBody>
      </p:sp>
      <p:sp>
        <p:nvSpPr>
          <p:cNvPr id="2" name="Subtitle 1"/>
          <p:cNvSpPr>
            <a:spLocks noGrp="1"/>
          </p:cNvSpPr>
          <p:nvPr>
            <p:ph type="subTitle" idx="1"/>
          </p:nvPr>
        </p:nvSpPr>
        <p:spPr>
          <a:xfrm>
            <a:off x="1447800" y="4114800"/>
            <a:ext cx="6400800" cy="1219200"/>
          </a:xfrm>
        </p:spPr>
        <p:txBody>
          <a:bodyPr>
            <a:normAutofit/>
          </a:bodyPr>
          <a:lstStyle/>
          <a:p>
            <a:r>
              <a:rPr lang="en-US" dirty="0" smtClean="0"/>
              <a:t>REACHING CONSENSUS ON PRELIMINARY RECOMMENDATIONS on STRUCTURAL BARRIERS, </a:t>
            </a:r>
            <a:r>
              <a:rPr lang="en-US" dirty="0" err="1" smtClean="0"/>
              <a:t>FoLLOW-UP</a:t>
            </a:r>
            <a:r>
              <a:rPr lang="en-US" dirty="0" smtClean="0"/>
              <a:t> ON ADDRESSING HIGH DEDUCTIBLE </a:t>
            </a:r>
            <a:r>
              <a:rPr lang="en-US" dirty="0" err="1" smtClean="0"/>
              <a:t>hEALTH</a:t>
            </a:r>
            <a:r>
              <a:rPr lang="en-US" dirty="0" smtClean="0"/>
              <a:t> PLANS</a:t>
            </a:r>
          </a:p>
          <a:p>
            <a:endParaRPr lang="en-US" dirty="0"/>
          </a:p>
          <a:p>
            <a:endParaRPr lang="en-US" dirty="0" smtClean="0"/>
          </a:p>
          <a:p>
            <a:endParaRPr lang="en-US" dirty="0"/>
          </a:p>
        </p:txBody>
      </p:sp>
      <p:sp>
        <p:nvSpPr>
          <p:cNvPr id="8" name="Rectangle 7"/>
          <p:cNvSpPr/>
          <p:nvPr/>
        </p:nvSpPr>
        <p:spPr>
          <a:xfrm>
            <a:off x="159656" y="5689937"/>
            <a:ext cx="2670629" cy="1015663"/>
          </a:xfrm>
          <a:prstGeom prst="rect">
            <a:avLst/>
          </a:prstGeom>
        </p:spPr>
        <p:txBody>
          <a:bodyPr wrap="square">
            <a:spAutoFit/>
          </a:bodyPr>
          <a:lstStyle/>
          <a:p>
            <a:r>
              <a:rPr lang="en-US" sz="1200" i="1" dirty="0">
                <a:solidFill>
                  <a:srgbClr val="051D39"/>
                </a:solidFill>
              </a:rPr>
              <a:t>The </a:t>
            </a:r>
            <a:r>
              <a:rPr lang="en-US" sz="1200" i="1" dirty="0" smtClean="0">
                <a:solidFill>
                  <a:srgbClr val="051D39"/>
                </a:solidFill>
              </a:rPr>
              <a:t>presentation </a:t>
            </a:r>
            <a:r>
              <a:rPr lang="en-US" sz="1200" i="1" dirty="0">
                <a:solidFill>
                  <a:srgbClr val="051D39"/>
                </a:solidFill>
              </a:rPr>
              <a:t>will be posted when accessibility standards are completed.  In the meantime, if you desire a copy of the presentation, please </a:t>
            </a:r>
            <a:r>
              <a:rPr lang="en-US" sz="1200" i="1" dirty="0" smtClean="0">
                <a:solidFill>
                  <a:srgbClr val="051D39"/>
                </a:solidFill>
              </a:rPr>
              <a:t>contact </a:t>
            </a:r>
            <a:r>
              <a:rPr lang="en-US" sz="1200" i="1" dirty="0" smtClean="0">
                <a:solidFill>
                  <a:srgbClr val="051D39"/>
                </a:solidFill>
                <a:hlinkClick r:id="rId3"/>
              </a:rPr>
              <a:t>smanasse@manatt.com</a:t>
            </a:r>
            <a:r>
              <a:rPr lang="en-US" sz="1200" i="1" dirty="0" smtClean="0">
                <a:solidFill>
                  <a:srgbClr val="051D39"/>
                </a:solidFill>
              </a:rPr>
              <a:t>.</a:t>
            </a:r>
            <a:endParaRPr lang="en-US" sz="1200" i="1" dirty="0">
              <a:solidFill>
                <a:srgbClr val="051D39"/>
              </a:solidFill>
            </a:endParaRPr>
          </a:p>
        </p:txBody>
      </p:sp>
      <p:pic>
        <p:nvPicPr>
          <p:cNvPr id="9" name="Picture 2" title="Manatt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9392" y="6420701"/>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299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Goals and Process</a:t>
            </a:r>
            <a:endParaRPr lang="en-US" dirty="0"/>
          </a:p>
        </p:txBody>
      </p:sp>
      <p:sp>
        <p:nvSpPr>
          <p:cNvPr id="3" name="Content Placeholder 2"/>
          <p:cNvSpPr>
            <a:spLocks noGrp="1"/>
          </p:cNvSpPr>
          <p:nvPr>
            <p:ph sz="quarter" idx="1"/>
          </p:nvPr>
        </p:nvSpPr>
        <p:spPr/>
        <p:txBody>
          <a:bodyPr>
            <a:normAutofit/>
          </a:bodyPr>
          <a:lstStyle/>
          <a:p>
            <a:pPr>
              <a:spcAft>
                <a:spcPts val="600"/>
              </a:spcAft>
            </a:pPr>
            <a:r>
              <a:rPr lang="en-US" sz="2800" dirty="0" smtClean="0"/>
              <a:t>Reach consensus on Barriers to Access Workgroup preliminary recommendations on consumer assistance and health literacy, </a:t>
            </a:r>
            <a:r>
              <a:rPr lang="en-US" sz="2800" dirty="0"/>
              <a:t>alignment of </a:t>
            </a:r>
            <a:r>
              <a:rPr lang="en-US" sz="2800" dirty="0" smtClean="0"/>
              <a:t>benefits/plans/providers</a:t>
            </a:r>
            <a:r>
              <a:rPr lang="en-US" sz="2800" dirty="0"/>
              <a:t>, and </a:t>
            </a:r>
            <a:r>
              <a:rPr lang="en-US" sz="2800" dirty="0" smtClean="0"/>
              <a:t>affordability</a:t>
            </a:r>
          </a:p>
          <a:p>
            <a:pPr>
              <a:spcAft>
                <a:spcPts val="600"/>
              </a:spcAft>
            </a:pPr>
            <a:r>
              <a:rPr lang="en-US" sz="2800" dirty="0" smtClean="0"/>
              <a:t>The Barriers to Access Workgroup will present these recommendations to the Task Force on November 13</a:t>
            </a:r>
            <a:r>
              <a:rPr lang="en-US" sz="2800" baseline="30000" dirty="0" smtClean="0"/>
              <a:t>th</a:t>
            </a:r>
            <a:r>
              <a:rPr lang="en-US" sz="2800" dirty="0" smtClean="0"/>
              <a:t> </a:t>
            </a:r>
          </a:p>
          <a:p>
            <a:endParaRPr lang="en-US" dirty="0"/>
          </a:p>
        </p:txBody>
      </p:sp>
      <p:pic>
        <p:nvPicPr>
          <p:cNvPr id="6" name="Picture 2" title="Manat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146" y="6487724"/>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8"/>
          <p:cNvSpPr txBox="1">
            <a:spLocks/>
          </p:cNvSpPr>
          <p:nvPr/>
        </p:nvSpPr>
        <p:spPr>
          <a:xfrm>
            <a:off x="8534400" y="6440629"/>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8FA0FF-B194-4927-BB1D-56AA63D432A4}" type="slidenum">
              <a:rPr lang="en-US" smtClean="0"/>
              <a:pPr/>
              <a:t>26</a:t>
            </a:fld>
            <a:endParaRPr lang="en-US" dirty="0"/>
          </a:p>
        </p:txBody>
      </p:sp>
    </p:spTree>
    <p:extLst>
      <p:ext uri="{BB962C8B-B14F-4D97-AF65-F5344CB8AC3E}">
        <p14:creationId xmlns:p14="http://schemas.microsoft.com/office/powerpoint/2010/main" val="2004520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Improve Consumer Assistance Resources</a:t>
            </a:r>
            <a:endParaRPr lang="en-US" dirty="0"/>
          </a:p>
        </p:txBody>
      </p:sp>
      <p:sp>
        <p:nvSpPr>
          <p:cNvPr id="39" name="TextBox 38"/>
          <p:cNvSpPr txBox="1"/>
          <p:nvPr/>
        </p:nvSpPr>
        <p:spPr>
          <a:xfrm>
            <a:off x="22958" y="1424393"/>
            <a:ext cx="9125259" cy="912408"/>
          </a:xfrm>
          <a:prstGeom prst="rect">
            <a:avLst/>
          </a:prstGeom>
        </p:spPr>
        <p:txBody>
          <a:bodyPr vert="horz" wrap="square" rtlCol="0" anchor="ctr">
            <a:noAutofit/>
          </a:bodyPr>
          <a:lstStyle/>
          <a:p>
            <a:r>
              <a:rPr lang="en-US" sz="2400" b="1" dirty="0" smtClean="0">
                <a:solidFill>
                  <a:prstClr val="black"/>
                </a:solidFill>
              </a:rPr>
              <a:t>Recommendation: Explore options for improving and enhancing consumer assistance resources (e.g., Navigators, in-person assisters, community health workers)</a:t>
            </a:r>
          </a:p>
        </p:txBody>
      </p:sp>
      <p:sp>
        <p:nvSpPr>
          <p:cNvPr id="25" name="TextBox 26"/>
          <p:cNvSpPr txBox="1"/>
          <p:nvPr/>
        </p:nvSpPr>
        <p:spPr>
          <a:xfrm>
            <a:off x="208687" y="2579556"/>
            <a:ext cx="3365786" cy="2826286"/>
          </a:xfrm>
          <a:prstGeom prst="rect">
            <a:avLst/>
          </a:prstGeom>
          <a:noFill/>
        </p:spPr>
        <p:txBody>
          <a:bodyPr wrap="square" lIns="0" tIns="50736" rIns="0" bIns="50736" rtlCol="0">
            <a:spAutoFit/>
          </a:bodyPr>
          <a:lstStyle>
            <a:defPPr>
              <a:defRPr lang="en-US"/>
            </a:defPPr>
            <a:lvl1pPr algn="l" rtl="0" eaLnBrk="0" fontAlgn="base" hangingPunct="0">
              <a:spcBef>
                <a:spcPct val="0"/>
              </a:spcBef>
              <a:spcAft>
                <a:spcPct val="0"/>
              </a:spcAft>
              <a:defRPr sz="2200" kern="1200">
                <a:solidFill>
                  <a:schemeClr val="tx1"/>
                </a:solidFill>
                <a:latin typeface="Georgia" pitchFamily="18" charset="0"/>
                <a:ea typeface="+mn-ea"/>
                <a:cs typeface="+mn-cs"/>
              </a:defRPr>
            </a:lvl1pPr>
            <a:lvl2pPr marL="455329" algn="l" rtl="0" eaLnBrk="0" fontAlgn="base" hangingPunct="0">
              <a:spcBef>
                <a:spcPct val="0"/>
              </a:spcBef>
              <a:spcAft>
                <a:spcPct val="0"/>
              </a:spcAft>
              <a:defRPr sz="2200" kern="1200">
                <a:solidFill>
                  <a:schemeClr val="tx1"/>
                </a:solidFill>
                <a:latin typeface="Georgia" pitchFamily="18" charset="0"/>
                <a:ea typeface="+mn-ea"/>
                <a:cs typeface="+mn-cs"/>
              </a:defRPr>
            </a:lvl2pPr>
            <a:lvl3pPr marL="910660" algn="l" rtl="0" eaLnBrk="0" fontAlgn="base" hangingPunct="0">
              <a:spcBef>
                <a:spcPct val="0"/>
              </a:spcBef>
              <a:spcAft>
                <a:spcPct val="0"/>
              </a:spcAft>
              <a:defRPr sz="2200" kern="1200">
                <a:solidFill>
                  <a:schemeClr val="tx1"/>
                </a:solidFill>
                <a:latin typeface="Georgia" pitchFamily="18" charset="0"/>
                <a:ea typeface="+mn-ea"/>
                <a:cs typeface="+mn-cs"/>
              </a:defRPr>
            </a:lvl3pPr>
            <a:lvl4pPr marL="1365996" algn="l" rtl="0" eaLnBrk="0" fontAlgn="base" hangingPunct="0">
              <a:spcBef>
                <a:spcPct val="0"/>
              </a:spcBef>
              <a:spcAft>
                <a:spcPct val="0"/>
              </a:spcAft>
              <a:defRPr sz="2200" kern="1200">
                <a:solidFill>
                  <a:schemeClr val="tx1"/>
                </a:solidFill>
                <a:latin typeface="Georgia" pitchFamily="18" charset="0"/>
                <a:ea typeface="+mn-ea"/>
                <a:cs typeface="+mn-cs"/>
              </a:defRPr>
            </a:lvl4pPr>
            <a:lvl5pPr marL="1821326" algn="l" rtl="0" eaLnBrk="0" fontAlgn="base" hangingPunct="0">
              <a:spcBef>
                <a:spcPct val="0"/>
              </a:spcBef>
              <a:spcAft>
                <a:spcPct val="0"/>
              </a:spcAft>
              <a:defRPr sz="2200" kern="1200">
                <a:solidFill>
                  <a:schemeClr val="tx1"/>
                </a:solidFill>
                <a:latin typeface="Georgia" pitchFamily="18" charset="0"/>
                <a:ea typeface="+mn-ea"/>
                <a:cs typeface="+mn-cs"/>
              </a:defRPr>
            </a:lvl5pPr>
            <a:lvl6pPr marL="2276666" algn="l" defTabSz="910660" rtl="0" eaLnBrk="1" latinLnBrk="0" hangingPunct="1">
              <a:defRPr sz="2200" kern="1200">
                <a:solidFill>
                  <a:schemeClr val="tx1"/>
                </a:solidFill>
                <a:latin typeface="Georgia" pitchFamily="18" charset="0"/>
                <a:ea typeface="+mn-ea"/>
                <a:cs typeface="+mn-cs"/>
              </a:defRPr>
            </a:lvl6pPr>
            <a:lvl7pPr marL="2731997" algn="l" defTabSz="910660" rtl="0" eaLnBrk="1" latinLnBrk="0" hangingPunct="1">
              <a:defRPr sz="2200" kern="1200">
                <a:solidFill>
                  <a:schemeClr val="tx1"/>
                </a:solidFill>
                <a:latin typeface="Georgia" pitchFamily="18" charset="0"/>
                <a:ea typeface="+mn-ea"/>
                <a:cs typeface="+mn-cs"/>
              </a:defRPr>
            </a:lvl7pPr>
            <a:lvl8pPr marL="3187328" algn="l" defTabSz="910660" rtl="0" eaLnBrk="1" latinLnBrk="0" hangingPunct="1">
              <a:defRPr sz="2200" kern="1200">
                <a:solidFill>
                  <a:schemeClr val="tx1"/>
                </a:solidFill>
                <a:latin typeface="Georgia" pitchFamily="18" charset="0"/>
                <a:ea typeface="+mn-ea"/>
                <a:cs typeface="+mn-cs"/>
              </a:defRPr>
            </a:lvl8pPr>
            <a:lvl9pPr marL="3642660" algn="l" defTabSz="910660" rtl="0" eaLnBrk="1" latinLnBrk="0" hangingPunct="1">
              <a:defRPr sz="2200" kern="1200">
                <a:solidFill>
                  <a:schemeClr val="tx1"/>
                </a:solidFill>
                <a:latin typeface="Georgia" pitchFamily="18" charset="0"/>
                <a:ea typeface="+mn-ea"/>
                <a:cs typeface="+mn-cs"/>
              </a:defRPr>
            </a:lvl9pPr>
          </a:lstStyle>
          <a:p>
            <a:pPr algn="ctr">
              <a:spcAft>
                <a:spcPts val="600"/>
              </a:spcAft>
            </a:pPr>
            <a:r>
              <a:rPr lang="en-US" sz="2800" b="1" dirty="0" smtClean="0">
                <a:solidFill>
                  <a:srgbClr val="000000"/>
                </a:solidFill>
                <a:latin typeface="Calibri" pitchFamily="34" charset="0"/>
              </a:rPr>
              <a:t>Potential Option</a:t>
            </a:r>
            <a:endParaRPr lang="en-US" sz="2400" dirty="0">
              <a:solidFill>
                <a:srgbClr val="000000"/>
              </a:solidFill>
              <a:latin typeface="Calibri" pitchFamily="34" charset="0"/>
            </a:endParaRPr>
          </a:p>
          <a:p>
            <a:pPr>
              <a:spcAft>
                <a:spcPts val="600"/>
              </a:spcAft>
            </a:pPr>
            <a:r>
              <a:rPr lang="en-US" sz="2400" dirty="0" smtClean="0">
                <a:solidFill>
                  <a:srgbClr val="000000"/>
                </a:solidFill>
                <a:latin typeface="Calibri" pitchFamily="34" charset="0"/>
              </a:rPr>
              <a:t>Ensure that the state’s selection of Navigators prioritizes entities able to provide linguistically and culturally appropriate assistance</a:t>
            </a:r>
          </a:p>
        </p:txBody>
      </p:sp>
      <p:sp>
        <p:nvSpPr>
          <p:cNvPr id="13" name="TextBox 26"/>
          <p:cNvSpPr txBox="1"/>
          <p:nvPr/>
        </p:nvSpPr>
        <p:spPr>
          <a:xfrm>
            <a:off x="3754985" y="2571581"/>
            <a:ext cx="2715087" cy="3195617"/>
          </a:xfrm>
          <a:prstGeom prst="rect">
            <a:avLst/>
          </a:prstGeom>
          <a:noFill/>
        </p:spPr>
        <p:txBody>
          <a:bodyPr wrap="square" lIns="0" tIns="50736" rIns="0" bIns="50736" rtlCol="0">
            <a:spAutoFit/>
          </a:bodyPr>
          <a:lstStyle>
            <a:defPPr>
              <a:defRPr lang="en-US"/>
            </a:defPPr>
            <a:lvl1pPr algn="l" rtl="0" eaLnBrk="0" fontAlgn="base" hangingPunct="0">
              <a:spcBef>
                <a:spcPct val="0"/>
              </a:spcBef>
              <a:spcAft>
                <a:spcPct val="0"/>
              </a:spcAft>
              <a:defRPr sz="2200" kern="1200">
                <a:solidFill>
                  <a:schemeClr val="tx1"/>
                </a:solidFill>
                <a:latin typeface="Georgia" pitchFamily="18" charset="0"/>
                <a:ea typeface="+mn-ea"/>
                <a:cs typeface="+mn-cs"/>
              </a:defRPr>
            </a:lvl1pPr>
            <a:lvl2pPr marL="455329" algn="l" rtl="0" eaLnBrk="0" fontAlgn="base" hangingPunct="0">
              <a:spcBef>
                <a:spcPct val="0"/>
              </a:spcBef>
              <a:spcAft>
                <a:spcPct val="0"/>
              </a:spcAft>
              <a:defRPr sz="2200" kern="1200">
                <a:solidFill>
                  <a:schemeClr val="tx1"/>
                </a:solidFill>
                <a:latin typeface="Georgia" pitchFamily="18" charset="0"/>
                <a:ea typeface="+mn-ea"/>
                <a:cs typeface="+mn-cs"/>
              </a:defRPr>
            </a:lvl2pPr>
            <a:lvl3pPr marL="910660" algn="l" rtl="0" eaLnBrk="0" fontAlgn="base" hangingPunct="0">
              <a:spcBef>
                <a:spcPct val="0"/>
              </a:spcBef>
              <a:spcAft>
                <a:spcPct val="0"/>
              </a:spcAft>
              <a:defRPr sz="2200" kern="1200">
                <a:solidFill>
                  <a:schemeClr val="tx1"/>
                </a:solidFill>
                <a:latin typeface="Georgia" pitchFamily="18" charset="0"/>
                <a:ea typeface="+mn-ea"/>
                <a:cs typeface="+mn-cs"/>
              </a:defRPr>
            </a:lvl3pPr>
            <a:lvl4pPr marL="1365996" algn="l" rtl="0" eaLnBrk="0" fontAlgn="base" hangingPunct="0">
              <a:spcBef>
                <a:spcPct val="0"/>
              </a:spcBef>
              <a:spcAft>
                <a:spcPct val="0"/>
              </a:spcAft>
              <a:defRPr sz="2200" kern="1200">
                <a:solidFill>
                  <a:schemeClr val="tx1"/>
                </a:solidFill>
                <a:latin typeface="Georgia" pitchFamily="18" charset="0"/>
                <a:ea typeface="+mn-ea"/>
                <a:cs typeface="+mn-cs"/>
              </a:defRPr>
            </a:lvl4pPr>
            <a:lvl5pPr marL="1821326" algn="l" rtl="0" eaLnBrk="0" fontAlgn="base" hangingPunct="0">
              <a:spcBef>
                <a:spcPct val="0"/>
              </a:spcBef>
              <a:spcAft>
                <a:spcPct val="0"/>
              </a:spcAft>
              <a:defRPr sz="2200" kern="1200">
                <a:solidFill>
                  <a:schemeClr val="tx1"/>
                </a:solidFill>
                <a:latin typeface="Georgia" pitchFamily="18" charset="0"/>
                <a:ea typeface="+mn-ea"/>
                <a:cs typeface="+mn-cs"/>
              </a:defRPr>
            </a:lvl5pPr>
            <a:lvl6pPr marL="2276666" algn="l" defTabSz="910660" rtl="0" eaLnBrk="1" latinLnBrk="0" hangingPunct="1">
              <a:defRPr sz="2200" kern="1200">
                <a:solidFill>
                  <a:schemeClr val="tx1"/>
                </a:solidFill>
                <a:latin typeface="Georgia" pitchFamily="18" charset="0"/>
                <a:ea typeface="+mn-ea"/>
                <a:cs typeface="+mn-cs"/>
              </a:defRPr>
            </a:lvl6pPr>
            <a:lvl7pPr marL="2731997" algn="l" defTabSz="910660" rtl="0" eaLnBrk="1" latinLnBrk="0" hangingPunct="1">
              <a:defRPr sz="2200" kern="1200">
                <a:solidFill>
                  <a:schemeClr val="tx1"/>
                </a:solidFill>
                <a:latin typeface="Georgia" pitchFamily="18" charset="0"/>
                <a:ea typeface="+mn-ea"/>
                <a:cs typeface="+mn-cs"/>
              </a:defRPr>
            </a:lvl7pPr>
            <a:lvl8pPr marL="3187328" algn="l" defTabSz="910660" rtl="0" eaLnBrk="1" latinLnBrk="0" hangingPunct="1">
              <a:defRPr sz="2200" kern="1200">
                <a:solidFill>
                  <a:schemeClr val="tx1"/>
                </a:solidFill>
                <a:latin typeface="Georgia" pitchFamily="18" charset="0"/>
                <a:ea typeface="+mn-ea"/>
                <a:cs typeface="+mn-cs"/>
              </a:defRPr>
            </a:lvl8pPr>
            <a:lvl9pPr marL="3642660" algn="l" defTabSz="910660" rtl="0" eaLnBrk="1" latinLnBrk="0" hangingPunct="1">
              <a:defRPr sz="2200" kern="1200">
                <a:solidFill>
                  <a:schemeClr val="tx1"/>
                </a:solidFill>
                <a:latin typeface="Georgia" pitchFamily="18" charset="0"/>
                <a:ea typeface="+mn-ea"/>
                <a:cs typeface="+mn-cs"/>
              </a:defRPr>
            </a:lvl9pPr>
          </a:lstStyle>
          <a:p>
            <a:pPr algn="ctr">
              <a:spcAft>
                <a:spcPts val="600"/>
              </a:spcAft>
            </a:pPr>
            <a:r>
              <a:rPr lang="en-US" sz="2800" b="1" dirty="0" smtClean="0">
                <a:solidFill>
                  <a:srgbClr val="000000"/>
                </a:solidFill>
                <a:latin typeface="Calibri" pitchFamily="34" charset="0"/>
              </a:rPr>
              <a:t>Potential Option</a:t>
            </a:r>
            <a:endParaRPr lang="en-US" sz="2400" dirty="0">
              <a:latin typeface="Calibri" pitchFamily="34" charset="0"/>
            </a:endParaRPr>
          </a:p>
          <a:p>
            <a:pPr>
              <a:spcAft>
                <a:spcPts val="600"/>
              </a:spcAft>
            </a:pPr>
            <a:r>
              <a:rPr lang="en-US" sz="2400" dirty="0" smtClean="0">
                <a:latin typeface="Calibri" pitchFamily="34" charset="0"/>
              </a:rPr>
              <a:t>Expand scope and payment of consumer assistance </a:t>
            </a:r>
            <a:r>
              <a:rPr lang="en-US" sz="2400" dirty="0">
                <a:latin typeface="Calibri" pitchFamily="34" charset="0"/>
              </a:rPr>
              <a:t> </a:t>
            </a:r>
            <a:r>
              <a:rPr lang="en-US" sz="2400" dirty="0" smtClean="0">
                <a:latin typeface="Calibri" pitchFamily="34" charset="0"/>
              </a:rPr>
              <a:t>resources to include support in accessing coverage (i.e., health and financial literacy)</a:t>
            </a:r>
          </a:p>
        </p:txBody>
      </p:sp>
      <p:sp>
        <p:nvSpPr>
          <p:cNvPr id="27" name="TextBox 26"/>
          <p:cNvSpPr txBox="1"/>
          <p:nvPr/>
        </p:nvSpPr>
        <p:spPr>
          <a:xfrm>
            <a:off x="6650584" y="2579556"/>
            <a:ext cx="2345705" cy="1118126"/>
          </a:xfrm>
          <a:prstGeom prst="rect">
            <a:avLst/>
          </a:prstGeom>
          <a:noFill/>
        </p:spPr>
        <p:txBody>
          <a:bodyPr wrap="square" lIns="0" tIns="50736" rIns="0" bIns="50736" rtlCol="0">
            <a:spAutoFit/>
          </a:bodyPr>
          <a:lstStyle>
            <a:defPPr>
              <a:defRPr lang="en-US"/>
            </a:defPPr>
            <a:lvl1pPr algn="l" rtl="0" eaLnBrk="0" fontAlgn="base" hangingPunct="0">
              <a:spcBef>
                <a:spcPct val="0"/>
              </a:spcBef>
              <a:spcAft>
                <a:spcPct val="0"/>
              </a:spcAft>
              <a:defRPr sz="2200" kern="1200">
                <a:solidFill>
                  <a:schemeClr val="tx1"/>
                </a:solidFill>
                <a:latin typeface="Georgia" pitchFamily="18" charset="0"/>
                <a:ea typeface="+mn-ea"/>
                <a:cs typeface="+mn-cs"/>
              </a:defRPr>
            </a:lvl1pPr>
            <a:lvl2pPr marL="455329" algn="l" rtl="0" eaLnBrk="0" fontAlgn="base" hangingPunct="0">
              <a:spcBef>
                <a:spcPct val="0"/>
              </a:spcBef>
              <a:spcAft>
                <a:spcPct val="0"/>
              </a:spcAft>
              <a:defRPr sz="2200" kern="1200">
                <a:solidFill>
                  <a:schemeClr val="tx1"/>
                </a:solidFill>
                <a:latin typeface="Georgia" pitchFamily="18" charset="0"/>
                <a:ea typeface="+mn-ea"/>
                <a:cs typeface="+mn-cs"/>
              </a:defRPr>
            </a:lvl2pPr>
            <a:lvl3pPr marL="910660" algn="l" rtl="0" eaLnBrk="0" fontAlgn="base" hangingPunct="0">
              <a:spcBef>
                <a:spcPct val="0"/>
              </a:spcBef>
              <a:spcAft>
                <a:spcPct val="0"/>
              </a:spcAft>
              <a:defRPr sz="2200" kern="1200">
                <a:solidFill>
                  <a:schemeClr val="tx1"/>
                </a:solidFill>
                <a:latin typeface="Georgia" pitchFamily="18" charset="0"/>
                <a:ea typeface="+mn-ea"/>
                <a:cs typeface="+mn-cs"/>
              </a:defRPr>
            </a:lvl3pPr>
            <a:lvl4pPr marL="1365996" algn="l" rtl="0" eaLnBrk="0" fontAlgn="base" hangingPunct="0">
              <a:spcBef>
                <a:spcPct val="0"/>
              </a:spcBef>
              <a:spcAft>
                <a:spcPct val="0"/>
              </a:spcAft>
              <a:defRPr sz="2200" kern="1200">
                <a:solidFill>
                  <a:schemeClr val="tx1"/>
                </a:solidFill>
                <a:latin typeface="Georgia" pitchFamily="18" charset="0"/>
                <a:ea typeface="+mn-ea"/>
                <a:cs typeface="+mn-cs"/>
              </a:defRPr>
            </a:lvl4pPr>
            <a:lvl5pPr marL="1821326" algn="l" rtl="0" eaLnBrk="0" fontAlgn="base" hangingPunct="0">
              <a:spcBef>
                <a:spcPct val="0"/>
              </a:spcBef>
              <a:spcAft>
                <a:spcPct val="0"/>
              </a:spcAft>
              <a:defRPr sz="2200" kern="1200">
                <a:solidFill>
                  <a:schemeClr val="tx1"/>
                </a:solidFill>
                <a:latin typeface="Georgia" pitchFamily="18" charset="0"/>
                <a:ea typeface="+mn-ea"/>
                <a:cs typeface="+mn-cs"/>
              </a:defRPr>
            </a:lvl5pPr>
            <a:lvl6pPr marL="2276666" algn="l" defTabSz="910660" rtl="0" eaLnBrk="1" latinLnBrk="0" hangingPunct="1">
              <a:defRPr sz="2200" kern="1200">
                <a:solidFill>
                  <a:schemeClr val="tx1"/>
                </a:solidFill>
                <a:latin typeface="Georgia" pitchFamily="18" charset="0"/>
                <a:ea typeface="+mn-ea"/>
                <a:cs typeface="+mn-cs"/>
              </a:defRPr>
            </a:lvl6pPr>
            <a:lvl7pPr marL="2731997" algn="l" defTabSz="910660" rtl="0" eaLnBrk="1" latinLnBrk="0" hangingPunct="1">
              <a:defRPr sz="2200" kern="1200">
                <a:solidFill>
                  <a:schemeClr val="tx1"/>
                </a:solidFill>
                <a:latin typeface="Georgia" pitchFamily="18" charset="0"/>
                <a:ea typeface="+mn-ea"/>
                <a:cs typeface="+mn-cs"/>
              </a:defRPr>
            </a:lvl7pPr>
            <a:lvl8pPr marL="3187328" algn="l" defTabSz="910660" rtl="0" eaLnBrk="1" latinLnBrk="0" hangingPunct="1">
              <a:defRPr sz="2200" kern="1200">
                <a:solidFill>
                  <a:schemeClr val="tx1"/>
                </a:solidFill>
                <a:latin typeface="Georgia" pitchFamily="18" charset="0"/>
                <a:ea typeface="+mn-ea"/>
                <a:cs typeface="+mn-cs"/>
              </a:defRPr>
            </a:lvl8pPr>
            <a:lvl9pPr marL="3642660" algn="l" defTabSz="910660" rtl="0" eaLnBrk="1" latinLnBrk="0" hangingPunct="1">
              <a:defRPr sz="2200" kern="1200">
                <a:solidFill>
                  <a:schemeClr val="tx1"/>
                </a:solidFill>
                <a:latin typeface="Georgia" pitchFamily="18" charset="0"/>
                <a:ea typeface="+mn-ea"/>
                <a:cs typeface="+mn-cs"/>
              </a:defRPr>
            </a:lvl9pPr>
          </a:lstStyle>
          <a:p>
            <a:pPr algn="ctr">
              <a:spcAft>
                <a:spcPts val="600"/>
              </a:spcAft>
            </a:pPr>
            <a:r>
              <a:rPr lang="en-US" sz="2800" b="1" dirty="0" smtClean="0">
                <a:solidFill>
                  <a:srgbClr val="000000"/>
                </a:solidFill>
                <a:latin typeface="Calibri" pitchFamily="34" charset="0"/>
              </a:rPr>
              <a:t>Other Options?</a:t>
            </a:r>
          </a:p>
          <a:p>
            <a:pPr algn="ctr">
              <a:spcAft>
                <a:spcPts val="600"/>
              </a:spcAft>
            </a:pPr>
            <a:endParaRPr lang="en-US" sz="1400" b="1" i="1" dirty="0">
              <a:solidFill>
                <a:srgbClr val="000000"/>
              </a:solidFill>
              <a:latin typeface="Calibri" pitchFamily="34" charset="0"/>
            </a:endParaRPr>
          </a:p>
          <a:p>
            <a:pPr algn="ctr">
              <a:spcAft>
                <a:spcPts val="600"/>
              </a:spcAft>
            </a:pPr>
            <a:endParaRPr lang="en-US" sz="1400" b="1" i="1" dirty="0" smtClean="0">
              <a:solidFill>
                <a:srgbClr val="000000"/>
              </a:solidFill>
              <a:latin typeface="Calibri" pitchFamily="34" charset="0"/>
            </a:endParaRPr>
          </a:p>
        </p:txBody>
      </p:sp>
      <p:pic>
        <p:nvPicPr>
          <p:cNvPr id="19" name="Picture 2" title="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1047" y="6492875"/>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lide Number Placeholder 1"/>
          <p:cNvSpPr txBox="1">
            <a:spLocks/>
          </p:cNvSpPr>
          <p:nvPr/>
        </p:nvSpPr>
        <p:spPr bwMode="auto">
          <a:xfrm>
            <a:off x="7014247"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itchFamily="34" charset="0"/>
              <a:buChar char="•"/>
              <a:defRPr sz="3200" kern="1200">
                <a:solidFill>
                  <a:schemeClr val="tx1"/>
                </a:solidFill>
                <a:latin typeface="Open Sans"/>
                <a:ea typeface="Open Sans"/>
                <a:cs typeface="Open San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Semibold"/>
                <a:ea typeface="Open Sans Semibold"/>
                <a:cs typeface="Open Sans Semibold"/>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Light"/>
                <a:ea typeface="Open Sans Light"/>
                <a:cs typeface="Open Sans Light"/>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Light"/>
                <a:ea typeface="Open Sans Light"/>
                <a:cs typeface="Open Sans Light"/>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Light"/>
                <a:ea typeface="Open Sans Light"/>
                <a:cs typeface="Open Sans Light"/>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9pPr>
          </a:lstStyle>
          <a:p>
            <a:pPr algn="r">
              <a:spcBef>
                <a:spcPct val="0"/>
              </a:spcBef>
              <a:buFontTx/>
              <a:buNone/>
            </a:pPr>
            <a:fld id="{BBF615F9-BED1-47AA-987A-10A1DA8139B7}" type="slidenum">
              <a:rPr lang="en-US" altLang="en-US" sz="1200" smtClean="0">
                <a:latin typeface="Calibri" pitchFamily="34" charset="0"/>
              </a:rPr>
              <a:pPr algn="r">
                <a:spcBef>
                  <a:spcPct val="0"/>
                </a:spcBef>
                <a:buFontTx/>
                <a:buNone/>
              </a:pPr>
              <a:t>27</a:t>
            </a:fld>
            <a:endParaRPr lang="en-US" altLang="en-US" sz="1200" dirty="0" smtClean="0">
              <a:latin typeface="Calibri" pitchFamily="34" charset="0"/>
            </a:endParaRPr>
          </a:p>
        </p:txBody>
      </p:sp>
    </p:spTree>
    <p:extLst>
      <p:ext uri="{BB962C8B-B14F-4D97-AF65-F5344CB8AC3E}">
        <p14:creationId xmlns:p14="http://schemas.microsoft.com/office/powerpoint/2010/main" val="42361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and Provider Differences Across the Coverage Continuum</a:t>
            </a:r>
            <a:endParaRPr lang="en-US" dirty="0"/>
          </a:p>
        </p:txBody>
      </p:sp>
      <p:sp>
        <p:nvSpPr>
          <p:cNvPr id="9" name="TextBox 8"/>
          <p:cNvSpPr txBox="1"/>
          <p:nvPr/>
        </p:nvSpPr>
        <p:spPr>
          <a:xfrm>
            <a:off x="0" y="1263845"/>
            <a:ext cx="9124950" cy="646331"/>
          </a:xfrm>
          <a:prstGeom prst="rect">
            <a:avLst/>
          </a:prstGeom>
          <a:noFill/>
        </p:spPr>
        <p:txBody>
          <a:bodyPr wrap="square">
            <a:spAutoFit/>
          </a:bodyPr>
          <a:lstStyle/>
          <a:p>
            <a:pPr algn="ctr">
              <a:defRPr/>
            </a:pPr>
            <a:r>
              <a:rPr lang="en-US" b="1" kern="0" dirty="0" smtClean="0">
                <a:solidFill>
                  <a:srgbClr val="000000"/>
                </a:solidFill>
                <a:ea typeface="ＭＳ Ｐゴシック" pitchFamily="1" charset="-128"/>
              </a:rPr>
              <a:t>Significant overlap in Medical Assistance and MinnesotaCare plans. </a:t>
            </a:r>
          </a:p>
          <a:p>
            <a:pPr algn="ctr">
              <a:defRPr/>
            </a:pPr>
            <a:r>
              <a:rPr lang="en-US" b="1" kern="0" dirty="0" smtClean="0">
                <a:solidFill>
                  <a:srgbClr val="000000"/>
                </a:solidFill>
                <a:ea typeface="ＭＳ Ｐゴシック" pitchFamily="1" charset="-128"/>
              </a:rPr>
              <a:t>Less overlap with QHP options.</a:t>
            </a:r>
            <a:endParaRPr lang="en-US" b="1" kern="0" dirty="0">
              <a:solidFill>
                <a:srgbClr val="000000"/>
              </a:solidFill>
              <a:ea typeface="ＭＳ Ｐゴシック" pitchFamily="1" charset="-128"/>
            </a:endParaRPr>
          </a:p>
        </p:txBody>
      </p:sp>
      <p:graphicFrame>
        <p:nvGraphicFramePr>
          <p:cNvPr id="4" name="Table 3" descr="2015 Plans Medical Assistance Minnesota Care MNsure&#10;Blue Cross and Blue Shield - - •&#10;Blue Plus • • •&#10;HealthPartners • • •&#10;Itasca Medical Care • • &#10;Medica • • •&#10;Metropolitan Health Plan • - -&#10;PrimeWest Health • • -&#10;South Country Health Alliance • • -&#10;UCare • • •"/>
          <p:cNvGraphicFramePr>
            <a:graphicFrameLocks noGrp="1"/>
          </p:cNvGraphicFramePr>
          <p:nvPr>
            <p:extLst>
              <p:ext uri="{D42A27DB-BD31-4B8C-83A1-F6EECF244321}">
                <p14:modId xmlns:p14="http://schemas.microsoft.com/office/powerpoint/2010/main" val="3160345494"/>
              </p:ext>
            </p:extLst>
          </p:nvPr>
        </p:nvGraphicFramePr>
        <p:xfrm>
          <a:off x="254761" y="1999814"/>
          <a:ext cx="8724828" cy="3601503"/>
        </p:xfrm>
        <a:graphic>
          <a:graphicData uri="http://schemas.openxmlformats.org/drawingml/2006/table">
            <a:tbl>
              <a:tblPr firstRow="1" bandRow="1">
                <a:tableStyleId>{7E9639D4-E3E2-4D34-9284-5A2195B3D0D7}</a:tableStyleId>
              </a:tblPr>
              <a:tblGrid>
                <a:gridCol w="3253473"/>
                <a:gridCol w="1936597"/>
                <a:gridCol w="1987422"/>
                <a:gridCol w="1547336"/>
              </a:tblGrid>
              <a:tr h="539439">
                <a:tc>
                  <a:txBody>
                    <a:bodyPr/>
                    <a:lstStyle/>
                    <a:p>
                      <a:r>
                        <a:rPr lang="en-US" sz="1400" dirty="0" smtClean="0"/>
                        <a:t>2015 Plans</a:t>
                      </a:r>
                      <a:endParaRPr lang="en-US" sz="1400" dirty="0">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Medical Assistance</a:t>
                      </a:r>
                      <a:endParaRPr lang="en-US" sz="1400" dirty="0">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Minnesota Care</a:t>
                      </a:r>
                      <a:endParaRPr lang="en-US" sz="1400" dirty="0">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MNsure</a:t>
                      </a:r>
                      <a:endParaRPr lang="en-US" sz="1400" dirty="0">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4681">
                <a:tc>
                  <a:txBody>
                    <a:bodyPr/>
                    <a:lstStyle/>
                    <a:p>
                      <a:r>
                        <a:rPr lang="en-US" sz="1400" dirty="0" smtClean="0"/>
                        <a:t>Blue Cross and Blue</a:t>
                      </a:r>
                      <a:r>
                        <a:rPr lang="en-US" sz="1400" baseline="0" dirty="0" smtClean="0"/>
                        <a:t> Shield</a:t>
                      </a:r>
                      <a:endParaRPr lang="en-US" sz="1400" b="1" dirty="0">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Calibri" panose="020F0502020204030204" pitchFamily="34" charset="0"/>
                        </a:rPr>
                        <a:t>-</a:t>
                      </a:r>
                      <a:endParaRPr lang="en-US" sz="1400" dirty="0">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anose="020F0502020204030204" pitchFamily="34" charset="0"/>
                        </a:rPr>
                        <a:t>-</a:t>
                      </a: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ym typeface="Symbol"/>
                        </a:rPr>
                        <a:t></a:t>
                      </a:r>
                      <a:endParaRPr lang="en-US" sz="1400" dirty="0">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241">
                <a:tc>
                  <a:txBody>
                    <a:bodyPr/>
                    <a:lstStyle/>
                    <a:p>
                      <a:r>
                        <a:rPr lang="en-US" sz="1400" dirty="0" smtClean="0"/>
                        <a:t>Blue Plus</a:t>
                      </a:r>
                      <a:endParaRPr lang="en-US" sz="1400" b="1" dirty="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ym typeface="Symbol"/>
                        </a:rPr>
                        <a:t></a:t>
                      </a:r>
                      <a:endParaRPr lang="en-US" sz="1400" dirty="0" smtClean="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ym typeface="Symbol"/>
                        </a:rPr>
                        <a:t></a:t>
                      </a:r>
                      <a:endParaRPr lang="en-US" sz="1400" dirty="0" smtClean="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ym typeface="Symbol"/>
                        </a:rPr>
                        <a:t></a:t>
                      </a:r>
                      <a:endParaRPr lang="en-US" sz="1400" dirty="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241">
                <a:tc>
                  <a:txBody>
                    <a:bodyPr/>
                    <a:lstStyle/>
                    <a:p>
                      <a:r>
                        <a:rPr lang="en-US" sz="1400" dirty="0" smtClean="0"/>
                        <a:t>HealthPartners</a:t>
                      </a:r>
                      <a:endParaRPr lang="en-US" sz="1400" b="1" dirty="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ym typeface="Symbol"/>
                        </a:rPr>
                        <a:t></a:t>
                      </a:r>
                      <a:endParaRPr lang="en-US" sz="1400" dirty="0" smtClean="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ym typeface="Symbol"/>
                        </a:rPr>
                        <a:t></a:t>
                      </a:r>
                      <a:endParaRPr lang="en-US" sz="1400" dirty="0" smtClean="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ym typeface="Symbol"/>
                        </a:rPr>
                        <a:t></a:t>
                      </a:r>
                      <a:endParaRPr lang="en-US" sz="1400" dirty="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241">
                <a:tc>
                  <a:txBody>
                    <a:bodyPr/>
                    <a:lstStyle/>
                    <a:p>
                      <a:r>
                        <a:rPr lang="en-US" sz="1400" dirty="0" smtClean="0"/>
                        <a:t>Itasca Medical Care</a:t>
                      </a:r>
                      <a:endParaRPr lang="en-US" sz="1400" b="1" dirty="0">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ym typeface="Symbol"/>
                        </a:rPr>
                        <a:t></a:t>
                      </a:r>
                      <a:endParaRPr lang="en-US" sz="1400" dirty="0" smtClean="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ym typeface="Symbol"/>
                        </a:rPr>
                        <a:t></a:t>
                      </a:r>
                      <a:endParaRPr lang="en-US" sz="1400" dirty="0" smtClean="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241">
                <a:tc>
                  <a:txBody>
                    <a:bodyPr/>
                    <a:lstStyle/>
                    <a:p>
                      <a:r>
                        <a:rPr lang="en-US" sz="1400" dirty="0" smtClean="0"/>
                        <a:t>Medica</a:t>
                      </a:r>
                      <a:endParaRPr lang="en-US" sz="1400" b="1" dirty="0">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ym typeface="Symbol"/>
                        </a:rPr>
                        <a:t></a:t>
                      </a:r>
                      <a:endParaRPr lang="en-US" sz="1400" dirty="0" smtClean="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ym typeface="Symbol"/>
                        </a:rPr>
                        <a:t></a:t>
                      </a:r>
                      <a:endParaRPr lang="en-US" sz="1400" dirty="0" smtClean="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ym typeface="Symbol"/>
                        </a:rPr>
                        <a:t></a:t>
                      </a:r>
                      <a:endParaRPr lang="en-US" sz="1400" dirty="0">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4681">
                <a:tc>
                  <a:txBody>
                    <a:bodyPr/>
                    <a:lstStyle/>
                    <a:p>
                      <a:r>
                        <a:rPr lang="en-US" sz="1400" dirty="0" smtClean="0"/>
                        <a:t>Metropolitan Health Plan</a:t>
                      </a:r>
                      <a:endParaRPr lang="en-US" sz="1400" b="1" dirty="0">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ym typeface="Symbol"/>
                        </a:rPr>
                        <a:t></a:t>
                      </a:r>
                      <a:endParaRPr lang="en-US" sz="1400" dirty="0" smtClean="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Calibri" panose="020F0502020204030204" pitchFamily="34" charset="0"/>
                        </a:rPr>
                        <a:t>-</a:t>
                      </a:r>
                      <a:endParaRPr lang="en-US" sz="1400" dirty="0">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Calibri" panose="020F0502020204030204" pitchFamily="34" charset="0"/>
                        </a:rPr>
                        <a:t>-</a:t>
                      </a:r>
                      <a:endParaRPr lang="en-US" sz="1400" dirty="0">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241">
                <a:tc>
                  <a:txBody>
                    <a:bodyPr/>
                    <a:lstStyle/>
                    <a:p>
                      <a:r>
                        <a:rPr lang="en-US" sz="1400" dirty="0" smtClean="0"/>
                        <a:t>PrimeWest Health</a:t>
                      </a:r>
                      <a:endParaRPr lang="en-US" sz="1400" b="1" dirty="0">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ym typeface="Symbol"/>
                        </a:rPr>
                        <a:t></a:t>
                      </a:r>
                      <a:endParaRPr lang="en-US" sz="1400" dirty="0" smtClean="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ym typeface="Symbol"/>
                        </a:rPr>
                        <a:t></a:t>
                      </a:r>
                      <a:endParaRPr lang="en-US" sz="1400" dirty="0" smtClean="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Calibri" panose="020F0502020204030204" pitchFamily="34" charset="0"/>
                        </a:rPr>
                        <a:t>-</a:t>
                      </a:r>
                      <a:endParaRPr lang="en-US" sz="1400" dirty="0">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762">
                <a:tc>
                  <a:txBody>
                    <a:bodyPr/>
                    <a:lstStyle/>
                    <a:p>
                      <a:r>
                        <a:rPr lang="en-US" sz="1400" dirty="0" smtClean="0"/>
                        <a:t>South Country Health Alliance</a:t>
                      </a:r>
                      <a:endParaRPr lang="en-US" sz="1400" b="1" dirty="0">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ym typeface="Symbol"/>
                        </a:rPr>
                        <a:t></a:t>
                      </a:r>
                      <a:endParaRPr lang="en-US" sz="1400" dirty="0" smtClean="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ym typeface="Symbol"/>
                        </a:rPr>
                        <a:t></a:t>
                      </a:r>
                      <a:endParaRPr lang="en-US" sz="1400" dirty="0" smtClean="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Calibri" panose="020F0502020204030204" pitchFamily="34" charset="0"/>
                        </a:rPr>
                        <a:t>-</a:t>
                      </a:r>
                      <a:endParaRPr lang="en-US" sz="1400" dirty="0">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241">
                <a:tc>
                  <a:txBody>
                    <a:bodyPr/>
                    <a:lstStyle/>
                    <a:p>
                      <a:r>
                        <a:rPr lang="en-US" sz="1400" dirty="0" smtClean="0"/>
                        <a:t>UCare</a:t>
                      </a:r>
                      <a:endParaRPr lang="en-US" sz="1400" b="1" dirty="0">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ym typeface="Symbol"/>
                        </a:rPr>
                        <a:t></a:t>
                      </a:r>
                      <a:endParaRPr lang="en-US" sz="1400" dirty="0" smtClean="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ym typeface="Symbol"/>
                        </a:rPr>
                        <a:t></a:t>
                      </a:r>
                      <a:endParaRPr lang="en-US" sz="1400" dirty="0" smtClean="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ym typeface="Symbol"/>
                        </a:rPr>
                        <a:t></a:t>
                      </a:r>
                      <a:endParaRPr lang="en-US" sz="1400" dirty="0" smtClean="0">
                        <a:solidFill>
                          <a:schemeClr val="tx1"/>
                        </a:solidFill>
                        <a:latin typeface="Calibri" panose="020F0502020204030204" pitchFamily="34" charset="0"/>
                      </a:endParaRPr>
                    </a:p>
                  </a:txBody>
                  <a:tcPr marL="100573" marR="100573" marT="51815" marB="51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2" title="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477000"/>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1"/>
          <p:cNvSpPr txBox="1">
            <a:spLocks/>
          </p:cNvSpPr>
          <p:nvPr/>
        </p:nvSpPr>
        <p:spPr bwMode="auto">
          <a:xfrm>
            <a:off x="7046160" y="642990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itchFamily="34" charset="0"/>
              <a:buChar char="•"/>
              <a:defRPr sz="3200" kern="1200">
                <a:solidFill>
                  <a:schemeClr val="tx1"/>
                </a:solidFill>
                <a:latin typeface="Open Sans"/>
                <a:ea typeface="Open Sans"/>
                <a:cs typeface="Open San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Semibold"/>
                <a:ea typeface="Open Sans Semibold"/>
                <a:cs typeface="Open Sans Semibold"/>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Light"/>
                <a:ea typeface="Open Sans Light"/>
                <a:cs typeface="Open Sans Light"/>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Light"/>
                <a:ea typeface="Open Sans Light"/>
                <a:cs typeface="Open Sans Light"/>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Light"/>
                <a:ea typeface="Open Sans Light"/>
                <a:cs typeface="Open Sans Light"/>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9pPr>
          </a:lstStyle>
          <a:p>
            <a:pPr algn="r">
              <a:spcBef>
                <a:spcPct val="0"/>
              </a:spcBef>
              <a:buFontTx/>
              <a:buNone/>
            </a:pPr>
            <a:fld id="{BBF615F9-BED1-47AA-987A-10A1DA8139B7}" type="slidenum">
              <a:rPr lang="en-US" altLang="en-US" sz="1200" smtClean="0">
                <a:solidFill>
                  <a:srgbClr val="898989"/>
                </a:solidFill>
                <a:latin typeface="Calibri" pitchFamily="34" charset="0"/>
              </a:rPr>
              <a:pPr algn="r">
                <a:spcBef>
                  <a:spcPct val="0"/>
                </a:spcBef>
                <a:buFontTx/>
                <a:buNone/>
              </a:pPr>
              <a:t>28</a:t>
            </a:fld>
            <a:endParaRPr lang="en-US" altLang="en-US" sz="1200" dirty="0" smtClean="0">
              <a:solidFill>
                <a:srgbClr val="898989"/>
              </a:solidFill>
              <a:latin typeface="Calibri" pitchFamily="34" charset="0"/>
            </a:endParaRPr>
          </a:p>
        </p:txBody>
      </p:sp>
    </p:spTree>
    <p:extLst>
      <p:ext uri="{BB962C8B-B14F-4D97-AF65-F5344CB8AC3E}">
        <p14:creationId xmlns:p14="http://schemas.microsoft.com/office/powerpoint/2010/main" val="384407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and Provider Differences Across the Coverage Continuum, continued</a:t>
            </a:r>
            <a:endParaRPr lang="en-US" dirty="0"/>
          </a:p>
        </p:txBody>
      </p:sp>
      <p:sp>
        <p:nvSpPr>
          <p:cNvPr id="9" name="Rectangle 8"/>
          <p:cNvSpPr/>
          <p:nvPr/>
        </p:nvSpPr>
        <p:spPr>
          <a:xfrm>
            <a:off x="476249" y="1316245"/>
            <a:ext cx="8372475" cy="4401205"/>
          </a:xfrm>
          <a:prstGeom prst="rect">
            <a:avLst/>
          </a:prstGeom>
        </p:spPr>
        <p:txBody>
          <a:bodyPr wrap="square">
            <a:spAutoFit/>
          </a:bodyPr>
          <a:lstStyle/>
          <a:p>
            <a:pPr marL="342900" indent="-342900">
              <a:buFont typeface="Arial" pitchFamily="34" charset="0"/>
              <a:buChar char="•"/>
            </a:pPr>
            <a:r>
              <a:rPr lang="en-US" sz="2400" b="1" dirty="0" smtClean="0">
                <a:latin typeface="Calibri" pitchFamily="34" charset="0"/>
              </a:rPr>
              <a:t>Overarching state provider </a:t>
            </a:r>
            <a:r>
              <a:rPr lang="en-US" sz="2400" b="1" dirty="0">
                <a:latin typeface="Calibri" pitchFamily="34" charset="0"/>
              </a:rPr>
              <a:t>network adequacy requirements </a:t>
            </a:r>
            <a:r>
              <a:rPr lang="en-US" sz="2400" b="1" dirty="0" smtClean="0">
                <a:latin typeface="Calibri" pitchFamily="34" charset="0"/>
              </a:rPr>
              <a:t>across Medical Assistance, MinnesotaCare, and QHPs in MNsure</a:t>
            </a:r>
          </a:p>
          <a:p>
            <a:pPr marL="800100" lvl="1" indent="-342900">
              <a:buFont typeface="Wingdings" pitchFamily="2" charset="2"/>
              <a:buChar char="ü"/>
            </a:pPr>
            <a:r>
              <a:rPr lang="en-US" sz="2400" i="1" dirty="0" smtClean="0">
                <a:latin typeface="Calibri" pitchFamily="34" charset="0"/>
              </a:rPr>
              <a:t>Time and distance standards for access primary care and specialty care within plan service area</a:t>
            </a:r>
          </a:p>
          <a:p>
            <a:pPr marL="800100" lvl="1" indent="-342900">
              <a:spcAft>
                <a:spcPts val="2400"/>
              </a:spcAft>
              <a:buFont typeface="Wingdings" pitchFamily="2" charset="2"/>
              <a:buChar char="ü"/>
            </a:pPr>
            <a:r>
              <a:rPr lang="en-US" sz="2400" i="1" dirty="0" smtClean="0">
                <a:latin typeface="Calibri" pitchFamily="34" charset="0"/>
              </a:rPr>
              <a:t>Some exceptions may apply</a:t>
            </a:r>
            <a:endParaRPr lang="en-US" sz="2800" dirty="0" smtClean="0">
              <a:latin typeface="Calibri" pitchFamily="34" charset="0"/>
            </a:endParaRPr>
          </a:p>
          <a:p>
            <a:pPr marL="342900" indent="-342900">
              <a:spcAft>
                <a:spcPts val="2400"/>
              </a:spcAft>
              <a:buFont typeface="Arial" pitchFamily="34" charset="0"/>
              <a:buChar char="•"/>
            </a:pPr>
            <a:r>
              <a:rPr lang="en-US" sz="2400" b="1" dirty="0" smtClean="0">
                <a:latin typeface="Calibri" pitchFamily="34" charset="0"/>
              </a:rPr>
              <a:t>Plans offering MA </a:t>
            </a:r>
            <a:r>
              <a:rPr lang="en-US" sz="2400" b="1" dirty="0">
                <a:latin typeface="Calibri" pitchFamily="34" charset="0"/>
              </a:rPr>
              <a:t>and </a:t>
            </a:r>
            <a:r>
              <a:rPr lang="en-US" sz="2400" b="1" dirty="0" smtClean="0">
                <a:latin typeface="Calibri" pitchFamily="34" charset="0"/>
              </a:rPr>
              <a:t>MinnesotaCare products in same service area use the same provider network</a:t>
            </a:r>
            <a:endParaRPr lang="en-US" sz="2400" dirty="0">
              <a:latin typeface="Calibri" pitchFamily="34" charset="0"/>
            </a:endParaRPr>
          </a:p>
          <a:p>
            <a:pPr marL="342900" indent="-342900">
              <a:buFont typeface="Arial" pitchFamily="34" charset="0"/>
              <a:buChar char="•"/>
            </a:pPr>
            <a:r>
              <a:rPr lang="en-US" sz="2400" b="1" dirty="0" smtClean="0">
                <a:latin typeface="Calibri" pitchFamily="34" charset="0"/>
              </a:rPr>
              <a:t>Plans offering MA, Minnesota Care and QHP products may have different MA/MinnesotaCare vs. QHP provider networks</a:t>
            </a:r>
            <a:endParaRPr lang="en-US" sz="2000" dirty="0" smtClean="0">
              <a:latin typeface="Calibri" pitchFamily="34" charset="0"/>
            </a:endParaRPr>
          </a:p>
        </p:txBody>
      </p:sp>
      <p:pic>
        <p:nvPicPr>
          <p:cNvPr id="6" name="Picture 2" title="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477000"/>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1"/>
          <p:cNvSpPr txBox="1">
            <a:spLocks/>
          </p:cNvSpPr>
          <p:nvPr/>
        </p:nvSpPr>
        <p:spPr bwMode="auto">
          <a:xfrm>
            <a:off x="7046160" y="642990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itchFamily="34" charset="0"/>
              <a:buChar char="•"/>
              <a:defRPr sz="3200" kern="1200">
                <a:solidFill>
                  <a:schemeClr val="tx1"/>
                </a:solidFill>
                <a:latin typeface="Open Sans"/>
                <a:ea typeface="Open Sans"/>
                <a:cs typeface="Open San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Semibold"/>
                <a:ea typeface="Open Sans Semibold"/>
                <a:cs typeface="Open Sans Semibold"/>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Light"/>
                <a:ea typeface="Open Sans Light"/>
                <a:cs typeface="Open Sans Light"/>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Light"/>
                <a:ea typeface="Open Sans Light"/>
                <a:cs typeface="Open Sans Light"/>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Light"/>
                <a:ea typeface="Open Sans Light"/>
                <a:cs typeface="Open Sans Light"/>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9pPr>
          </a:lstStyle>
          <a:p>
            <a:pPr algn="r">
              <a:spcBef>
                <a:spcPct val="0"/>
              </a:spcBef>
              <a:buFontTx/>
              <a:buNone/>
            </a:pPr>
            <a:fld id="{BBF615F9-BED1-47AA-987A-10A1DA8139B7}" type="slidenum">
              <a:rPr lang="en-US" altLang="en-US" sz="1200" smtClean="0">
                <a:solidFill>
                  <a:srgbClr val="898989"/>
                </a:solidFill>
                <a:latin typeface="Calibri" pitchFamily="34" charset="0"/>
              </a:rPr>
              <a:pPr algn="r">
                <a:spcBef>
                  <a:spcPct val="0"/>
                </a:spcBef>
                <a:buFontTx/>
                <a:buNone/>
              </a:pPr>
              <a:t>29</a:t>
            </a:fld>
            <a:endParaRPr lang="en-US" altLang="en-US" sz="1200" dirty="0" smtClean="0">
              <a:solidFill>
                <a:srgbClr val="898989"/>
              </a:solidFill>
              <a:latin typeface="Calibri" pitchFamily="34" charset="0"/>
            </a:endParaRPr>
          </a:p>
        </p:txBody>
      </p:sp>
    </p:spTree>
    <p:extLst>
      <p:ext uri="{BB962C8B-B14F-4D97-AF65-F5344CB8AC3E}">
        <p14:creationId xmlns:p14="http://schemas.microsoft.com/office/powerpoint/2010/main" val="423753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Framework for Considering Barriers to Access</a:t>
            </a:r>
            <a:endParaRPr lang="en-US" dirty="0"/>
          </a:p>
        </p:txBody>
      </p:sp>
      <p:sp>
        <p:nvSpPr>
          <p:cNvPr id="10" name="Rectangle 9"/>
          <p:cNvSpPr/>
          <p:nvPr/>
        </p:nvSpPr>
        <p:spPr bwMode="auto">
          <a:xfrm>
            <a:off x="304800" y="1392206"/>
            <a:ext cx="8297498" cy="714979"/>
          </a:xfrm>
          <a:prstGeom prst="rect">
            <a:avLst/>
          </a:prstGeom>
          <a:noFill/>
          <a:ln w="28575" cap="flat" cmpd="sng" algn="ctr">
            <a:solidFill>
              <a:schemeClr val="tx1"/>
            </a:solid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algn="ctr">
              <a:spcAft>
                <a:spcPts val="1200"/>
              </a:spcAft>
            </a:pPr>
            <a:r>
              <a:rPr lang="en-US" sz="2000" b="1" dirty="0" smtClean="0">
                <a:latin typeface="Calibri" panose="020F0502020204030204" pitchFamily="34" charset="0"/>
              </a:rPr>
              <a:t>Access to care represents the degree of “fit” between health care consumers and the health care system, made up of the following dimensions:</a:t>
            </a:r>
            <a:endParaRPr lang="en-US" sz="1400" dirty="0" smtClean="0">
              <a:latin typeface="Calibri" panose="020F0502020204030204" pitchFamily="34" charset="0"/>
            </a:endParaRPr>
          </a:p>
        </p:txBody>
      </p:sp>
      <p:sp>
        <p:nvSpPr>
          <p:cNvPr id="17" name="Rectangle 2"/>
          <p:cNvSpPr>
            <a:spLocks noChangeArrowheads="1"/>
          </p:cNvSpPr>
          <p:nvPr/>
        </p:nvSpPr>
        <p:spPr bwMode="auto">
          <a:xfrm>
            <a:off x="-163010" y="2183275"/>
            <a:ext cx="9103041" cy="3513778"/>
          </a:xfrm>
          <a:prstGeom prst="rect">
            <a:avLst/>
          </a:prstGeom>
          <a:noFill/>
          <a:ln w="76200" algn="ctr">
            <a:noFill/>
            <a:miter lim="800000"/>
            <a:headEnd/>
            <a:tailEnd/>
          </a:ln>
          <a:extLst>
            <a:ext uri="{909E8E84-426E-40DD-AFC4-6F175D3DCCD1}">
              <a14:hiddenFill xmlns:a14="http://schemas.microsoft.com/office/drawing/2010/main">
                <a:solidFill>
                  <a:srgbClr val="FFFFFF"/>
                </a:solidFill>
              </a14:hiddenFill>
            </a:ext>
          </a:extLst>
        </p:spPr>
        <p:txBody>
          <a:bodyPr anchor="t"/>
          <a:lstStyle>
            <a:lvl1pPr marL="342900" indent="-342900" eaLnBrk="0" hangingPunct="0">
              <a:spcBef>
                <a:spcPct val="20000"/>
              </a:spcBef>
              <a:buFont typeface="Arial" pitchFamily="34" charset="0"/>
              <a:buChar char="•"/>
              <a:defRPr sz="3200">
                <a:solidFill>
                  <a:schemeClr val="tx1"/>
                </a:solidFill>
                <a:latin typeface="Open Sans"/>
                <a:ea typeface="Open Sans"/>
                <a:cs typeface="Open Sans"/>
              </a:defRPr>
            </a:lvl1pPr>
            <a:lvl2pPr marL="742950" indent="-285750" eaLnBrk="0" hangingPunct="0">
              <a:spcBef>
                <a:spcPct val="20000"/>
              </a:spcBef>
              <a:buFont typeface="Arial" pitchFamily="34" charset="0"/>
              <a:buChar char="–"/>
              <a:defRPr sz="2800">
                <a:solidFill>
                  <a:schemeClr val="tx1"/>
                </a:solidFill>
                <a:latin typeface="Open Sans Semibold"/>
                <a:ea typeface="Open Sans Semibold"/>
                <a:cs typeface="Open Sans Semibold"/>
              </a:defRPr>
            </a:lvl2pPr>
            <a:lvl3pPr marL="1143000" indent="-228600" eaLnBrk="0" hangingPunct="0">
              <a:spcBef>
                <a:spcPct val="20000"/>
              </a:spcBef>
              <a:buFont typeface="Arial" pitchFamily="34" charset="0"/>
              <a:buChar char="•"/>
              <a:defRPr sz="2400">
                <a:solidFill>
                  <a:schemeClr val="tx1"/>
                </a:solidFill>
                <a:latin typeface="Open Sans Light"/>
                <a:ea typeface="Open Sans Light"/>
                <a:cs typeface="Open Sans Light"/>
              </a:defRPr>
            </a:lvl3pPr>
            <a:lvl4pPr marL="16002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4pPr>
            <a:lvl5pPr marL="2057400" indent="-228600" eaLnBrk="0" hangingPunct="0">
              <a:spcBef>
                <a:spcPct val="20000"/>
              </a:spcBef>
              <a:buFont typeface="Arial" pitchFamily="34" charset="0"/>
              <a:buChar char="»"/>
              <a:defRPr sz="2000">
                <a:solidFill>
                  <a:schemeClr val="tx1"/>
                </a:solidFill>
                <a:latin typeface="Open Sans Light"/>
                <a:ea typeface="Open Sans Light"/>
                <a:cs typeface="Open Sans Light"/>
              </a:defRPr>
            </a:lvl5pPr>
            <a:lvl6pPr marL="25146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6pPr>
            <a:lvl7pPr marL="29718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7pPr>
            <a:lvl8pPr marL="34290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8pPr>
            <a:lvl9pPr marL="3886200" indent="-228600"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9pPr>
          </a:lstStyle>
          <a:p>
            <a:pPr marL="806450" lvl="1" indent="-342900" eaLnBrk="1" hangingPunct="1">
              <a:spcBef>
                <a:spcPct val="0"/>
              </a:spcBef>
              <a:spcAft>
                <a:spcPts val="800"/>
              </a:spcAft>
              <a:buClr>
                <a:srgbClr val="9ABCBB"/>
              </a:buClr>
              <a:buFont typeface="Arial" pitchFamily="34" charset="0"/>
              <a:buChar char="•"/>
            </a:pPr>
            <a:r>
              <a:rPr lang="en-US" altLang="en-US" sz="1800" u="sng" dirty="0" smtClean="0">
                <a:latin typeface="Calibri" pitchFamily="34" charset="0"/>
              </a:rPr>
              <a:t>Availability</a:t>
            </a:r>
            <a:r>
              <a:rPr lang="en-US" altLang="en-US" sz="1800" dirty="0" smtClean="0">
                <a:latin typeface="Calibri" pitchFamily="34" charset="0"/>
              </a:rPr>
              <a:t>: The volume and type of existing services available for the consumers’ volume and needs, including the adequacy of those services</a:t>
            </a:r>
          </a:p>
          <a:p>
            <a:pPr marL="806450" lvl="1" indent="-342900" eaLnBrk="1" hangingPunct="1">
              <a:spcBef>
                <a:spcPct val="0"/>
              </a:spcBef>
              <a:spcAft>
                <a:spcPts val="800"/>
              </a:spcAft>
              <a:buClr>
                <a:srgbClr val="9ABCBB"/>
              </a:buClr>
              <a:buFont typeface="Arial" pitchFamily="34" charset="0"/>
              <a:buChar char="•"/>
            </a:pPr>
            <a:r>
              <a:rPr lang="en-US" altLang="en-US" sz="1800" u="sng" dirty="0" smtClean="0">
                <a:latin typeface="Calibri" pitchFamily="34" charset="0"/>
              </a:rPr>
              <a:t>Accessibility</a:t>
            </a:r>
            <a:r>
              <a:rPr lang="en-US" altLang="en-US" sz="1800" dirty="0" smtClean="0">
                <a:latin typeface="Calibri" pitchFamily="34" charset="0"/>
              </a:rPr>
              <a:t>: The relationship between the location of services and the location of consumers including; transportation resources, distance, time, and cost</a:t>
            </a:r>
          </a:p>
          <a:p>
            <a:pPr marL="806450" lvl="1" indent="-342900" eaLnBrk="1" hangingPunct="1">
              <a:spcBef>
                <a:spcPct val="0"/>
              </a:spcBef>
              <a:spcAft>
                <a:spcPts val="800"/>
              </a:spcAft>
              <a:buClr>
                <a:srgbClr val="9ABCBB"/>
              </a:buClr>
              <a:buFont typeface="Arial" pitchFamily="34" charset="0"/>
              <a:buChar char="•"/>
            </a:pPr>
            <a:r>
              <a:rPr lang="en-US" altLang="en-US" sz="1800" u="sng" dirty="0" smtClean="0">
                <a:latin typeface="Calibri" pitchFamily="34" charset="0"/>
              </a:rPr>
              <a:t>Accommodation</a:t>
            </a:r>
            <a:r>
              <a:rPr lang="en-US" altLang="en-US" sz="1800" dirty="0" smtClean="0">
                <a:latin typeface="Calibri" pitchFamily="34" charset="0"/>
              </a:rPr>
              <a:t>:</a:t>
            </a:r>
            <a:r>
              <a:rPr lang="en-US" altLang="en-US" sz="1800" dirty="0">
                <a:latin typeface="Calibri" pitchFamily="34" charset="0"/>
              </a:rPr>
              <a:t> </a:t>
            </a:r>
            <a:r>
              <a:rPr lang="en-US" altLang="en-US" sz="1800" dirty="0" smtClean="0">
                <a:latin typeface="Calibri" pitchFamily="34" charset="0"/>
              </a:rPr>
              <a:t>The relationship between the organization of supply resources and the consumers ability to accept those factors (i.e. appointment systems)</a:t>
            </a:r>
          </a:p>
          <a:p>
            <a:pPr marL="806450" lvl="1" indent="-342900" eaLnBrk="1" hangingPunct="1">
              <a:spcBef>
                <a:spcPct val="0"/>
              </a:spcBef>
              <a:spcAft>
                <a:spcPts val="800"/>
              </a:spcAft>
              <a:buClr>
                <a:srgbClr val="9ABCBB"/>
              </a:buClr>
              <a:buFont typeface="Arial" pitchFamily="34" charset="0"/>
              <a:buChar char="•"/>
            </a:pPr>
            <a:r>
              <a:rPr lang="en-US" altLang="en-US" sz="1800" u="sng" dirty="0" smtClean="0">
                <a:latin typeface="Calibri" pitchFamily="34" charset="0"/>
              </a:rPr>
              <a:t>Affordability</a:t>
            </a:r>
            <a:r>
              <a:rPr lang="en-US" altLang="en-US" sz="1800" dirty="0" smtClean="0">
                <a:latin typeface="Calibri" pitchFamily="34" charset="0"/>
              </a:rPr>
              <a:t>: The relationship between prices of services and providers’ insurance to the consumer’s income, ability to pay, and health insurance coverage</a:t>
            </a:r>
          </a:p>
          <a:p>
            <a:pPr marL="806450" lvl="1" indent="-342900" eaLnBrk="1" hangingPunct="1">
              <a:spcBef>
                <a:spcPct val="0"/>
              </a:spcBef>
              <a:spcAft>
                <a:spcPts val="800"/>
              </a:spcAft>
              <a:buClr>
                <a:srgbClr val="9ABCBB"/>
              </a:buClr>
              <a:buFont typeface="Arial" pitchFamily="34" charset="0"/>
              <a:buChar char="•"/>
            </a:pPr>
            <a:r>
              <a:rPr lang="en-US" altLang="en-US" sz="1800" u="sng" dirty="0" smtClean="0">
                <a:latin typeface="Calibri" pitchFamily="34" charset="0"/>
              </a:rPr>
              <a:t>Acceptability</a:t>
            </a:r>
            <a:r>
              <a:rPr lang="en-US" altLang="en-US" sz="1800" dirty="0" smtClean="0">
                <a:latin typeface="Calibri" pitchFamily="34" charset="0"/>
              </a:rPr>
              <a:t>: The relationship between the consumer’s attitudes about personal and practice characteristics of providers to the actual characteristics of providers</a:t>
            </a:r>
          </a:p>
        </p:txBody>
      </p:sp>
      <p:sp>
        <p:nvSpPr>
          <p:cNvPr id="19" name="TextBox 18"/>
          <p:cNvSpPr txBox="1"/>
          <p:nvPr/>
        </p:nvSpPr>
        <p:spPr>
          <a:xfrm>
            <a:off x="982133" y="6476999"/>
            <a:ext cx="7818967" cy="381001"/>
          </a:xfrm>
          <a:prstGeom prst="rect">
            <a:avLst/>
          </a:prstGeom>
        </p:spPr>
        <p:txBody>
          <a:bodyPr vert="horz" wrap="square" rtlCol="0" anchor="b">
            <a:normAutofit fontScale="62500" lnSpcReduction="20000"/>
          </a:bodyPr>
          <a:lstStyle/>
          <a:p>
            <a:r>
              <a:rPr lang="en-US" dirty="0" smtClean="0"/>
              <a:t>Source: R. Penchansky and J. Thomas. </a:t>
            </a:r>
            <a:r>
              <a:rPr lang="en-US" i="1" dirty="0" smtClean="0"/>
              <a:t>The Concept of Access: Definition and Relationship to Consumer  Satisfaction. </a:t>
            </a:r>
            <a:r>
              <a:rPr lang="en-US" dirty="0" smtClean="0"/>
              <a:t>Medical Care (19)(2). Feb. 1981. pp. 127 – 140. </a:t>
            </a:r>
          </a:p>
        </p:txBody>
      </p:sp>
      <p:pic>
        <p:nvPicPr>
          <p:cNvPr id="5" name="Picture 2" title="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8"/>
          <p:cNvSpPr txBox="1">
            <a:spLocks/>
          </p:cNvSpPr>
          <p:nvPr/>
        </p:nvSpPr>
        <p:spPr>
          <a:xfrm>
            <a:off x="8534400" y="6440629"/>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8FA0FF-B194-4927-BB1D-56AA63D432A4}" type="slidenum">
              <a:rPr lang="en-US" smtClean="0"/>
              <a:pPr/>
              <a:t>3</a:t>
            </a:fld>
            <a:endParaRPr lang="en-US" dirty="0"/>
          </a:p>
        </p:txBody>
      </p:sp>
    </p:spTree>
    <p:extLst>
      <p:ext uri="{BB962C8B-B14F-4D97-AF65-F5344CB8AC3E}">
        <p14:creationId xmlns:p14="http://schemas.microsoft.com/office/powerpoint/2010/main" val="226599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Address Provider and Plan Alignment Differences</a:t>
            </a:r>
            <a:endParaRPr lang="en-US" dirty="0"/>
          </a:p>
        </p:txBody>
      </p:sp>
      <p:sp>
        <p:nvSpPr>
          <p:cNvPr id="39" name="TextBox 38"/>
          <p:cNvSpPr txBox="1"/>
          <p:nvPr/>
        </p:nvSpPr>
        <p:spPr>
          <a:xfrm>
            <a:off x="472558" y="1288797"/>
            <a:ext cx="8192787" cy="912408"/>
          </a:xfrm>
          <a:prstGeom prst="rect">
            <a:avLst/>
          </a:prstGeom>
        </p:spPr>
        <p:txBody>
          <a:bodyPr vert="horz" wrap="square" rtlCol="0" anchor="ctr">
            <a:noAutofit/>
          </a:bodyPr>
          <a:lstStyle/>
          <a:p>
            <a:r>
              <a:rPr lang="en-US" sz="2400" b="1" dirty="0" smtClean="0">
                <a:solidFill>
                  <a:prstClr val="black"/>
                </a:solidFill>
              </a:rPr>
              <a:t>Recommendation: Explore options to create plan and provider alignment across the coverage continuum </a:t>
            </a:r>
          </a:p>
        </p:txBody>
      </p:sp>
      <p:sp>
        <p:nvSpPr>
          <p:cNvPr id="18" name="TextBox 26"/>
          <p:cNvSpPr txBox="1"/>
          <p:nvPr/>
        </p:nvSpPr>
        <p:spPr>
          <a:xfrm>
            <a:off x="450194" y="2554464"/>
            <a:ext cx="1838326" cy="2149177"/>
          </a:xfrm>
          <a:prstGeom prst="rect">
            <a:avLst/>
          </a:prstGeom>
          <a:noFill/>
        </p:spPr>
        <p:txBody>
          <a:bodyPr wrap="square" lIns="0" tIns="50736" rIns="0" bIns="50736" rtlCol="0">
            <a:spAutoFit/>
          </a:bodyPr>
          <a:lstStyle>
            <a:defPPr>
              <a:defRPr lang="en-US"/>
            </a:defPPr>
            <a:lvl1pPr algn="l" rtl="0" eaLnBrk="0" fontAlgn="base" hangingPunct="0">
              <a:spcBef>
                <a:spcPct val="0"/>
              </a:spcBef>
              <a:spcAft>
                <a:spcPct val="0"/>
              </a:spcAft>
              <a:defRPr sz="2200" kern="1200">
                <a:solidFill>
                  <a:schemeClr val="tx1"/>
                </a:solidFill>
                <a:latin typeface="Georgia" pitchFamily="18" charset="0"/>
                <a:ea typeface="+mn-ea"/>
                <a:cs typeface="+mn-cs"/>
              </a:defRPr>
            </a:lvl1pPr>
            <a:lvl2pPr marL="455329" algn="l" rtl="0" eaLnBrk="0" fontAlgn="base" hangingPunct="0">
              <a:spcBef>
                <a:spcPct val="0"/>
              </a:spcBef>
              <a:spcAft>
                <a:spcPct val="0"/>
              </a:spcAft>
              <a:defRPr sz="2200" kern="1200">
                <a:solidFill>
                  <a:schemeClr val="tx1"/>
                </a:solidFill>
                <a:latin typeface="Georgia" pitchFamily="18" charset="0"/>
                <a:ea typeface="+mn-ea"/>
                <a:cs typeface="+mn-cs"/>
              </a:defRPr>
            </a:lvl2pPr>
            <a:lvl3pPr marL="910660" algn="l" rtl="0" eaLnBrk="0" fontAlgn="base" hangingPunct="0">
              <a:spcBef>
                <a:spcPct val="0"/>
              </a:spcBef>
              <a:spcAft>
                <a:spcPct val="0"/>
              </a:spcAft>
              <a:defRPr sz="2200" kern="1200">
                <a:solidFill>
                  <a:schemeClr val="tx1"/>
                </a:solidFill>
                <a:latin typeface="Georgia" pitchFamily="18" charset="0"/>
                <a:ea typeface="+mn-ea"/>
                <a:cs typeface="+mn-cs"/>
              </a:defRPr>
            </a:lvl3pPr>
            <a:lvl4pPr marL="1365996" algn="l" rtl="0" eaLnBrk="0" fontAlgn="base" hangingPunct="0">
              <a:spcBef>
                <a:spcPct val="0"/>
              </a:spcBef>
              <a:spcAft>
                <a:spcPct val="0"/>
              </a:spcAft>
              <a:defRPr sz="2200" kern="1200">
                <a:solidFill>
                  <a:schemeClr val="tx1"/>
                </a:solidFill>
                <a:latin typeface="Georgia" pitchFamily="18" charset="0"/>
                <a:ea typeface="+mn-ea"/>
                <a:cs typeface="+mn-cs"/>
              </a:defRPr>
            </a:lvl4pPr>
            <a:lvl5pPr marL="1821326" algn="l" rtl="0" eaLnBrk="0" fontAlgn="base" hangingPunct="0">
              <a:spcBef>
                <a:spcPct val="0"/>
              </a:spcBef>
              <a:spcAft>
                <a:spcPct val="0"/>
              </a:spcAft>
              <a:defRPr sz="2200" kern="1200">
                <a:solidFill>
                  <a:schemeClr val="tx1"/>
                </a:solidFill>
                <a:latin typeface="Georgia" pitchFamily="18" charset="0"/>
                <a:ea typeface="+mn-ea"/>
                <a:cs typeface="+mn-cs"/>
              </a:defRPr>
            </a:lvl5pPr>
            <a:lvl6pPr marL="2276666" algn="l" defTabSz="910660" rtl="0" eaLnBrk="1" latinLnBrk="0" hangingPunct="1">
              <a:defRPr sz="2200" kern="1200">
                <a:solidFill>
                  <a:schemeClr val="tx1"/>
                </a:solidFill>
                <a:latin typeface="Georgia" pitchFamily="18" charset="0"/>
                <a:ea typeface="+mn-ea"/>
                <a:cs typeface="+mn-cs"/>
              </a:defRPr>
            </a:lvl6pPr>
            <a:lvl7pPr marL="2731997" algn="l" defTabSz="910660" rtl="0" eaLnBrk="1" latinLnBrk="0" hangingPunct="1">
              <a:defRPr sz="2200" kern="1200">
                <a:solidFill>
                  <a:schemeClr val="tx1"/>
                </a:solidFill>
                <a:latin typeface="Georgia" pitchFamily="18" charset="0"/>
                <a:ea typeface="+mn-ea"/>
                <a:cs typeface="+mn-cs"/>
              </a:defRPr>
            </a:lvl7pPr>
            <a:lvl8pPr marL="3187328" algn="l" defTabSz="910660" rtl="0" eaLnBrk="1" latinLnBrk="0" hangingPunct="1">
              <a:defRPr sz="2200" kern="1200">
                <a:solidFill>
                  <a:schemeClr val="tx1"/>
                </a:solidFill>
                <a:latin typeface="Georgia" pitchFamily="18" charset="0"/>
                <a:ea typeface="+mn-ea"/>
                <a:cs typeface="+mn-cs"/>
              </a:defRPr>
            </a:lvl8pPr>
            <a:lvl9pPr marL="3642660" algn="l" defTabSz="910660" rtl="0" eaLnBrk="1" latinLnBrk="0" hangingPunct="1">
              <a:defRPr sz="2200" kern="1200">
                <a:solidFill>
                  <a:schemeClr val="tx1"/>
                </a:solidFill>
                <a:latin typeface="Georgia" pitchFamily="18" charset="0"/>
                <a:ea typeface="+mn-ea"/>
                <a:cs typeface="+mn-cs"/>
              </a:defRPr>
            </a:lvl9pPr>
          </a:lstStyle>
          <a:p>
            <a:pPr algn="ctr">
              <a:spcAft>
                <a:spcPts val="600"/>
              </a:spcAft>
            </a:pPr>
            <a:r>
              <a:rPr lang="en-US" sz="2000" b="1" dirty="0" smtClean="0">
                <a:solidFill>
                  <a:srgbClr val="000000"/>
                </a:solidFill>
                <a:latin typeface="Calibri" pitchFamily="34" charset="0"/>
              </a:rPr>
              <a:t>Potential Option</a:t>
            </a:r>
            <a:endParaRPr lang="en-US" sz="1800" dirty="0" smtClean="0">
              <a:solidFill>
                <a:srgbClr val="000000"/>
              </a:solidFill>
              <a:latin typeface="Calibri" pitchFamily="34" charset="0"/>
            </a:endParaRPr>
          </a:p>
          <a:p>
            <a:pPr>
              <a:spcAft>
                <a:spcPts val="0"/>
              </a:spcAft>
            </a:pPr>
            <a:r>
              <a:rPr lang="en-US" sz="1800" dirty="0" smtClean="0">
                <a:solidFill>
                  <a:srgbClr val="000000"/>
                </a:solidFill>
                <a:latin typeface="Calibri" pitchFamily="34" charset="0"/>
              </a:rPr>
              <a:t>Encourage or require issuers to participate in Medical Assistance, </a:t>
            </a:r>
            <a:r>
              <a:rPr lang="en-US" sz="1800" dirty="0" err="1" smtClean="0">
                <a:solidFill>
                  <a:srgbClr val="000000"/>
                </a:solidFill>
                <a:latin typeface="Calibri" pitchFamily="34" charset="0"/>
              </a:rPr>
              <a:t>MinnesotaCare</a:t>
            </a:r>
            <a:r>
              <a:rPr lang="en-US" sz="1800" dirty="0" smtClean="0">
                <a:solidFill>
                  <a:srgbClr val="000000"/>
                </a:solidFill>
                <a:latin typeface="Calibri" pitchFamily="34" charset="0"/>
              </a:rPr>
              <a:t>, and MNsure</a:t>
            </a:r>
            <a:endParaRPr lang="en-US" sz="1800" dirty="0">
              <a:solidFill>
                <a:srgbClr val="000000"/>
              </a:solidFill>
              <a:latin typeface="Calibri" pitchFamily="34" charset="0"/>
            </a:endParaRPr>
          </a:p>
        </p:txBody>
      </p:sp>
      <p:sp>
        <p:nvSpPr>
          <p:cNvPr id="8" name="TextBox 7"/>
          <p:cNvSpPr txBox="1"/>
          <p:nvPr/>
        </p:nvSpPr>
        <p:spPr>
          <a:xfrm>
            <a:off x="2516500" y="2476223"/>
            <a:ext cx="2052452" cy="2610593"/>
          </a:xfrm>
          <a:prstGeom prst="rect">
            <a:avLst/>
          </a:prstGeom>
          <a:solidFill>
            <a:schemeClr val="accent1"/>
          </a:solidFill>
          <a:ln>
            <a:solidFill>
              <a:schemeClr val="accent1"/>
            </a:solidFill>
          </a:ln>
        </p:spPr>
        <p:txBody>
          <a:bodyPr vert="horz" wrap="square" rtlCol="0" anchor="ctr">
            <a:noAutofit/>
          </a:bodyPr>
          <a:lstStyle/>
          <a:p>
            <a:r>
              <a:rPr lang="en-US" b="1" dirty="0">
                <a:solidFill>
                  <a:schemeClr val="bg1"/>
                </a:solidFill>
                <a:latin typeface="Calibri" panose="020F0502020204030204" pitchFamily="34" charset="0"/>
              </a:rPr>
              <a:t>New York</a:t>
            </a:r>
          </a:p>
          <a:p>
            <a:endParaRPr lang="en-US" b="1"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New </a:t>
            </a:r>
            <a:r>
              <a:rPr lang="en-US" dirty="0" err="1">
                <a:solidFill>
                  <a:schemeClr val="bg1"/>
                </a:solidFill>
                <a:latin typeface="Calibri" panose="020F0502020204030204" pitchFamily="34" charset="0"/>
              </a:rPr>
              <a:t>QHP</a:t>
            </a:r>
            <a:r>
              <a:rPr lang="en-US" dirty="0">
                <a:solidFill>
                  <a:schemeClr val="bg1"/>
                </a:solidFill>
                <a:latin typeface="Calibri" panose="020F0502020204030204" pitchFamily="34" charset="0"/>
              </a:rPr>
              <a:t> entrants after 2014 must be existing MMC and CHIP plans, unless state determines exceptions </a:t>
            </a:r>
          </a:p>
        </p:txBody>
      </p:sp>
      <p:sp>
        <p:nvSpPr>
          <p:cNvPr id="13" name="TextBox 26"/>
          <p:cNvSpPr txBox="1"/>
          <p:nvPr/>
        </p:nvSpPr>
        <p:spPr>
          <a:xfrm>
            <a:off x="4796932" y="2531983"/>
            <a:ext cx="1847850" cy="2426176"/>
          </a:xfrm>
          <a:prstGeom prst="rect">
            <a:avLst/>
          </a:prstGeom>
          <a:noFill/>
        </p:spPr>
        <p:txBody>
          <a:bodyPr wrap="square" lIns="0" tIns="50736" rIns="0" bIns="50736" rtlCol="0">
            <a:spAutoFit/>
          </a:bodyPr>
          <a:lstStyle>
            <a:defPPr>
              <a:defRPr lang="en-US"/>
            </a:defPPr>
            <a:lvl1pPr algn="l" rtl="0" eaLnBrk="0" fontAlgn="base" hangingPunct="0">
              <a:spcBef>
                <a:spcPct val="0"/>
              </a:spcBef>
              <a:spcAft>
                <a:spcPct val="0"/>
              </a:spcAft>
              <a:defRPr sz="2200" kern="1200">
                <a:solidFill>
                  <a:schemeClr val="tx1"/>
                </a:solidFill>
                <a:latin typeface="Georgia" pitchFamily="18" charset="0"/>
                <a:ea typeface="+mn-ea"/>
                <a:cs typeface="+mn-cs"/>
              </a:defRPr>
            </a:lvl1pPr>
            <a:lvl2pPr marL="455329" algn="l" rtl="0" eaLnBrk="0" fontAlgn="base" hangingPunct="0">
              <a:spcBef>
                <a:spcPct val="0"/>
              </a:spcBef>
              <a:spcAft>
                <a:spcPct val="0"/>
              </a:spcAft>
              <a:defRPr sz="2200" kern="1200">
                <a:solidFill>
                  <a:schemeClr val="tx1"/>
                </a:solidFill>
                <a:latin typeface="Georgia" pitchFamily="18" charset="0"/>
                <a:ea typeface="+mn-ea"/>
                <a:cs typeface="+mn-cs"/>
              </a:defRPr>
            </a:lvl2pPr>
            <a:lvl3pPr marL="910660" algn="l" rtl="0" eaLnBrk="0" fontAlgn="base" hangingPunct="0">
              <a:spcBef>
                <a:spcPct val="0"/>
              </a:spcBef>
              <a:spcAft>
                <a:spcPct val="0"/>
              </a:spcAft>
              <a:defRPr sz="2200" kern="1200">
                <a:solidFill>
                  <a:schemeClr val="tx1"/>
                </a:solidFill>
                <a:latin typeface="Georgia" pitchFamily="18" charset="0"/>
                <a:ea typeface="+mn-ea"/>
                <a:cs typeface="+mn-cs"/>
              </a:defRPr>
            </a:lvl3pPr>
            <a:lvl4pPr marL="1365996" algn="l" rtl="0" eaLnBrk="0" fontAlgn="base" hangingPunct="0">
              <a:spcBef>
                <a:spcPct val="0"/>
              </a:spcBef>
              <a:spcAft>
                <a:spcPct val="0"/>
              </a:spcAft>
              <a:defRPr sz="2200" kern="1200">
                <a:solidFill>
                  <a:schemeClr val="tx1"/>
                </a:solidFill>
                <a:latin typeface="Georgia" pitchFamily="18" charset="0"/>
                <a:ea typeface="+mn-ea"/>
                <a:cs typeface="+mn-cs"/>
              </a:defRPr>
            </a:lvl4pPr>
            <a:lvl5pPr marL="1821326" algn="l" rtl="0" eaLnBrk="0" fontAlgn="base" hangingPunct="0">
              <a:spcBef>
                <a:spcPct val="0"/>
              </a:spcBef>
              <a:spcAft>
                <a:spcPct val="0"/>
              </a:spcAft>
              <a:defRPr sz="2200" kern="1200">
                <a:solidFill>
                  <a:schemeClr val="tx1"/>
                </a:solidFill>
                <a:latin typeface="Georgia" pitchFamily="18" charset="0"/>
                <a:ea typeface="+mn-ea"/>
                <a:cs typeface="+mn-cs"/>
              </a:defRPr>
            </a:lvl5pPr>
            <a:lvl6pPr marL="2276666" algn="l" defTabSz="910660" rtl="0" eaLnBrk="1" latinLnBrk="0" hangingPunct="1">
              <a:defRPr sz="2200" kern="1200">
                <a:solidFill>
                  <a:schemeClr val="tx1"/>
                </a:solidFill>
                <a:latin typeface="Georgia" pitchFamily="18" charset="0"/>
                <a:ea typeface="+mn-ea"/>
                <a:cs typeface="+mn-cs"/>
              </a:defRPr>
            </a:lvl6pPr>
            <a:lvl7pPr marL="2731997" algn="l" defTabSz="910660" rtl="0" eaLnBrk="1" latinLnBrk="0" hangingPunct="1">
              <a:defRPr sz="2200" kern="1200">
                <a:solidFill>
                  <a:schemeClr val="tx1"/>
                </a:solidFill>
                <a:latin typeface="Georgia" pitchFamily="18" charset="0"/>
                <a:ea typeface="+mn-ea"/>
                <a:cs typeface="+mn-cs"/>
              </a:defRPr>
            </a:lvl7pPr>
            <a:lvl8pPr marL="3187328" algn="l" defTabSz="910660" rtl="0" eaLnBrk="1" latinLnBrk="0" hangingPunct="1">
              <a:defRPr sz="2200" kern="1200">
                <a:solidFill>
                  <a:schemeClr val="tx1"/>
                </a:solidFill>
                <a:latin typeface="Georgia" pitchFamily="18" charset="0"/>
                <a:ea typeface="+mn-ea"/>
                <a:cs typeface="+mn-cs"/>
              </a:defRPr>
            </a:lvl8pPr>
            <a:lvl9pPr marL="3642660" algn="l" defTabSz="910660" rtl="0" eaLnBrk="1" latinLnBrk="0" hangingPunct="1">
              <a:defRPr sz="2200" kern="1200">
                <a:solidFill>
                  <a:schemeClr val="tx1"/>
                </a:solidFill>
                <a:latin typeface="Georgia" pitchFamily="18" charset="0"/>
                <a:ea typeface="+mn-ea"/>
                <a:cs typeface="+mn-cs"/>
              </a:defRPr>
            </a:lvl9pPr>
          </a:lstStyle>
          <a:p>
            <a:pPr>
              <a:spcAft>
                <a:spcPts val="600"/>
              </a:spcAft>
            </a:pPr>
            <a:r>
              <a:rPr lang="en-US" sz="2000" b="1" dirty="0" smtClean="0">
                <a:solidFill>
                  <a:srgbClr val="000000"/>
                </a:solidFill>
                <a:latin typeface="Calibri" pitchFamily="34" charset="0"/>
              </a:rPr>
              <a:t>Potential Option</a:t>
            </a:r>
            <a:endParaRPr lang="en-US" sz="1800" dirty="0" smtClean="0">
              <a:solidFill>
                <a:srgbClr val="000000"/>
              </a:solidFill>
              <a:latin typeface="Calibri" pitchFamily="34" charset="0"/>
            </a:endParaRPr>
          </a:p>
          <a:p>
            <a:pPr>
              <a:spcAft>
                <a:spcPts val="600"/>
              </a:spcAft>
            </a:pPr>
            <a:r>
              <a:rPr lang="en-US" sz="1800" dirty="0" smtClean="0">
                <a:solidFill>
                  <a:srgbClr val="000000"/>
                </a:solidFill>
                <a:latin typeface="Calibri" pitchFamily="34" charset="0"/>
              </a:rPr>
              <a:t>Encourage or require issuers to offer same provider networks in Medical Assistance, </a:t>
            </a:r>
            <a:r>
              <a:rPr lang="en-US" sz="1800" dirty="0" err="1" smtClean="0">
                <a:solidFill>
                  <a:srgbClr val="000000"/>
                </a:solidFill>
                <a:latin typeface="Calibri" pitchFamily="34" charset="0"/>
              </a:rPr>
              <a:t>MinnesotaCare</a:t>
            </a:r>
            <a:r>
              <a:rPr lang="en-US" sz="1800" dirty="0" smtClean="0">
                <a:solidFill>
                  <a:srgbClr val="000000"/>
                </a:solidFill>
                <a:latin typeface="Calibri" pitchFamily="34" charset="0"/>
              </a:rPr>
              <a:t>, and MNsure</a:t>
            </a:r>
            <a:endParaRPr lang="en-US" sz="1800" dirty="0">
              <a:solidFill>
                <a:srgbClr val="000000"/>
              </a:solidFill>
              <a:latin typeface="Calibri" pitchFamily="34" charset="0"/>
            </a:endParaRPr>
          </a:p>
        </p:txBody>
      </p:sp>
      <p:sp>
        <p:nvSpPr>
          <p:cNvPr id="21" name="TextBox 20"/>
          <p:cNvSpPr txBox="1"/>
          <p:nvPr/>
        </p:nvSpPr>
        <p:spPr>
          <a:xfrm>
            <a:off x="6872762" y="2472482"/>
            <a:ext cx="1931361" cy="3095930"/>
          </a:xfrm>
          <a:prstGeom prst="rect">
            <a:avLst/>
          </a:prstGeom>
          <a:solidFill>
            <a:schemeClr val="accent1"/>
          </a:solidFill>
          <a:ln>
            <a:solidFill>
              <a:schemeClr val="accent1"/>
            </a:solidFill>
          </a:ln>
        </p:spPr>
        <p:txBody>
          <a:bodyPr vert="horz" wrap="square" rtlCol="0" anchor="ctr">
            <a:noAutofit/>
          </a:bodyPr>
          <a:lstStyle/>
          <a:p>
            <a:r>
              <a:rPr lang="en-US" sz="2000" b="1" dirty="0" smtClean="0">
                <a:solidFill>
                  <a:schemeClr val="bg1"/>
                </a:solidFill>
                <a:latin typeface="Calibri" panose="020F0502020204030204" pitchFamily="34" charset="0"/>
              </a:rPr>
              <a:t>Nevada</a:t>
            </a:r>
            <a:endParaRPr lang="en-US" sz="2000" b="1" dirty="0">
              <a:solidFill>
                <a:schemeClr val="bg1"/>
              </a:solidFill>
              <a:latin typeface="Calibri" panose="020F0502020204030204" pitchFamily="34" charset="0"/>
            </a:endParaRPr>
          </a:p>
          <a:p>
            <a:endParaRPr lang="en-US" sz="2000" b="1"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Medicaid plans must offer </a:t>
            </a:r>
            <a:r>
              <a:rPr lang="en-US" dirty="0" smtClean="0">
                <a:solidFill>
                  <a:schemeClr val="bg1"/>
                </a:solidFill>
                <a:latin typeface="Calibri" panose="020F0502020204030204" pitchFamily="34" charset="0"/>
              </a:rPr>
              <a:t>at least one  silver and  gold QHP with comparable geographic region and provider </a:t>
            </a:r>
            <a:r>
              <a:rPr lang="en-US" dirty="0">
                <a:solidFill>
                  <a:schemeClr val="bg1"/>
                </a:solidFill>
                <a:latin typeface="Calibri" panose="020F0502020204030204" pitchFamily="34" charset="0"/>
              </a:rPr>
              <a:t>network </a:t>
            </a:r>
          </a:p>
        </p:txBody>
      </p:sp>
      <p:pic>
        <p:nvPicPr>
          <p:cNvPr id="15" name="Picture 2" title="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1047" y="6492875"/>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lide Number Placeholder 1"/>
          <p:cNvSpPr txBox="1">
            <a:spLocks/>
          </p:cNvSpPr>
          <p:nvPr/>
        </p:nvSpPr>
        <p:spPr bwMode="auto">
          <a:xfrm>
            <a:off x="7014247"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itchFamily="34" charset="0"/>
              <a:buChar char="•"/>
              <a:defRPr sz="3200" kern="1200">
                <a:solidFill>
                  <a:schemeClr val="tx1"/>
                </a:solidFill>
                <a:latin typeface="Open Sans"/>
                <a:ea typeface="Open Sans"/>
                <a:cs typeface="Open San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Semibold"/>
                <a:ea typeface="Open Sans Semibold"/>
                <a:cs typeface="Open Sans Semibold"/>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Light"/>
                <a:ea typeface="Open Sans Light"/>
                <a:cs typeface="Open Sans Light"/>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Light"/>
                <a:ea typeface="Open Sans Light"/>
                <a:cs typeface="Open Sans Light"/>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Light"/>
                <a:ea typeface="Open Sans Light"/>
                <a:cs typeface="Open Sans Light"/>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9pPr>
          </a:lstStyle>
          <a:p>
            <a:pPr algn="r">
              <a:spcBef>
                <a:spcPct val="0"/>
              </a:spcBef>
              <a:buFontTx/>
              <a:buNone/>
            </a:pPr>
            <a:fld id="{BBF615F9-BED1-47AA-987A-10A1DA8139B7}" type="slidenum">
              <a:rPr lang="en-US" altLang="en-US" sz="1200" smtClean="0">
                <a:latin typeface="Calibri" pitchFamily="34" charset="0"/>
              </a:rPr>
              <a:pPr algn="r">
                <a:spcBef>
                  <a:spcPct val="0"/>
                </a:spcBef>
                <a:buFontTx/>
                <a:buNone/>
              </a:pPr>
              <a:t>30</a:t>
            </a:fld>
            <a:endParaRPr lang="en-US" altLang="en-US" sz="1200" dirty="0" smtClean="0">
              <a:latin typeface="Calibri" pitchFamily="34" charset="0"/>
            </a:endParaRPr>
          </a:p>
        </p:txBody>
      </p:sp>
    </p:spTree>
    <p:extLst>
      <p:ext uri="{BB962C8B-B14F-4D97-AF65-F5344CB8AC3E}">
        <p14:creationId xmlns:p14="http://schemas.microsoft.com/office/powerpoint/2010/main" val="1778019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Address High Deductible QHP Products</a:t>
            </a:r>
            <a:endParaRPr lang="en-US" dirty="0"/>
          </a:p>
        </p:txBody>
      </p:sp>
      <p:sp>
        <p:nvSpPr>
          <p:cNvPr id="39" name="TextBox 38"/>
          <p:cNvSpPr txBox="1"/>
          <p:nvPr/>
        </p:nvSpPr>
        <p:spPr>
          <a:xfrm>
            <a:off x="320158" y="1276742"/>
            <a:ext cx="8497587" cy="912408"/>
          </a:xfrm>
          <a:prstGeom prst="rect">
            <a:avLst/>
          </a:prstGeom>
        </p:spPr>
        <p:txBody>
          <a:bodyPr vert="horz" wrap="square" rtlCol="0" anchor="ctr">
            <a:noAutofit/>
          </a:bodyPr>
          <a:lstStyle/>
          <a:p>
            <a:r>
              <a:rPr lang="en-US" sz="2400" b="1" dirty="0" smtClean="0">
                <a:solidFill>
                  <a:prstClr val="black"/>
                </a:solidFill>
              </a:rPr>
              <a:t>Recommendation: Explore options to address high deductibles in QHP products in the Marketplace</a:t>
            </a:r>
          </a:p>
        </p:txBody>
      </p:sp>
      <p:sp>
        <p:nvSpPr>
          <p:cNvPr id="18" name="TextBox 26"/>
          <p:cNvSpPr txBox="1"/>
          <p:nvPr/>
        </p:nvSpPr>
        <p:spPr>
          <a:xfrm>
            <a:off x="172441" y="2591226"/>
            <a:ext cx="2016743" cy="3164840"/>
          </a:xfrm>
          <a:prstGeom prst="rect">
            <a:avLst/>
          </a:prstGeom>
          <a:noFill/>
        </p:spPr>
        <p:txBody>
          <a:bodyPr wrap="square" lIns="0" tIns="50736" rIns="0" bIns="50736" rtlCol="0">
            <a:spAutoFit/>
          </a:bodyPr>
          <a:lstStyle>
            <a:defPPr>
              <a:defRPr lang="en-US"/>
            </a:defPPr>
            <a:lvl1pPr algn="l" rtl="0" eaLnBrk="0" fontAlgn="base" hangingPunct="0">
              <a:spcBef>
                <a:spcPct val="0"/>
              </a:spcBef>
              <a:spcAft>
                <a:spcPct val="0"/>
              </a:spcAft>
              <a:defRPr sz="2200" kern="1200">
                <a:solidFill>
                  <a:schemeClr val="tx1"/>
                </a:solidFill>
                <a:latin typeface="Georgia" pitchFamily="18" charset="0"/>
                <a:ea typeface="+mn-ea"/>
                <a:cs typeface="+mn-cs"/>
              </a:defRPr>
            </a:lvl1pPr>
            <a:lvl2pPr marL="455329" algn="l" rtl="0" eaLnBrk="0" fontAlgn="base" hangingPunct="0">
              <a:spcBef>
                <a:spcPct val="0"/>
              </a:spcBef>
              <a:spcAft>
                <a:spcPct val="0"/>
              </a:spcAft>
              <a:defRPr sz="2200" kern="1200">
                <a:solidFill>
                  <a:schemeClr val="tx1"/>
                </a:solidFill>
                <a:latin typeface="Georgia" pitchFamily="18" charset="0"/>
                <a:ea typeface="+mn-ea"/>
                <a:cs typeface="+mn-cs"/>
              </a:defRPr>
            </a:lvl2pPr>
            <a:lvl3pPr marL="910660" algn="l" rtl="0" eaLnBrk="0" fontAlgn="base" hangingPunct="0">
              <a:spcBef>
                <a:spcPct val="0"/>
              </a:spcBef>
              <a:spcAft>
                <a:spcPct val="0"/>
              </a:spcAft>
              <a:defRPr sz="2200" kern="1200">
                <a:solidFill>
                  <a:schemeClr val="tx1"/>
                </a:solidFill>
                <a:latin typeface="Georgia" pitchFamily="18" charset="0"/>
                <a:ea typeface="+mn-ea"/>
                <a:cs typeface="+mn-cs"/>
              </a:defRPr>
            </a:lvl3pPr>
            <a:lvl4pPr marL="1365996" algn="l" rtl="0" eaLnBrk="0" fontAlgn="base" hangingPunct="0">
              <a:spcBef>
                <a:spcPct val="0"/>
              </a:spcBef>
              <a:spcAft>
                <a:spcPct val="0"/>
              </a:spcAft>
              <a:defRPr sz="2200" kern="1200">
                <a:solidFill>
                  <a:schemeClr val="tx1"/>
                </a:solidFill>
                <a:latin typeface="Georgia" pitchFamily="18" charset="0"/>
                <a:ea typeface="+mn-ea"/>
                <a:cs typeface="+mn-cs"/>
              </a:defRPr>
            </a:lvl4pPr>
            <a:lvl5pPr marL="1821326" algn="l" rtl="0" eaLnBrk="0" fontAlgn="base" hangingPunct="0">
              <a:spcBef>
                <a:spcPct val="0"/>
              </a:spcBef>
              <a:spcAft>
                <a:spcPct val="0"/>
              </a:spcAft>
              <a:defRPr sz="2200" kern="1200">
                <a:solidFill>
                  <a:schemeClr val="tx1"/>
                </a:solidFill>
                <a:latin typeface="Georgia" pitchFamily="18" charset="0"/>
                <a:ea typeface="+mn-ea"/>
                <a:cs typeface="+mn-cs"/>
              </a:defRPr>
            </a:lvl5pPr>
            <a:lvl6pPr marL="2276666" algn="l" defTabSz="910660" rtl="0" eaLnBrk="1" latinLnBrk="0" hangingPunct="1">
              <a:defRPr sz="2200" kern="1200">
                <a:solidFill>
                  <a:schemeClr val="tx1"/>
                </a:solidFill>
                <a:latin typeface="Georgia" pitchFamily="18" charset="0"/>
                <a:ea typeface="+mn-ea"/>
                <a:cs typeface="+mn-cs"/>
              </a:defRPr>
            </a:lvl6pPr>
            <a:lvl7pPr marL="2731997" algn="l" defTabSz="910660" rtl="0" eaLnBrk="1" latinLnBrk="0" hangingPunct="1">
              <a:defRPr sz="2200" kern="1200">
                <a:solidFill>
                  <a:schemeClr val="tx1"/>
                </a:solidFill>
                <a:latin typeface="Georgia" pitchFamily="18" charset="0"/>
                <a:ea typeface="+mn-ea"/>
                <a:cs typeface="+mn-cs"/>
              </a:defRPr>
            </a:lvl7pPr>
            <a:lvl8pPr marL="3187328" algn="l" defTabSz="910660" rtl="0" eaLnBrk="1" latinLnBrk="0" hangingPunct="1">
              <a:defRPr sz="2200" kern="1200">
                <a:solidFill>
                  <a:schemeClr val="tx1"/>
                </a:solidFill>
                <a:latin typeface="Georgia" pitchFamily="18" charset="0"/>
                <a:ea typeface="+mn-ea"/>
                <a:cs typeface="+mn-cs"/>
              </a:defRPr>
            </a:lvl8pPr>
            <a:lvl9pPr marL="3642660" algn="l" defTabSz="910660" rtl="0" eaLnBrk="1" latinLnBrk="0" hangingPunct="1">
              <a:defRPr sz="2200" kern="1200">
                <a:solidFill>
                  <a:schemeClr val="tx1"/>
                </a:solidFill>
                <a:latin typeface="Georgia" pitchFamily="18" charset="0"/>
                <a:ea typeface="+mn-ea"/>
                <a:cs typeface="+mn-cs"/>
              </a:defRPr>
            </a:lvl9pPr>
          </a:lstStyle>
          <a:p>
            <a:pPr algn="ctr">
              <a:spcAft>
                <a:spcPts val="600"/>
              </a:spcAft>
            </a:pPr>
            <a:r>
              <a:rPr lang="en-US" sz="1800" b="1" dirty="0" smtClean="0">
                <a:solidFill>
                  <a:srgbClr val="000000"/>
                </a:solidFill>
                <a:latin typeface="Calibri" pitchFamily="34" charset="0"/>
              </a:rPr>
              <a:t>Potential Option</a:t>
            </a:r>
          </a:p>
          <a:p>
            <a:pPr algn="ctr">
              <a:spcAft>
                <a:spcPts val="0"/>
              </a:spcAft>
            </a:pPr>
            <a:r>
              <a:rPr lang="en-US" sz="1600" b="1" i="1" dirty="0">
                <a:solidFill>
                  <a:srgbClr val="000000"/>
                </a:solidFill>
                <a:latin typeface="Calibri" pitchFamily="34" charset="0"/>
              </a:rPr>
              <a:t>Low or </a:t>
            </a:r>
            <a:r>
              <a:rPr lang="en-US" sz="1600" b="1" i="1" dirty="0" smtClean="0">
                <a:solidFill>
                  <a:srgbClr val="000000"/>
                </a:solidFill>
                <a:latin typeface="Calibri" pitchFamily="34" charset="0"/>
              </a:rPr>
              <a:t>No</a:t>
            </a:r>
          </a:p>
          <a:p>
            <a:pPr algn="ctr">
              <a:spcAft>
                <a:spcPts val="0"/>
              </a:spcAft>
            </a:pPr>
            <a:r>
              <a:rPr lang="en-US" sz="1600" b="1" i="1" dirty="0" smtClean="0">
                <a:solidFill>
                  <a:srgbClr val="000000"/>
                </a:solidFill>
                <a:latin typeface="Calibri" pitchFamily="34" charset="0"/>
              </a:rPr>
              <a:t>Deductible Plans</a:t>
            </a:r>
          </a:p>
          <a:p>
            <a:pPr algn="ctr">
              <a:spcAft>
                <a:spcPts val="0"/>
              </a:spcAft>
            </a:pPr>
            <a:endParaRPr lang="en-US" sz="1600" b="1" i="1" dirty="0">
              <a:solidFill>
                <a:srgbClr val="000000"/>
              </a:solidFill>
              <a:latin typeface="Calibri" pitchFamily="34" charset="0"/>
            </a:endParaRPr>
          </a:p>
          <a:p>
            <a:pPr algn="ctr">
              <a:spcAft>
                <a:spcPts val="600"/>
              </a:spcAft>
            </a:pPr>
            <a:r>
              <a:rPr lang="en-US" sz="1600" dirty="0">
                <a:solidFill>
                  <a:srgbClr val="000000"/>
                </a:solidFill>
                <a:latin typeface="Calibri" pitchFamily="34" charset="0"/>
              </a:rPr>
              <a:t>Require that carriers offer products with standard </a:t>
            </a:r>
            <a:r>
              <a:rPr lang="en-US" sz="1600" dirty="0" smtClean="0">
                <a:solidFill>
                  <a:srgbClr val="000000"/>
                </a:solidFill>
                <a:latin typeface="Calibri" pitchFamily="34" charset="0"/>
              </a:rPr>
              <a:t> cost </a:t>
            </a:r>
            <a:r>
              <a:rPr lang="en-US" sz="1600" dirty="0">
                <a:solidFill>
                  <a:srgbClr val="000000"/>
                </a:solidFill>
                <a:latin typeface="Calibri" pitchFamily="34" charset="0"/>
              </a:rPr>
              <a:t>sharing designs featuring low or no deductible options (in addition to other products they  </a:t>
            </a:r>
            <a:r>
              <a:rPr lang="en-US" sz="1600" dirty="0" smtClean="0">
                <a:solidFill>
                  <a:srgbClr val="000000"/>
                </a:solidFill>
                <a:latin typeface="Calibri" pitchFamily="34" charset="0"/>
              </a:rPr>
              <a:t>choose </a:t>
            </a:r>
            <a:r>
              <a:rPr lang="en-US" sz="1600" dirty="0">
                <a:solidFill>
                  <a:srgbClr val="000000"/>
                </a:solidFill>
                <a:latin typeface="Calibri" pitchFamily="34" charset="0"/>
              </a:rPr>
              <a:t>to offer)</a:t>
            </a:r>
          </a:p>
        </p:txBody>
      </p:sp>
      <p:sp>
        <p:nvSpPr>
          <p:cNvPr id="13" name="TextBox 26"/>
          <p:cNvSpPr txBox="1"/>
          <p:nvPr/>
        </p:nvSpPr>
        <p:spPr>
          <a:xfrm>
            <a:off x="2434275" y="2605196"/>
            <a:ext cx="2016743" cy="2826286"/>
          </a:xfrm>
          <a:prstGeom prst="rect">
            <a:avLst/>
          </a:prstGeom>
          <a:noFill/>
        </p:spPr>
        <p:txBody>
          <a:bodyPr wrap="square" lIns="0" tIns="50736" rIns="0" bIns="50736" rtlCol="0">
            <a:spAutoFit/>
          </a:bodyPr>
          <a:lstStyle>
            <a:defPPr>
              <a:defRPr lang="en-US"/>
            </a:defPPr>
            <a:lvl1pPr algn="l" rtl="0" eaLnBrk="0" fontAlgn="base" hangingPunct="0">
              <a:spcBef>
                <a:spcPct val="0"/>
              </a:spcBef>
              <a:spcAft>
                <a:spcPct val="0"/>
              </a:spcAft>
              <a:defRPr sz="2200" kern="1200">
                <a:solidFill>
                  <a:schemeClr val="tx1"/>
                </a:solidFill>
                <a:latin typeface="Georgia" pitchFamily="18" charset="0"/>
                <a:ea typeface="+mn-ea"/>
                <a:cs typeface="+mn-cs"/>
              </a:defRPr>
            </a:lvl1pPr>
            <a:lvl2pPr marL="455329" algn="l" rtl="0" eaLnBrk="0" fontAlgn="base" hangingPunct="0">
              <a:spcBef>
                <a:spcPct val="0"/>
              </a:spcBef>
              <a:spcAft>
                <a:spcPct val="0"/>
              </a:spcAft>
              <a:defRPr sz="2200" kern="1200">
                <a:solidFill>
                  <a:schemeClr val="tx1"/>
                </a:solidFill>
                <a:latin typeface="Georgia" pitchFamily="18" charset="0"/>
                <a:ea typeface="+mn-ea"/>
                <a:cs typeface="+mn-cs"/>
              </a:defRPr>
            </a:lvl2pPr>
            <a:lvl3pPr marL="910660" algn="l" rtl="0" eaLnBrk="0" fontAlgn="base" hangingPunct="0">
              <a:spcBef>
                <a:spcPct val="0"/>
              </a:spcBef>
              <a:spcAft>
                <a:spcPct val="0"/>
              </a:spcAft>
              <a:defRPr sz="2200" kern="1200">
                <a:solidFill>
                  <a:schemeClr val="tx1"/>
                </a:solidFill>
                <a:latin typeface="Georgia" pitchFamily="18" charset="0"/>
                <a:ea typeface="+mn-ea"/>
                <a:cs typeface="+mn-cs"/>
              </a:defRPr>
            </a:lvl3pPr>
            <a:lvl4pPr marL="1365996" algn="l" rtl="0" eaLnBrk="0" fontAlgn="base" hangingPunct="0">
              <a:spcBef>
                <a:spcPct val="0"/>
              </a:spcBef>
              <a:spcAft>
                <a:spcPct val="0"/>
              </a:spcAft>
              <a:defRPr sz="2200" kern="1200">
                <a:solidFill>
                  <a:schemeClr val="tx1"/>
                </a:solidFill>
                <a:latin typeface="Georgia" pitchFamily="18" charset="0"/>
                <a:ea typeface="+mn-ea"/>
                <a:cs typeface="+mn-cs"/>
              </a:defRPr>
            </a:lvl4pPr>
            <a:lvl5pPr marL="1821326" algn="l" rtl="0" eaLnBrk="0" fontAlgn="base" hangingPunct="0">
              <a:spcBef>
                <a:spcPct val="0"/>
              </a:spcBef>
              <a:spcAft>
                <a:spcPct val="0"/>
              </a:spcAft>
              <a:defRPr sz="2200" kern="1200">
                <a:solidFill>
                  <a:schemeClr val="tx1"/>
                </a:solidFill>
                <a:latin typeface="Georgia" pitchFamily="18" charset="0"/>
                <a:ea typeface="+mn-ea"/>
                <a:cs typeface="+mn-cs"/>
              </a:defRPr>
            </a:lvl5pPr>
            <a:lvl6pPr marL="2276666" algn="l" defTabSz="910660" rtl="0" eaLnBrk="1" latinLnBrk="0" hangingPunct="1">
              <a:defRPr sz="2200" kern="1200">
                <a:solidFill>
                  <a:schemeClr val="tx1"/>
                </a:solidFill>
                <a:latin typeface="Georgia" pitchFamily="18" charset="0"/>
                <a:ea typeface="+mn-ea"/>
                <a:cs typeface="+mn-cs"/>
              </a:defRPr>
            </a:lvl6pPr>
            <a:lvl7pPr marL="2731997" algn="l" defTabSz="910660" rtl="0" eaLnBrk="1" latinLnBrk="0" hangingPunct="1">
              <a:defRPr sz="2200" kern="1200">
                <a:solidFill>
                  <a:schemeClr val="tx1"/>
                </a:solidFill>
                <a:latin typeface="Georgia" pitchFamily="18" charset="0"/>
                <a:ea typeface="+mn-ea"/>
                <a:cs typeface="+mn-cs"/>
              </a:defRPr>
            </a:lvl7pPr>
            <a:lvl8pPr marL="3187328" algn="l" defTabSz="910660" rtl="0" eaLnBrk="1" latinLnBrk="0" hangingPunct="1">
              <a:defRPr sz="2200" kern="1200">
                <a:solidFill>
                  <a:schemeClr val="tx1"/>
                </a:solidFill>
                <a:latin typeface="Georgia" pitchFamily="18" charset="0"/>
                <a:ea typeface="+mn-ea"/>
                <a:cs typeface="+mn-cs"/>
              </a:defRPr>
            </a:lvl8pPr>
            <a:lvl9pPr marL="3642660" algn="l" defTabSz="910660" rtl="0" eaLnBrk="1" latinLnBrk="0" hangingPunct="1">
              <a:defRPr sz="2200" kern="1200">
                <a:solidFill>
                  <a:schemeClr val="tx1"/>
                </a:solidFill>
                <a:latin typeface="Georgia" pitchFamily="18" charset="0"/>
                <a:ea typeface="+mn-ea"/>
                <a:cs typeface="+mn-cs"/>
              </a:defRPr>
            </a:lvl9pPr>
          </a:lstStyle>
          <a:p>
            <a:pPr algn="ctr">
              <a:spcAft>
                <a:spcPts val="600"/>
              </a:spcAft>
            </a:pPr>
            <a:r>
              <a:rPr lang="en-US" sz="1800" b="1" dirty="0" smtClean="0">
                <a:solidFill>
                  <a:srgbClr val="000000"/>
                </a:solidFill>
                <a:latin typeface="Calibri" pitchFamily="34" charset="0"/>
              </a:rPr>
              <a:t>Potential Option</a:t>
            </a:r>
          </a:p>
          <a:p>
            <a:pPr algn="ctr">
              <a:spcAft>
                <a:spcPts val="600"/>
              </a:spcAft>
            </a:pPr>
            <a:r>
              <a:rPr lang="en-US" sz="1600" b="1" i="1" dirty="0">
                <a:solidFill>
                  <a:srgbClr val="000000"/>
                </a:solidFill>
                <a:latin typeface="Calibri" pitchFamily="34" charset="0"/>
              </a:rPr>
              <a:t>Exempt High-Value Services</a:t>
            </a:r>
          </a:p>
          <a:p>
            <a:pPr algn="ctr">
              <a:spcAft>
                <a:spcPts val="600"/>
              </a:spcAft>
            </a:pPr>
            <a:endParaRPr lang="en-US" sz="1600" dirty="0" smtClean="0">
              <a:solidFill>
                <a:srgbClr val="000000"/>
              </a:solidFill>
              <a:latin typeface="Calibri" pitchFamily="34" charset="0"/>
            </a:endParaRPr>
          </a:p>
          <a:p>
            <a:pPr algn="ctr">
              <a:spcAft>
                <a:spcPts val="600"/>
              </a:spcAft>
            </a:pPr>
            <a:r>
              <a:rPr lang="en-US" sz="1600" dirty="0" smtClean="0">
                <a:solidFill>
                  <a:srgbClr val="000000"/>
                </a:solidFill>
                <a:latin typeface="Calibri" pitchFamily="34" charset="0"/>
              </a:rPr>
              <a:t>Exempt </a:t>
            </a:r>
            <a:r>
              <a:rPr lang="en-US" sz="1600" dirty="0">
                <a:solidFill>
                  <a:srgbClr val="000000"/>
                </a:solidFill>
                <a:latin typeface="Calibri" pitchFamily="34" charset="0"/>
              </a:rPr>
              <a:t>certain services from </a:t>
            </a:r>
            <a:r>
              <a:rPr lang="en-US" sz="1600" dirty="0" smtClean="0">
                <a:solidFill>
                  <a:srgbClr val="000000"/>
                </a:solidFill>
                <a:latin typeface="Calibri" pitchFamily="34" charset="0"/>
              </a:rPr>
              <a:t>deductibles to </a:t>
            </a:r>
            <a:r>
              <a:rPr lang="en-US" sz="1600" dirty="0">
                <a:solidFill>
                  <a:srgbClr val="000000"/>
                </a:solidFill>
                <a:latin typeface="Calibri" pitchFamily="34" charset="0"/>
              </a:rPr>
              <a:t>incentivize utilization of primary care and generic prescription drugs </a:t>
            </a:r>
          </a:p>
        </p:txBody>
      </p:sp>
      <p:sp>
        <p:nvSpPr>
          <p:cNvPr id="25" name="TextBox 26"/>
          <p:cNvSpPr txBox="1"/>
          <p:nvPr/>
        </p:nvSpPr>
        <p:spPr>
          <a:xfrm>
            <a:off x="4706911" y="2612392"/>
            <a:ext cx="2016743" cy="3072507"/>
          </a:xfrm>
          <a:prstGeom prst="rect">
            <a:avLst/>
          </a:prstGeom>
          <a:noFill/>
        </p:spPr>
        <p:txBody>
          <a:bodyPr wrap="square" lIns="0" tIns="50736" rIns="0" bIns="50736" rtlCol="0">
            <a:spAutoFit/>
          </a:bodyPr>
          <a:lstStyle>
            <a:defPPr>
              <a:defRPr lang="en-US"/>
            </a:defPPr>
            <a:lvl1pPr algn="l" rtl="0" eaLnBrk="0" fontAlgn="base" hangingPunct="0">
              <a:spcBef>
                <a:spcPct val="0"/>
              </a:spcBef>
              <a:spcAft>
                <a:spcPct val="0"/>
              </a:spcAft>
              <a:defRPr sz="2200" kern="1200">
                <a:solidFill>
                  <a:schemeClr val="tx1"/>
                </a:solidFill>
                <a:latin typeface="Georgia" pitchFamily="18" charset="0"/>
                <a:ea typeface="+mn-ea"/>
                <a:cs typeface="+mn-cs"/>
              </a:defRPr>
            </a:lvl1pPr>
            <a:lvl2pPr marL="455329" algn="l" rtl="0" eaLnBrk="0" fontAlgn="base" hangingPunct="0">
              <a:spcBef>
                <a:spcPct val="0"/>
              </a:spcBef>
              <a:spcAft>
                <a:spcPct val="0"/>
              </a:spcAft>
              <a:defRPr sz="2200" kern="1200">
                <a:solidFill>
                  <a:schemeClr val="tx1"/>
                </a:solidFill>
                <a:latin typeface="Georgia" pitchFamily="18" charset="0"/>
                <a:ea typeface="+mn-ea"/>
                <a:cs typeface="+mn-cs"/>
              </a:defRPr>
            </a:lvl2pPr>
            <a:lvl3pPr marL="910660" algn="l" rtl="0" eaLnBrk="0" fontAlgn="base" hangingPunct="0">
              <a:spcBef>
                <a:spcPct val="0"/>
              </a:spcBef>
              <a:spcAft>
                <a:spcPct val="0"/>
              </a:spcAft>
              <a:defRPr sz="2200" kern="1200">
                <a:solidFill>
                  <a:schemeClr val="tx1"/>
                </a:solidFill>
                <a:latin typeface="Georgia" pitchFamily="18" charset="0"/>
                <a:ea typeface="+mn-ea"/>
                <a:cs typeface="+mn-cs"/>
              </a:defRPr>
            </a:lvl3pPr>
            <a:lvl4pPr marL="1365996" algn="l" rtl="0" eaLnBrk="0" fontAlgn="base" hangingPunct="0">
              <a:spcBef>
                <a:spcPct val="0"/>
              </a:spcBef>
              <a:spcAft>
                <a:spcPct val="0"/>
              </a:spcAft>
              <a:defRPr sz="2200" kern="1200">
                <a:solidFill>
                  <a:schemeClr val="tx1"/>
                </a:solidFill>
                <a:latin typeface="Georgia" pitchFamily="18" charset="0"/>
                <a:ea typeface="+mn-ea"/>
                <a:cs typeface="+mn-cs"/>
              </a:defRPr>
            </a:lvl4pPr>
            <a:lvl5pPr marL="1821326" algn="l" rtl="0" eaLnBrk="0" fontAlgn="base" hangingPunct="0">
              <a:spcBef>
                <a:spcPct val="0"/>
              </a:spcBef>
              <a:spcAft>
                <a:spcPct val="0"/>
              </a:spcAft>
              <a:defRPr sz="2200" kern="1200">
                <a:solidFill>
                  <a:schemeClr val="tx1"/>
                </a:solidFill>
                <a:latin typeface="Georgia" pitchFamily="18" charset="0"/>
                <a:ea typeface="+mn-ea"/>
                <a:cs typeface="+mn-cs"/>
              </a:defRPr>
            </a:lvl5pPr>
            <a:lvl6pPr marL="2276666" algn="l" defTabSz="910660" rtl="0" eaLnBrk="1" latinLnBrk="0" hangingPunct="1">
              <a:defRPr sz="2200" kern="1200">
                <a:solidFill>
                  <a:schemeClr val="tx1"/>
                </a:solidFill>
                <a:latin typeface="Georgia" pitchFamily="18" charset="0"/>
                <a:ea typeface="+mn-ea"/>
                <a:cs typeface="+mn-cs"/>
              </a:defRPr>
            </a:lvl6pPr>
            <a:lvl7pPr marL="2731997" algn="l" defTabSz="910660" rtl="0" eaLnBrk="1" latinLnBrk="0" hangingPunct="1">
              <a:defRPr sz="2200" kern="1200">
                <a:solidFill>
                  <a:schemeClr val="tx1"/>
                </a:solidFill>
                <a:latin typeface="Georgia" pitchFamily="18" charset="0"/>
                <a:ea typeface="+mn-ea"/>
                <a:cs typeface="+mn-cs"/>
              </a:defRPr>
            </a:lvl7pPr>
            <a:lvl8pPr marL="3187328" algn="l" defTabSz="910660" rtl="0" eaLnBrk="1" latinLnBrk="0" hangingPunct="1">
              <a:defRPr sz="2200" kern="1200">
                <a:solidFill>
                  <a:schemeClr val="tx1"/>
                </a:solidFill>
                <a:latin typeface="Georgia" pitchFamily="18" charset="0"/>
                <a:ea typeface="+mn-ea"/>
                <a:cs typeface="+mn-cs"/>
              </a:defRPr>
            </a:lvl8pPr>
            <a:lvl9pPr marL="3642660" algn="l" defTabSz="910660" rtl="0" eaLnBrk="1" latinLnBrk="0" hangingPunct="1">
              <a:defRPr sz="2200" kern="1200">
                <a:solidFill>
                  <a:schemeClr val="tx1"/>
                </a:solidFill>
                <a:latin typeface="Georgia" pitchFamily="18" charset="0"/>
                <a:ea typeface="+mn-ea"/>
                <a:cs typeface="+mn-cs"/>
              </a:defRPr>
            </a:lvl9pPr>
          </a:lstStyle>
          <a:p>
            <a:pPr algn="ctr">
              <a:spcAft>
                <a:spcPts val="600"/>
              </a:spcAft>
            </a:pPr>
            <a:r>
              <a:rPr lang="en-US" sz="1800" b="1" dirty="0" smtClean="0">
                <a:solidFill>
                  <a:srgbClr val="000000"/>
                </a:solidFill>
                <a:latin typeface="Calibri" pitchFamily="34" charset="0"/>
              </a:rPr>
              <a:t>Potential Option</a:t>
            </a:r>
          </a:p>
          <a:p>
            <a:pPr algn="ctr">
              <a:spcAft>
                <a:spcPts val="600"/>
              </a:spcAft>
            </a:pPr>
            <a:r>
              <a:rPr lang="en-US" sz="1600" b="1" i="1" dirty="0" smtClean="0">
                <a:solidFill>
                  <a:srgbClr val="000000"/>
                </a:solidFill>
                <a:latin typeface="Calibri" pitchFamily="34" charset="0"/>
              </a:rPr>
              <a:t>Require  Standard Designs</a:t>
            </a:r>
          </a:p>
          <a:p>
            <a:pPr algn="ctr">
              <a:spcAft>
                <a:spcPts val="600"/>
              </a:spcAft>
            </a:pPr>
            <a:endParaRPr lang="en-US" sz="1600" b="1" i="1" dirty="0" smtClean="0">
              <a:solidFill>
                <a:srgbClr val="000000"/>
              </a:solidFill>
              <a:latin typeface="Calibri" pitchFamily="34" charset="0"/>
            </a:endParaRPr>
          </a:p>
          <a:p>
            <a:pPr algn="ctr">
              <a:spcAft>
                <a:spcPts val="600"/>
              </a:spcAft>
            </a:pPr>
            <a:r>
              <a:rPr lang="en-US" sz="1600" dirty="0" smtClean="0">
                <a:latin typeface="Calibri" pitchFamily="34" charset="0"/>
              </a:rPr>
              <a:t>Create </a:t>
            </a:r>
            <a:r>
              <a:rPr lang="en-US" sz="1600" dirty="0">
                <a:latin typeface="Calibri" pitchFamily="34" charset="0"/>
              </a:rPr>
              <a:t>standard cost-sharing </a:t>
            </a:r>
            <a:r>
              <a:rPr lang="en-US" sz="1600" dirty="0" smtClean="0">
                <a:latin typeface="Calibri" pitchFamily="34" charset="0"/>
              </a:rPr>
              <a:t>designs (deductibles </a:t>
            </a:r>
            <a:r>
              <a:rPr lang="en-US" sz="1600" dirty="0">
                <a:latin typeface="Calibri" pitchFamily="34" charset="0"/>
              </a:rPr>
              <a:t>plus co-insurance and co-payments</a:t>
            </a:r>
            <a:r>
              <a:rPr lang="en-US" sz="1600" dirty="0" smtClean="0">
                <a:latin typeface="Calibri" pitchFamily="34" charset="0"/>
              </a:rPr>
              <a:t>) to create comparable products across carriers</a:t>
            </a:r>
            <a:endParaRPr lang="en-US" sz="1600" dirty="0">
              <a:latin typeface="Calibri" pitchFamily="34" charset="0"/>
            </a:endParaRPr>
          </a:p>
        </p:txBody>
      </p:sp>
      <p:sp>
        <p:nvSpPr>
          <p:cNvPr id="27" name="TextBox 26"/>
          <p:cNvSpPr txBox="1"/>
          <p:nvPr/>
        </p:nvSpPr>
        <p:spPr>
          <a:xfrm>
            <a:off x="6979549" y="2591226"/>
            <a:ext cx="2016743" cy="2826286"/>
          </a:xfrm>
          <a:prstGeom prst="rect">
            <a:avLst/>
          </a:prstGeom>
          <a:noFill/>
        </p:spPr>
        <p:txBody>
          <a:bodyPr wrap="square" lIns="0" tIns="50736" rIns="0" bIns="50736" rtlCol="0">
            <a:spAutoFit/>
          </a:bodyPr>
          <a:lstStyle>
            <a:defPPr>
              <a:defRPr lang="en-US"/>
            </a:defPPr>
            <a:lvl1pPr algn="l" rtl="0" eaLnBrk="0" fontAlgn="base" hangingPunct="0">
              <a:spcBef>
                <a:spcPct val="0"/>
              </a:spcBef>
              <a:spcAft>
                <a:spcPct val="0"/>
              </a:spcAft>
              <a:defRPr sz="2200" kern="1200">
                <a:solidFill>
                  <a:schemeClr val="tx1"/>
                </a:solidFill>
                <a:latin typeface="Georgia" pitchFamily="18" charset="0"/>
                <a:ea typeface="+mn-ea"/>
                <a:cs typeface="+mn-cs"/>
              </a:defRPr>
            </a:lvl1pPr>
            <a:lvl2pPr marL="455329" algn="l" rtl="0" eaLnBrk="0" fontAlgn="base" hangingPunct="0">
              <a:spcBef>
                <a:spcPct val="0"/>
              </a:spcBef>
              <a:spcAft>
                <a:spcPct val="0"/>
              </a:spcAft>
              <a:defRPr sz="2200" kern="1200">
                <a:solidFill>
                  <a:schemeClr val="tx1"/>
                </a:solidFill>
                <a:latin typeface="Georgia" pitchFamily="18" charset="0"/>
                <a:ea typeface="+mn-ea"/>
                <a:cs typeface="+mn-cs"/>
              </a:defRPr>
            </a:lvl2pPr>
            <a:lvl3pPr marL="910660" algn="l" rtl="0" eaLnBrk="0" fontAlgn="base" hangingPunct="0">
              <a:spcBef>
                <a:spcPct val="0"/>
              </a:spcBef>
              <a:spcAft>
                <a:spcPct val="0"/>
              </a:spcAft>
              <a:defRPr sz="2200" kern="1200">
                <a:solidFill>
                  <a:schemeClr val="tx1"/>
                </a:solidFill>
                <a:latin typeface="Georgia" pitchFamily="18" charset="0"/>
                <a:ea typeface="+mn-ea"/>
                <a:cs typeface="+mn-cs"/>
              </a:defRPr>
            </a:lvl3pPr>
            <a:lvl4pPr marL="1365996" algn="l" rtl="0" eaLnBrk="0" fontAlgn="base" hangingPunct="0">
              <a:spcBef>
                <a:spcPct val="0"/>
              </a:spcBef>
              <a:spcAft>
                <a:spcPct val="0"/>
              </a:spcAft>
              <a:defRPr sz="2200" kern="1200">
                <a:solidFill>
                  <a:schemeClr val="tx1"/>
                </a:solidFill>
                <a:latin typeface="Georgia" pitchFamily="18" charset="0"/>
                <a:ea typeface="+mn-ea"/>
                <a:cs typeface="+mn-cs"/>
              </a:defRPr>
            </a:lvl4pPr>
            <a:lvl5pPr marL="1821326" algn="l" rtl="0" eaLnBrk="0" fontAlgn="base" hangingPunct="0">
              <a:spcBef>
                <a:spcPct val="0"/>
              </a:spcBef>
              <a:spcAft>
                <a:spcPct val="0"/>
              </a:spcAft>
              <a:defRPr sz="2200" kern="1200">
                <a:solidFill>
                  <a:schemeClr val="tx1"/>
                </a:solidFill>
                <a:latin typeface="Georgia" pitchFamily="18" charset="0"/>
                <a:ea typeface="+mn-ea"/>
                <a:cs typeface="+mn-cs"/>
              </a:defRPr>
            </a:lvl5pPr>
            <a:lvl6pPr marL="2276666" algn="l" defTabSz="910660" rtl="0" eaLnBrk="1" latinLnBrk="0" hangingPunct="1">
              <a:defRPr sz="2200" kern="1200">
                <a:solidFill>
                  <a:schemeClr val="tx1"/>
                </a:solidFill>
                <a:latin typeface="Georgia" pitchFamily="18" charset="0"/>
                <a:ea typeface="+mn-ea"/>
                <a:cs typeface="+mn-cs"/>
              </a:defRPr>
            </a:lvl6pPr>
            <a:lvl7pPr marL="2731997" algn="l" defTabSz="910660" rtl="0" eaLnBrk="1" latinLnBrk="0" hangingPunct="1">
              <a:defRPr sz="2200" kern="1200">
                <a:solidFill>
                  <a:schemeClr val="tx1"/>
                </a:solidFill>
                <a:latin typeface="Georgia" pitchFamily="18" charset="0"/>
                <a:ea typeface="+mn-ea"/>
                <a:cs typeface="+mn-cs"/>
              </a:defRPr>
            </a:lvl7pPr>
            <a:lvl8pPr marL="3187328" algn="l" defTabSz="910660" rtl="0" eaLnBrk="1" latinLnBrk="0" hangingPunct="1">
              <a:defRPr sz="2200" kern="1200">
                <a:solidFill>
                  <a:schemeClr val="tx1"/>
                </a:solidFill>
                <a:latin typeface="Georgia" pitchFamily="18" charset="0"/>
                <a:ea typeface="+mn-ea"/>
                <a:cs typeface="+mn-cs"/>
              </a:defRPr>
            </a:lvl8pPr>
            <a:lvl9pPr marL="3642660" algn="l" defTabSz="910660" rtl="0" eaLnBrk="1" latinLnBrk="0" hangingPunct="1">
              <a:defRPr sz="2200" kern="1200">
                <a:solidFill>
                  <a:schemeClr val="tx1"/>
                </a:solidFill>
                <a:latin typeface="Georgia" pitchFamily="18" charset="0"/>
                <a:ea typeface="+mn-ea"/>
                <a:cs typeface="+mn-cs"/>
              </a:defRPr>
            </a:lvl9pPr>
          </a:lstStyle>
          <a:p>
            <a:pPr algn="ctr">
              <a:spcAft>
                <a:spcPts val="600"/>
              </a:spcAft>
            </a:pPr>
            <a:r>
              <a:rPr lang="en-US" sz="1800" b="1" dirty="0" smtClean="0">
                <a:solidFill>
                  <a:srgbClr val="000000"/>
                </a:solidFill>
                <a:latin typeface="Calibri" pitchFamily="34" charset="0"/>
              </a:rPr>
              <a:t>Potential Option</a:t>
            </a:r>
          </a:p>
          <a:p>
            <a:pPr algn="ctr">
              <a:spcAft>
                <a:spcPts val="600"/>
              </a:spcAft>
            </a:pPr>
            <a:r>
              <a:rPr lang="en-US" sz="1600" b="1" i="1" dirty="0" smtClean="0">
                <a:solidFill>
                  <a:srgbClr val="000000"/>
                </a:solidFill>
                <a:latin typeface="Calibri" pitchFamily="34" charset="0"/>
              </a:rPr>
              <a:t>Limit Non-Standard Designs</a:t>
            </a:r>
          </a:p>
          <a:p>
            <a:pPr algn="ctr">
              <a:spcAft>
                <a:spcPts val="600"/>
              </a:spcAft>
            </a:pPr>
            <a:endParaRPr lang="en-US" sz="1600" b="1" i="1" dirty="0">
              <a:solidFill>
                <a:srgbClr val="000000"/>
              </a:solidFill>
              <a:latin typeface="Calibri" pitchFamily="34" charset="0"/>
            </a:endParaRPr>
          </a:p>
          <a:p>
            <a:pPr algn="ctr">
              <a:spcAft>
                <a:spcPts val="600"/>
              </a:spcAft>
            </a:pPr>
            <a:r>
              <a:rPr lang="en-US" sz="1600" dirty="0" smtClean="0">
                <a:latin typeface="Calibri" pitchFamily="34" charset="0"/>
              </a:rPr>
              <a:t>Limit </a:t>
            </a:r>
            <a:r>
              <a:rPr lang="en-US" sz="1600" dirty="0">
                <a:latin typeface="Calibri" pitchFamily="34" charset="0"/>
              </a:rPr>
              <a:t>the number of “non-standard” plans a carrier may offer to reduce consumer </a:t>
            </a:r>
            <a:r>
              <a:rPr lang="en-US" sz="1600" dirty="0" smtClean="0">
                <a:latin typeface="Calibri" pitchFamily="34" charset="0"/>
              </a:rPr>
              <a:t>confusion regarding the number of plan choices</a:t>
            </a:r>
            <a:endParaRPr lang="en-US" sz="1600" dirty="0">
              <a:latin typeface="Calibri" pitchFamily="34" charset="0"/>
            </a:endParaRPr>
          </a:p>
        </p:txBody>
      </p:sp>
      <p:pic>
        <p:nvPicPr>
          <p:cNvPr id="15" name="Picture 2" title="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1047" y="6492875"/>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lide Number Placeholder 1"/>
          <p:cNvSpPr txBox="1">
            <a:spLocks/>
          </p:cNvSpPr>
          <p:nvPr/>
        </p:nvSpPr>
        <p:spPr bwMode="auto">
          <a:xfrm>
            <a:off x="7014247"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itchFamily="34" charset="0"/>
              <a:buChar char="•"/>
              <a:defRPr sz="3200" kern="1200">
                <a:solidFill>
                  <a:schemeClr val="tx1"/>
                </a:solidFill>
                <a:latin typeface="Open Sans"/>
                <a:ea typeface="Open Sans"/>
                <a:cs typeface="Open San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Semibold"/>
                <a:ea typeface="Open Sans Semibold"/>
                <a:cs typeface="Open Sans Semibold"/>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Light"/>
                <a:ea typeface="Open Sans Light"/>
                <a:cs typeface="Open Sans Light"/>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Light"/>
                <a:ea typeface="Open Sans Light"/>
                <a:cs typeface="Open Sans Light"/>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Light"/>
                <a:ea typeface="Open Sans Light"/>
                <a:cs typeface="Open Sans Light"/>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9pPr>
          </a:lstStyle>
          <a:p>
            <a:pPr algn="r">
              <a:spcBef>
                <a:spcPct val="0"/>
              </a:spcBef>
              <a:buFontTx/>
              <a:buNone/>
            </a:pPr>
            <a:fld id="{BBF615F9-BED1-47AA-987A-10A1DA8139B7}" type="slidenum">
              <a:rPr lang="en-US" altLang="en-US" sz="1200" smtClean="0">
                <a:solidFill>
                  <a:srgbClr val="898989"/>
                </a:solidFill>
                <a:latin typeface="Calibri" pitchFamily="34" charset="0"/>
              </a:rPr>
              <a:pPr algn="r">
                <a:spcBef>
                  <a:spcPct val="0"/>
                </a:spcBef>
                <a:buFontTx/>
                <a:buNone/>
              </a:pPr>
              <a:t>31</a:t>
            </a:fld>
            <a:endParaRPr lang="en-US" altLang="en-US" sz="1200" dirty="0" smtClean="0">
              <a:solidFill>
                <a:srgbClr val="898989"/>
              </a:solidFill>
              <a:latin typeface="Calibri" pitchFamily="34" charset="0"/>
            </a:endParaRPr>
          </a:p>
        </p:txBody>
      </p:sp>
    </p:spTree>
    <p:extLst>
      <p:ext uri="{BB962C8B-B14F-4D97-AF65-F5344CB8AC3E}">
        <p14:creationId xmlns:p14="http://schemas.microsoft.com/office/powerpoint/2010/main" val="186701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Address Benefit Differences</a:t>
            </a:r>
            <a:endParaRPr lang="en-US" dirty="0"/>
          </a:p>
        </p:txBody>
      </p:sp>
      <p:sp>
        <p:nvSpPr>
          <p:cNvPr id="39" name="TextBox 38"/>
          <p:cNvSpPr txBox="1"/>
          <p:nvPr/>
        </p:nvSpPr>
        <p:spPr>
          <a:xfrm>
            <a:off x="22958" y="1424393"/>
            <a:ext cx="9125259" cy="912408"/>
          </a:xfrm>
          <a:prstGeom prst="rect">
            <a:avLst/>
          </a:prstGeom>
        </p:spPr>
        <p:txBody>
          <a:bodyPr vert="horz" wrap="square" rtlCol="0" anchor="ctr">
            <a:noAutofit/>
          </a:bodyPr>
          <a:lstStyle/>
          <a:p>
            <a:pPr algn="ctr"/>
            <a:r>
              <a:rPr lang="en-US" b="1" dirty="0" smtClean="0">
                <a:solidFill>
                  <a:prstClr val="black"/>
                </a:solidFill>
              </a:rPr>
              <a:t>Recommendation: Explore options to create alignment across the coverage continuum and/or provide access to high value benefits</a:t>
            </a:r>
          </a:p>
        </p:txBody>
      </p:sp>
      <p:sp>
        <p:nvSpPr>
          <p:cNvPr id="13" name="TextBox 26"/>
          <p:cNvSpPr txBox="1"/>
          <p:nvPr/>
        </p:nvSpPr>
        <p:spPr>
          <a:xfrm>
            <a:off x="301752" y="2569400"/>
            <a:ext cx="3612343" cy="2087622"/>
          </a:xfrm>
          <a:prstGeom prst="rect">
            <a:avLst/>
          </a:prstGeom>
          <a:noFill/>
        </p:spPr>
        <p:txBody>
          <a:bodyPr wrap="square" lIns="0" tIns="50736" rIns="0" bIns="50736" rtlCol="0">
            <a:spAutoFit/>
          </a:bodyPr>
          <a:lstStyle>
            <a:defPPr>
              <a:defRPr lang="en-US"/>
            </a:defPPr>
            <a:lvl1pPr algn="l" rtl="0" eaLnBrk="0" fontAlgn="base" hangingPunct="0">
              <a:spcBef>
                <a:spcPct val="0"/>
              </a:spcBef>
              <a:spcAft>
                <a:spcPct val="0"/>
              </a:spcAft>
              <a:defRPr sz="2200" kern="1200">
                <a:solidFill>
                  <a:schemeClr val="tx1"/>
                </a:solidFill>
                <a:latin typeface="Georgia" pitchFamily="18" charset="0"/>
                <a:ea typeface="+mn-ea"/>
                <a:cs typeface="+mn-cs"/>
              </a:defRPr>
            </a:lvl1pPr>
            <a:lvl2pPr marL="455329" algn="l" rtl="0" eaLnBrk="0" fontAlgn="base" hangingPunct="0">
              <a:spcBef>
                <a:spcPct val="0"/>
              </a:spcBef>
              <a:spcAft>
                <a:spcPct val="0"/>
              </a:spcAft>
              <a:defRPr sz="2200" kern="1200">
                <a:solidFill>
                  <a:schemeClr val="tx1"/>
                </a:solidFill>
                <a:latin typeface="Georgia" pitchFamily="18" charset="0"/>
                <a:ea typeface="+mn-ea"/>
                <a:cs typeface="+mn-cs"/>
              </a:defRPr>
            </a:lvl2pPr>
            <a:lvl3pPr marL="910660" algn="l" rtl="0" eaLnBrk="0" fontAlgn="base" hangingPunct="0">
              <a:spcBef>
                <a:spcPct val="0"/>
              </a:spcBef>
              <a:spcAft>
                <a:spcPct val="0"/>
              </a:spcAft>
              <a:defRPr sz="2200" kern="1200">
                <a:solidFill>
                  <a:schemeClr val="tx1"/>
                </a:solidFill>
                <a:latin typeface="Georgia" pitchFamily="18" charset="0"/>
                <a:ea typeface="+mn-ea"/>
                <a:cs typeface="+mn-cs"/>
              </a:defRPr>
            </a:lvl3pPr>
            <a:lvl4pPr marL="1365996" algn="l" rtl="0" eaLnBrk="0" fontAlgn="base" hangingPunct="0">
              <a:spcBef>
                <a:spcPct val="0"/>
              </a:spcBef>
              <a:spcAft>
                <a:spcPct val="0"/>
              </a:spcAft>
              <a:defRPr sz="2200" kern="1200">
                <a:solidFill>
                  <a:schemeClr val="tx1"/>
                </a:solidFill>
                <a:latin typeface="Georgia" pitchFamily="18" charset="0"/>
                <a:ea typeface="+mn-ea"/>
                <a:cs typeface="+mn-cs"/>
              </a:defRPr>
            </a:lvl4pPr>
            <a:lvl5pPr marL="1821326" algn="l" rtl="0" eaLnBrk="0" fontAlgn="base" hangingPunct="0">
              <a:spcBef>
                <a:spcPct val="0"/>
              </a:spcBef>
              <a:spcAft>
                <a:spcPct val="0"/>
              </a:spcAft>
              <a:defRPr sz="2200" kern="1200">
                <a:solidFill>
                  <a:schemeClr val="tx1"/>
                </a:solidFill>
                <a:latin typeface="Georgia" pitchFamily="18" charset="0"/>
                <a:ea typeface="+mn-ea"/>
                <a:cs typeface="+mn-cs"/>
              </a:defRPr>
            </a:lvl5pPr>
            <a:lvl6pPr marL="2276666" algn="l" defTabSz="910660" rtl="0" eaLnBrk="1" latinLnBrk="0" hangingPunct="1">
              <a:defRPr sz="2200" kern="1200">
                <a:solidFill>
                  <a:schemeClr val="tx1"/>
                </a:solidFill>
                <a:latin typeface="Georgia" pitchFamily="18" charset="0"/>
                <a:ea typeface="+mn-ea"/>
                <a:cs typeface="+mn-cs"/>
              </a:defRPr>
            </a:lvl6pPr>
            <a:lvl7pPr marL="2731997" algn="l" defTabSz="910660" rtl="0" eaLnBrk="1" latinLnBrk="0" hangingPunct="1">
              <a:defRPr sz="2200" kern="1200">
                <a:solidFill>
                  <a:schemeClr val="tx1"/>
                </a:solidFill>
                <a:latin typeface="Georgia" pitchFamily="18" charset="0"/>
                <a:ea typeface="+mn-ea"/>
                <a:cs typeface="+mn-cs"/>
              </a:defRPr>
            </a:lvl7pPr>
            <a:lvl8pPr marL="3187328" algn="l" defTabSz="910660" rtl="0" eaLnBrk="1" latinLnBrk="0" hangingPunct="1">
              <a:defRPr sz="2200" kern="1200">
                <a:solidFill>
                  <a:schemeClr val="tx1"/>
                </a:solidFill>
                <a:latin typeface="Georgia" pitchFamily="18" charset="0"/>
                <a:ea typeface="+mn-ea"/>
                <a:cs typeface="+mn-cs"/>
              </a:defRPr>
            </a:lvl8pPr>
            <a:lvl9pPr marL="3642660" algn="l" defTabSz="910660" rtl="0" eaLnBrk="1" latinLnBrk="0" hangingPunct="1">
              <a:defRPr sz="2200" kern="1200">
                <a:solidFill>
                  <a:schemeClr val="tx1"/>
                </a:solidFill>
                <a:latin typeface="Georgia" pitchFamily="18" charset="0"/>
                <a:ea typeface="+mn-ea"/>
                <a:cs typeface="+mn-cs"/>
              </a:defRPr>
            </a:lvl9pPr>
          </a:lstStyle>
          <a:p>
            <a:pPr>
              <a:spcAft>
                <a:spcPts val="600"/>
              </a:spcAft>
            </a:pPr>
            <a:r>
              <a:rPr lang="en-US" sz="2800" b="1" dirty="0" smtClean="0">
                <a:solidFill>
                  <a:srgbClr val="000000"/>
                </a:solidFill>
                <a:latin typeface="Calibri" pitchFamily="34" charset="0"/>
              </a:rPr>
              <a:t>Potential Option</a:t>
            </a:r>
            <a:endParaRPr lang="en-US" sz="2400" dirty="0" smtClean="0">
              <a:solidFill>
                <a:srgbClr val="000000"/>
              </a:solidFill>
              <a:latin typeface="Calibri" pitchFamily="34" charset="0"/>
            </a:endParaRPr>
          </a:p>
          <a:p>
            <a:pPr>
              <a:spcAft>
                <a:spcPts val="600"/>
              </a:spcAft>
            </a:pPr>
            <a:r>
              <a:rPr lang="en-US" sz="2400" dirty="0" smtClean="0">
                <a:solidFill>
                  <a:srgbClr val="000000"/>
                </a:solidFill>
                <a:latin typeface="Calibri" pitchFamily="34" charset="0"/>
              </a:rPr>
              <a:t>Add adult dental benefits in QHPs through MNsure on par with Medical Assistance and MinnesotaCare</a:t>
            </a:r>
            <a:endParaRPr lang="en-US" sz="2400" dirty="0">
              <a:solidFill>
                <a:srgbClr val="000000"/>
              </a:solidFill>
              <a:latin typeface="Calibri" pitchFamily="34" charset="0"/>
            </a:endParaRPr>
          </a:p>
        </p:txBody>
      </p:sp>
      <p:sp>
        <p:nvSpPr>
          <p:cNvPr id="25" name="TextBox 26"/>
          <p:cNvSpPr txBox="1"/>
          <p:nvPr/>
        </p:nvSpPr>
        <p:spPr>
          <a:xfrm>
            <a:off x="4364183" y="2576987"/>
            <a:ext cx="4471970" cy="2087622"/>
          </a:xfrm>
          <a:prstGeom prst="rect">
            <a:avLst/>
          </a:prstGeom>
          <a:noFill/>
        </p:spPr>
        <p:txBody>
          <a:bodyPr wrap="square" lIns="0" tIns="50736" rIns="0" bIns="50736" rtlCol="0">
            <a:spAutoFit/>
          </a:bodyPr>
          <a:lstStyle>
            <a:defPPr>
              <a:defRPr lang="en-US"/>
            </a:defPPr>
            <a:lvl1pPr algn="l" rtl="0" eaLnBrk="0" fontAlgn="base" hangingPunct="0">
              <a:spcBef>
                <a:spcPct val="0"/>
              </a:spcBef>
              <a:spcAft>
                <a:spcPct val="0"/>
              </a:spcAft>
              <a:defRPr sz="2200" kern="1200">
                <a:solidFill>
                  <a:schemeClr val="tx1"/>
                </a:solidFill>
                <a:latin typeface="Georgia" pitchFamily="18" charset="0"/>
                <a:ea typeface="+mn-ea"/>
                <a:cs typeface="+mn-cs"/>
              </a:defRPr>
            </a:lvl1pPr>
            <a:lvl2pPr marL="455329" algn="l" rtl="0" eaLnBrk="0" fontAlgn="base" hangingPunct="0">
              <a:spcBef>
                <a:spcPct val="0"/>
              </a:spcBef>
              <a:spcAft>
                <a:spcPct val="0"/>
              </a:spcAft>
              <a:defRPr sz="2200" kern="1200">
                <a:solidFill>
                  <a:schemeClr val="tx1"/>
                </a:solidFill>
                <a:latin typeface="Georgia" pitchFamily="18" charset="0"/>
                <a:ea typeface="+mn-ea"/>
                <a:cs typeface="+mn-cs"/>
              </a:defRPr>
            </a:lvl2pPr>
            <a:lvl3pPr marL="910660" algn="l" rtl="0" eaLnBrk="0" fontAlgn="base" hangingPunct="0">
              <a:spcBef>
                <a:spcPct val="0"/>
              </a:spcBef>
              <a:spcAft>
                <a:spcPct val="0"/>
              </a:spcAft>
              <a:defRPr sz="2200" kern="1200">
                <a:solidFill>
                  <a:schemeClr val="tx1"/>
                </a:solidFill>
                <a:latin typeface="Georgia" pitchFamily="18" charset="0"/>
                <a:ea typeface="+mn-ea"/>
                <a:cs typeface="+mn-cs"/>
              </a:defRPr>
            </a:lvl3pPr>
            <a:lvl4pPr marL="1365996" algn="l" rtl="0" eaLnBrk="0" fontAlgn="base" hangingPunct="0">
              <a:spcBef>
                <a:spcPct val="0"/>
              </a:spcBef>
              <a:spcAft>
                <a:spcPct val="0"/>
              </a:spcAft>
              <a:defRPr sz="2200" kern="1200">
                <a:solidFill>
                  <a:schemeClr val="tx1"/>
                </a:solidFill>
                <a:latin typeface="Georgia" pitchFamily="18" charset="0"/>
                <a:ea typeface="+mn-ea"/>
                <a:cs typeface="+mn-cs"/>
              </a:defRPr>
            </a:lvl4pPr>
            <a:lvl5pPr marL="1821326" algn="l" rtl="0" eaLnBrk="0" fontAlgn="base" hangingPunct="0">
              <a:spcBef>
                <a:spcPct val="0"/>
              </a:spcBef>
              <a:spcAft>
                <a:spcPct val="0"/>
              </a:spcAft>
              <a:defRPr sz="2200" kern="1200">
                <a:solidFill>
                  <a:schemeClr val="tx1"/>
                </a:solidFill>
                <a:latin typeface="Georgia" pitchFamily="18" charset="0"/>
                <a:ea typeface="+mn-ea"/>
                <a:cs typeface="+mn-cs"/>
              </a:defRPr>
            </a:lvl5pPr>
            <a:lvl6pPr marL="2276666" algn="l" defTabSz="910660" rtl="0" eaLnBrk="1" latinLnBrk="0" hangingPunct="1">
              <a:defRPr sz="2200" kern="1200">
                <a:solidFill>
                  <a:schemeClr val="tx1"/>
                </a:solidFill>
                <a:latin typeface="Georgia" pitchFamily="18" charset="0"/>
                <a:ea typeface="+mn-ea"/>
                <a:cs typeface="+mn-cs"/>
              </a:defRPr>
            </a:lvl6pPr>
            <a:lvl7pPr marL="2731997" algn="l" defTabSz="910660" rtl="0" eaLnBrk="1" latinLnBrk="0" hangingPunct="1">
              <a:defRPr sz="2200" kern="1200">
                <a:solidFill>
                  <a:schemeClr val="tx1"/>
                </a:solidFill>
                <a:latin typeface="Georgia" pitchFamily="18" charset="0"/>
                <a:ea typeface="+mn-ea"/>
                <a:cs typeface="+mn-cs"/>
              </a:defRPr>
            </a:lvl7pPr>
            <a:lvl8pPr marL="3187328" algn="l" defTabSz="910660" rtl="0" eaLnBrk="1" latinLnBrk="0" hangingPunct="1">
              <a:defRPr sz="2200" kern="1200">
                <a:solidFill>
                  <a:schemeClr val="tx1"/>
                </a:solidFill>
                <a:latin typeface="Georgia" pitchFamily="18" charset="0"/>
                <a:ea typeface="+mn-ea"/>
                <a:cs typeface="+mn-cs"/>
              </a:defRPr>
            </a:lvl8pPr>
            <a:lvl9pPr marL="3642660" algn="l" defTabSz="910660" rtl="0" eaLnBrk="1" latinLnBrk="0" hangingPunct="1">
              <a:defRPr sz="2200" kern="1200">
                <a:solidFill>
                  <a:schemeClr val="tx1"/>
                </a:solidFill>
                <a:latin typeface="Georgia" pitchFamily="18" charset="0"/>
                <a:ea typeface="+mn-ea"/>
                <a:cs typeface="+mn-cs"/>
              </a:defRPr>
            </a:lvl9pPr>
          </a:lstStyle>
          <a:p>
            <a:pPr>
              <a:spcAft>
                <a:spcPts val="600"/>
              </a:spcAft>
            </a:pPr>
            <a:r>
              <a:rPr lang="en-US" sz="2800" b="1" dirty="0" smtClean="0">
                <a:solidFill>
                  <a:srgbClr val="000000"/>
                </a:solidFill>
                <a:latin typeface="Calibri" pitchFamily="34" charset="0"/>
              </a:rPr>
              <a:t>Potential Option</a:t>
            </a:r>
            <a:endParaRPr lang="en-US" sz="2400" dirty="0" smtClean="0">
              <a:solidFill>
                <a:srgbClr val="000000"/>
              </a:solidFill>
              <a:latin typeface="Calibri" pitchFamily="34" charset="0"/>
            </a:endParaRPr>
          </a:p>
          <a:p>
            <a:pPr>
              <a:spcAft>
                <a:spcPts val="600"/>
              </a:spcAft>
            </a:pPr>
            <a:r>
              <a:rPr lang="en-US" sz="2400" dirty="0" smtClean="0">
                <a:solidFill>
                  <a:srgbClr val="000000"/>
                </a:solidFill>
                <a:latin typeface="Calibri" pitchFamily="34" charset="0"/>
              </a:rPr>
              <a:t>Provide all or some unique Medical Assistance benefits through MinnesotaCare (e.g., add non-emergency medical transportation)</a:t>
            </a:r>
            <a:endParaRPr lang="en-US" sz="2400" dirty="0">
              <a:solidFill>
                <a:srgbClr val="000000"/>
              </a:solidFill>
              <a:latin typeface="Calibri" pitchFamily="34" charset="0"/>
            </a:endParaRPr>
          </a:p>
        </p:txBody>
      </p:sp>
      <p:pic>
        <p:nvPicPr>
          <p:cNvPr id="15" name="Picture 2" title="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1047" y="6492875"/>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lide Number Placeholder 1"/>
          <p:cNvSpPr txBox="1">
            <a:spLocks/>
          </p:cNvSpPr>
          <p:nvPr/>
        </p:nvSpPr>
        <p:spPr bwMode="auto">
          <a:xfrm>
            <a:off x="7014247"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itchFamily="34" charset="0"/>
              <a:buChar char="•"/>
              <a:defRPr sz="3200" kern="1200">
                <a:solidFill>
                  <a:schemeClr val="tx1"/>
                </a:solidFill>
                <a:latin typeface="Open Sans"/>
                <a:ea typeface="Open Sans"/>
                <a:cs typeface="Open San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Semibold"/>
                <a:ea typeface="Open Sans Semibold"/>
                <a:cs typeface="Open Sans Semibold"/>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Light"/>
                <a:ea typeface="Open Sans Light"/>
                <a:cs typeface="Open Sans Light"/>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Light"/>
                <a:ea typeface="Open Sans Light"/>
                <a:cs typeface="Open Sans Light"/>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Light"/>
                <a:ea typeface="Open Sans Light"/>
                <a:cs typeface="Open Sans Light"/>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9pPr>
          </a:lstStyle>
          <a:p>
            <a:pPr algn="r">
              <a:spcBef>
                <a:spcPct val="0"/>
              </a:spcBef>
              <a:buFontTx/>
              <a:buNone/>
            </a:pPr>
            <a:fld id="{BBF615F9-BED1-47AA-987A-10A1DA8139B7}" type="slidenum">
              <a:rPr lang="en-US" altLang="en-US" sz="1200" smtClean="0">
                <a:latin typeface="Calibri" pitchFamily="34" charset="0"/>
              </a:rPr>
              <a:pPr algn="r">
                <a:spcBef>
                  <a:spcPct val="0"/>
                </a:spcBef>
                <a:buFontTx/>
                <a:buNone/>
              </a:pPr>
              <a:t>32</a:t>
            </a:fld>
            <a:endParaRPr lang="en-US" altLang="en-US" sz="1200" dirty="0" smtClean="0">
              <a:latin typeface="Calibri" pitchFamily="34" charset="0"/>
            </a:endParaRPr>
          </a:p>
        </p:txBody>
      </p:sp>
    </p:spTree>
    <p:extLst>
      <p:ext uri="{BB962C8B-B14F-4D97-AF65-F5344CB8AC3E}">
        <p14:creationId xmlns:p14="http://schemas.microsoft.com/office/powerpoint/2010/main" val="1593880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Address Benefit Differences</a:t>
            </a:r>
            <a:br>
              <a:rPr lang="en-US" dirty="0" smtClean="0"/>
            </a:br>
            <a:r>
              <a:rPr lang="en-US" dirty="0" smtClean="0"/>
              <a:t>Modeling Needs</a:t>
            </a:r>
            <a:endParaRPr lang="en-US" dirty="0"/>
          </a:p>
        </p:txBody>
      </p:sp>
      <p:sp>
        <p:nvSpPr>
          <p:cNvPr id="3" name="TextBox 2"/>
          <p:cNvSpPr txBox="1"/>
          <p:nvPr/>
        </p:nvSpPr>
        <p:spPr>
          <a:xfrm>
            <a:off x="362139" y="1457608"/>
            <a:ext cx="8468594" cy="4046899"/>
          </a:xfrm>
          <a:prstGeom prst="rect">
            <a:avLst/>
          </a:prstGeom>
        </p:spPr>
        <p:txBody>
          <a:bodyPr vert="horz" wrap="square" rtlCol="0" anchor="t">
            <a:normAutofit/>
          </a:bodyPr>
          <a:lstStyle/>
          <a:p>
            <a:pPr marL="285750" indent="-285750">
              <a:spcAft>
                <a:spcPts val="2800"/>
              </a:spcAft>
              <a:buFont typeface="Arial" pitchFamily="34" charset="0"/>
              <a:buChar char="•"/>
            </a:pPr>
            <a:r>
              <a:rPr lang="en-US" sz="2800" dirty="0"/>
              <a:t>Number of individuals  </a:t>
            </a:r>
            <a:r>
              <a:rPr lang="en-US" sz="2800" dirty="0" smtClean="0"/>
              <a:t>impacted</a:t>
            </a:r>
            <a:endParaRPr lang="en-US" sz="2800" dirty="0"/>
          </a:p>
          <a:p>
            <a:pPr marL="285750" indent="-285750">
              <a:spcAft>
                <a:spcPts val="2800"/>
              </a:spcAft>
              <a:buFont typeface="Arial" pitchFamily="34" charset="0"/>
              <a:buChar char="•"/>
            </a:pPr>
            <a:r>
              <a:rPr lang="en-US" sz="2800" dirty="0"/>
              <a:t>Potential additional take-up in coverage and utilization </a:t>
            </a:r>
            <a:r>
              <a:rPr lang="en-US" sz="2800" dirty="0" smtClean="0"/>
              <a:t>with additional benefits</a:t>
            </a:r>
            <a:endParaRPr lang="en-US" sz="2800" dirty="0"/>
          </a:p>
          <a:p>
            <a:pPr marL="285750" indent="-285750">
              <a:spcAft>
                <a:spcPts val="2800"/>
              </a:spcAft>
              <a:buFont typeface="Arial" pitchFamily="34" charset="0"/>
              <a:buChar char="•"/>
            </a:pPr>
            <a:r>
              <a:rPr lang="en-US" sz="2800" dirty="0" smtClean="0"/>
              <a:t>Impact on broader individual and small group market </a:t>
            </a:r>
          </a:p>
          <a:p>
            <a:pPr marL="285750" indent="-285750">
              <a:buFont typeface="Arial" pitchFamily="34" charset="0"/>
              <a:buChar char="•"/>
            </a:pPr>
            <a:r>
              <a:rPr lang="en-US" sz="2800" dirty="0" smtClean="0"/>
              <a:t>Overall </a:t>
            </a:r>
            <a:r>
              <a:rPr lang="en-US" sz="2800" dirty="0"/>
              <a:t>state fiscal impact</a:t>
            </a:r>
          </a:p>
        </p:txBody>
      </p:sp>
      <p:pic>
        <p:nvPicPr>
          <p:cNvPr id="7" name="Picture 2" title="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1047" y="6492875"/>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1"/>
          <p:cNvSpPr txBox="1">
            <a:spLocks/>
          </p:cNvSpPr>
          <p:nvPr/>
        </p:nvSpPr>
        <p:spPr bwMode="auto">
          <a:xfrm>
            <a:off x="7014247"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itchFamily="34" charset="0"/>
              <a:buChar char="•"/>
              <a:defRPr sz="3200" kern="1200">
                <a:solidFill>
                  <a:schemeClr val="tx1"/>
                </a:solidFill>
                <a:latin typeface="Open Sans"/>
                <a:ea typeface="Open Sans"/>
                <a:cs typeface="Open San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Semibold"/>
                <a:ea typeface="Open Sans Semibold"/>
                <a:cs typeface="Open Sans Semibold"/>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Light"/>
                <a:ea typeface="Open Sans Light"/>
                <a:cs typeface="Open Sans Light"/>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Light"/>
                <a:ea typeface="Open Sans Light"/>
                <a:cs typeface="Open Sans Light"/>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Light"/>
                <a:ea typeface="Open Sans Light"/>
                <a:cs typeface="Open Sans Light"/>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9pPr>
          </a:lstStyle>
          <a:p>
            <a:pPr algn="r">
              <a:spcBef>
                <a:spcPct val="0"/>
              </a:spcBef>
              <a:buFontTx/>
              <a:buNone/>
            </a:pPr>
            <a:fld id="{BBF615F9-BED1-47AA-987A-10A1DA8139B7}" type="slidenum">
              <a:rPr lang="en-US" altLang="en-US" sz="1200" smtClean="0">
                <a:latin typeface="Calibri" pitchFamily="34" charset="0"/>
              </a:rPr>
              <a:pPr algn="r">
                <a:spcBef>
                  <a:spcPct val="0"/>
                </a:spcBef>
                <a:buFontTx/>
                <a:buNone/>
              </a:pPr>
              <a:t>33</a:t>
            </a:fld>
            <a:endParaRPr lang="en-US" altLang="en-US" sz="1200" dirty="0" smtClean="0">
              <a:latin typeface="Calibri" pitchFamily="34" charset="0"/>
            </a:endParaRPr>
          </a:p>
        </p:txBody>
      </p:sp>
    </p:spTree>
    <p:extLst>
      <p:ext uri="{BB962C8B-B14F-4D97-AF65-F5344CB8AC3E}">
        <p14:creationId xmlns:p14="http://schemas.microsoft.com/office/powerpoint/2010/main" val="184707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8" name="TextBox 7"/>
          <p:cNvSpPr txBox="1"/>
          <p:nvPr/>
        </p:nvSpPr>
        <p:spPr>
          <a:xfrm>
            <a:off x="2715082" y="1116274"/>
            <a:ext cx="3349387" cy="2811311"/>
          </a:xfrm>
          <a:prstGeom prst="rect">
            <a:avLst/>
          </a:prstGeom>
          <a:noFill/>
        </p:spPr>
        <p:txBody>
          <a:bodyPr wrap="square" lIns="101882" tIns="50941" rIns="101882" bIns="50941" rtlCol="0">
            <a:spAutoFit/>
          </a:bodyPr>
          <a:lstStyle/>
          <a:p>
            <a:pPr algn="ctr"/>
            <a:endParaRPr lang="en-US" sz="2400" b="1" dirty="0">
              <a:solidFill>
                <a:srgbClr val="000000"/>
              </a:solidFill>
              <a:latin typeface="Calibri"/>
            </a:endParaRPr>
          </a:p>
          <a:p>
            <a:pPr algn="ctr"/>
            <a:r>
              <a:rPr lang="en-US" sz="2400" b="1" dirty="0" smtClean="0">
                <a:solidFill>
                  <a:srgbClr val="000000"/>
                </a:solidFill>
                <a:latin typeface="Calibri"/>
              </a:rPr>
              <a:t>Patti </a:t>
            </a:r>
            <a:r>
              <a:rPr lang="en-US" sz="2400" b="1" dirty="0">
                <a:solidFill>
                  <a:srgbClr val="000000"/>
                </a:solidFill>
                <a:latin typeface="Calibri"/>
              </a:rPr>
              <a:t>Boozang</a:t>
            </a:r>
          </a:p>
          <a:p>
            <a:pPr algn="ctr"/>
            <a:r>
              <a:rPr lang="en-US" sz="2400" dirty="0" smtClean="0">
                <a:solidFill>
                  <a:srgbClr val="000000"/>
                </a:solidFill>
                <a:latin typeface="Calibri"/>
                <a:hlinkClick r:id="rId3"/>
              </a:rPr>
              <a:t>PBoozang@manatt.com</a:t>
            </a:r>
            <a:r>
              <a:rPr lang="en-US" sz="2400" dirty="0" smtClean="0">
                <a:solidFill>
                  <a:srgbClr val="000000"/>
                </a:solidFill>
                <a:latin typeface="Calibri"/>
              </a:rPr>
              <a:t> </a:t>
            </a:r>
            <a:endParaRPr lang="en-US" sz="2400" dirty="0">
              <a:solidFill>
                <a:srgbClr val="000000"/>
              </a:solidFill>
              <a:latin typeface="Calibri"/>
            </a:endParaRPr>
          </a:p>
          <a:p>
            <a:pPr algn="ctr"/>
            <a:r>
              <a:rPr lang="en-US" sz="2400" dirty="0" smtClean="0">
                <a:solidFill>
                  <a:srgbClr val="000000"/>
                </a:solidFill>
                <a:latin typeface="Calibri"/>
              </a:rPr>
              <a:t>212.790.4523</a:t>
            </a:r>
          </a:p>
          <a:p>
            <a:pPr algn="ctr"/>
            <a:endParaRPr lang="en-US" sz="2400" b="1" dirty="0">
              <a:solidFill>
                <a:srgbClr val="000000"/>
              </a:solidFill>
              <a:latin typeface="Calibri"/>
            </a:endParaRPr>
          </a:p>
          <a:p>
            <a:pPr algn="ctr"/>
            <a:endParaRPr lang="en-US" sz="2800" dirty="0">
              <a:solidFill>
                <a:srgbClr val="000000"/>
              </a:solidFill>
              <a:latin typeface="Calibri"/>
            </a:endParaRPr>
          </a:p>
          <a:p>
            <a:pPr algn="ctr"/>
            <a:endParaRPr lang="en-US" sz="2800" dirty="0">
              <a:solidFill>
                <a:srgbClr val="000000"/>
              </a:solidFill>
              <a:latin typeface="Calibri"/>
            </a:endParaRPr>
          </a:p>
        </p:txBody>
      </p:sp>
      <p:sp>
        <p:nvSpPr>
          <p:cNvPr id="9" name="TextBox 8"/>
          <p:cNvSpPr txBox="1"/>
          <p:nvPr/>
        </p:nvSpPr>
        <p:spPr>
          <a:xfrm>
            <a:off x="643466" y="2792791"/>
            <a:ext cx="7492621" cy="3549974"/>
          </a:xfrm>
          <a:prstGeom prst="rect">
            <a:avLst/>
          </a:prstGeom>
          <a:noFill/>
        </p:spPr>
        <p:txBody>
          <a:bodyPr wrap="square" lIns="101882" tIns="50941" rIns="101882" bIns="50941" rtlCol="0">
            <a:spAutoFit/>
          </a:bodyPr>
          <a:lstStyle/>
          <a:p>
            <a:pPr algn="ctr"/>
            <a:r>
              <a:rPr lang="en-US" sz="2400" b="1" dirty="0" smtClean="0">
                <a:solidFill>
                  <a:srgbClr val="000000"/>
                </a:solidFill>
                <a:latin typeface="Calibri"/>
              </a:rPr>
              <a:t>Alice Lam</a:t>
            </a:r>
            <a:endParaRPr lang="en-US" sz="2400" dirty="0">
              <a:solidFill>
                <a:srgbClr val="000000"/>
              </a:solidFill>
              <a:latin typeface="Calibri"/>
            </a:endParaRPr>
          </a:p>
          <a:p>
            <a:pPr algn="ctr"/>
            <a:r>
              <a:rPr lang="en-US" sz="2400" dirty="0" smtClean="0">
                <a:solidFill>
                  <a:srgbClr val="000000"/>
                </a:solidFill>
                <a:latin typeface="Calibri"/>
                <a:hlinkClick r:id="rId4"/>
              </a:rPr>
              <a:t>ALam@manatt.com</a:t>
            </a:r>
            <a:r>
              <a:rPr lang="en-US" sz="2400" dirty="0" smtClean="0">
                <a:solidFill>
                  <a:srgbClr val="000000"/>
                </a:solidFill>
                <a:latin typeface="Calibri"/>
              </a:rPr>
              <a:t> </a:t>
            </a:r>
            <a:endParaRPr lang="en-US" sz="2400" dirty="0">
              <a:solidFill>
                <a:srgbClr val="000000"/>
              </a:solidFill>
              <a:latin typeface="Calibri"/>
            </a:endParaRPr>
          </a:p>
          <a:p>
            <a:pPr algn="ctr"/>
            <a:r>
              <a:rPr lang="en-US" sz="2400" dirty="0" smtClean="0">
                <a:solidFill>
                  <a:srgbClr val="000000"/>
                </a:solidFill>
                <a:latin typeface="Calibri"/>
              </a:rPr>
              <a:t>212.790.4583</a:t>
            </a:r>
            <a:endParaRPr lang="en-US" sz="2400" dirty="0">
              <a:solidFill>
                <a:srgbClr val="000000"/>
              </a:solidFill>
              <a:latin typeface="Calibri"/>
            </a:endParaRPr>
          </a:p>
          <a:p>
            <a:pPr algn="ctr"/>
            <a:endParaRPr lang="en-US" sz="2400" dirty="0" smtClean="0">
              <a:solidFill>
                <a:srgbClr val="000000"/>
              </a:solidFill>
              <a:latin typeface="Calibri"/>
            </a:endParaRPr>
          </a:p>
          <a:p>
            <a:pPr algn="ctr"/>
            <a:r>
              <a:rPr lang="en-US" sz="2400" b="1" dirty="0" smtClean="0">
                <a:solidFill>
                  <a:srgbClr val="000000"/>
                </a:solidFill>
                <a:latin typeface="Calibri"/>
              </a:rPr>
              <a:t>Anne Karl</a:t>
            </a:r>
            <a:endParaRPr lang="en-US" sz="2400" dirty="0">
              <a:solidFill>
                <a:srgbClr val="000000"/>
              </a:solidFill>
              <a:latin typeface="Calibri"/>
            </a:endParaRPr>
          </a:p>
          <a:p>
            <a:pPr algn="ctr"/>
            <a:r>
              <a:rPr lang="en-US" sz="2400" dirty="0" smtClean="0">
                <a:solidFill>
                  <a:srgbClr val="000000"/>
                </a:solidFill>
                <a:latin typeface="Calibri"/>
                <a:hlinkClick r:id="rId5"/>
              </a:rPr>
              <a:t>AKarl@manatt.com</a:t>
            </a:r>
            <a:r>
              <a:rPr lang="en-US" sz="2400" dirty="0" smtClean="0">
                <a:solidFill>
                  <a:srgbClr val="000000"/>
                </a:solidFill>
                <a:latin typeface="Calibri"/>
              </a:rPr>
              <a:t> </a:t>
            </a:r>
            <a:endParaRPr lang="en-US" sz="2400" dirty="0">
              <a:solidFill>
                <a:srgbClr val="000000"/>
              </a:solidFill>
              <a:latin typeface="Calibri"/>
            </a:endParaRPr>
          </a:p>
          <a:p>
            <a:pPr algn="ctr"/>
            <a:r>
              <a:rPr lang="en-US" sz="2400" dirty="0" smtClean="0">
                <a:solidFill>
                  <a:srgbClr val="000000"/>
                </a:solidFill>
                <a:latin typeface="Calibri"/>
              </a:rPr>
              <a:t>212.790.4578</a:t>
            </a:r>
          </a:p>
          <a:p>
            <a:pPr algn="ctr"/>
            <a:endParaRPr lang="en-US" sz="2800" dirty="0">
              <a:solidFill>
                <a:srgbClr val="000000"/>
              </a:solidFill>
              <a:latin typeface="Calibri"/>
            </a:endParaRPr>
          </a:p>
          <a:p>
            <a:pPr algn="ctr"/>
            <a:endParaRPr lang="en-US" sz="2800" dirty="0">
              <a:solidFill>
                <a:srgbClr val="000000"/>
              </a:solidFill>
              <a:latin typeface="Calibri"/>
            </a:endParaRPr>
          </a:p>
        </p:txBody>
      </p:sp>
      <p:pic>
        <p:nvPicPr>
          <p:cNvPr id="12" name="Picture 2" title="Manatt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7511" y="6573101"/>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10"/>
          <p:cNvSpPr>
            <a:spLocks noGrp="1"/>
          </p:cNvSpPr>
          <p:nvPr>
            <p:ph type="sldNum" sz="quarter" idx="4294967295"/>
          </p:nvPr>
        </p:nvSpPr>
        <p:spPr>
          <a:xfrm>
            <a:off x="8610600" y="6565369"/>
            <a:ext cx="533400" cy="365125"/>
          </a:xfrm>
          <a:prstGeom prst="rect">
            <a:avLst/>
          </a:prstGeom>
        </p:spPr>
        <p:txBody>
          <a:bodyPr/>
          <a:lstStyle/>
          <a:p>
            <a:fld id="{9F8FA0FF-B194-4927-BB1D-56AA63D432A4}" type="slidenum">
              <a:rPr lang="en-US" smtClean="0"/>
              <a:pPr/>
              <a:t>34</a:t>
            </a:fld>
            <a:endParaRPr lang="en-US" dirty="0"/>
          </a:p>
        </p:txBody>
      </p:sp>
    </p:spTree>
    <p:extLst>
      <p:ext uri="{BB962C8B-B14F-4D97-AF65-F5344CB8AC3E}">
        <p14:creationId xmlns:p14="http://schemas.microsoft.com/office/powerpoint/2010/main" val="3608899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Table 3" descr="Time Item Presenter/Facilitator&#10;8:30 – 8:35 am Welcome and approval of minutes Dr. Marilyn Peitso&#10;8:35 – 9:00 am Discuss rural health access issues and potential options to address barriers to rural health access Mark Schoenbaum, MDH&#10;9:00 – 10:00 am Review options and preliminary recommendations on:&#10;• Consumer assistance/health literacy&#10;• Provider/plan alignment&#10;• Plan design&#10;• Benefits alignment Manatt&#10;10:00 – 10:15 am Public comment &#10;10:15 – 10:45 am Joint session: Seamless Coverage and Barriers to Access Workgroups Manatt"/>
          <p:cNvGraphicFramePr>
            <a:graphicFrameLocks noGrp="1"/>
          </p:cNvGraphicFramePr>
          <p:nvPr>
            <p:extLst>
              <p:ext uri="{D42A27DB-BD31-4B8C-83A1-F6EECF244321}">
                <p14:modId xmlns:p14="http://schemas.microsoft.com/office/powerpoint/2010/main" val="1464356360"/>
              </p:ext>
            </p:extLst>
          </p:nvPr>
        </p:nvGraphicFramePr>
        <p:xfrm>
          <a:off x="382137" y="1876827"/>
          <a:ext cx="8443063" cy="3001306"/>
        </p:xfrm>
        <a:graphic>
          <a:graphicData uri="http://schemas.openxmlformats.org/drawingml/2006/table">
            <a:tbl>
              <a:tblPr firstRow="1" firstCol="1" bandRow="1"/>
              <a:tblGrid>
                <a:gridCol w="1541978"/>
                <a:gridCol w="4584259"/>
                <a:gridCol w="2316826"/>
              </a:tblGrid>
              <a:tr h="202116">
                <a:tc>
                  <a:txBody>
                    <a:bodyPr/>
                    <a:lstStyle/>
                    <a:p>
                      <a:pPr marL="0" marR="0" algn="l">
                        <a:spcBef>
                          <a:spcPts val="0"/>
                        </a:spcBef>
                        <a:spcAft>
                          <a:spcPts val="600"/>
                        </a:spcAft>
                      </a:pPr>
                      <a:r>
                        <a:rPr lang="en-US" sz="1500" b="1" i="1" dirty="0">
                          <a:effectLst/>
                          <a:latin typeface="+mj-lt"/>
                          <a:ea typeface="Times New Roman"/>
                          <a:cs typeface="Times New Roman"/>
                        </a:rPr>
                        <a:t>Time</a:t>
                      </a:r>
                      <a:endParaRPr lang="en-US" sz="1500" dirty="0">
                        <a:effectLst/>
                        <a:latin typeface="+mj-lt"/>
                        <a:ea typeface="Times New Roman"/>
                        <a:cs typeface="Times New Roman"/>
                      </a:endParaRPr>
                    </a:p>
                  </a:txBody>
                  <a:tcPr marL="68580" marR="68580" marT="0" marB="0">
                    <a:lnL w="12700" cap="flat" cmpd="sng" algn="ctr">
                      <a:solidFill>
                        <a:srgbClr val="326599"/>
                      </a:solidFill>
                      <a:prstDash val="solid"/>
                      <a:round/>
                      <a:headEnd type="none" w="med" len="med"/>
                      <a:tailEnd type="none" w="med" len="med"/>
                    </a:lnL>
                    <a:lnR w="12700" cap="flat" cmpd="sng" algn="ctr">
                      <a:solidFill>
                        <a:srgbClr val="326599"/>
                      </a:solidFill>
                      <a:prstDash val="solid"/>
                      <a:round/>
                      <a:headEnd type="none" w="med" len="med"/>
                      <a:tailEnd type="none" w="med" len="med"/>
                    </a:lnR>
                    <a:lnT w="12700" cap="flat" cmpd="sng" algn="ctr">
                      <a:solidFill>
                        <a:srgbClr val="326599"/>
                      </a:solidFill>
                      <a:prstDash val="solid"/>
                      <a:round/>
                      <a:headEnd type="none" w="med" len="med"/>
                      <a:tailEnd type="none" w="med" len="med"/>
                    </a:lnT>
                    <a:lnB w="12700" cap="flat" cmpd="sng" algn="ctr">
                      <a:solidFill>
                        <a:srgbClr val="326599"/>
                      </a:solidFill>
                      <a:prstDash val="solid"/>
                      <a:round/>
                      <a:headEnd type="none" w="med" len="med"/>
                      <a:tailEnd type="none" w="med" len="med"/>
                    </a:lnB>
                  </a:tcPr>
                </a:tc>
                <a:tc>
                  <a:txBody>
                    <a:bodyPr/>
                    <a:lstStyle/>
                    <a:p>
                      <a:pPr marL="0" marR="0" algn="l">
                        <a:spcBef>
                          <a:spcPts val="0"/>
                        </a:spcBef>
                        <a:spcAft>
                          <a:spcPts val="600"/>
                        </a:spcAft>
                      </a:pPr>
                      <a:r>
                        <a:rPr lang="en-US" sz="1500" b="1" i="1" dirty="0">
                          <a:effectLst/>
                          <a:latin typeface="+mj-lt"/>
                          <a:ea typeface="Times New Roman"/>
                          <a:cs typeface="Times New Roman"/>
                        </a:rPr>
                        <a:t>Item</a:t>
                      </a:r>
                      <a:endParaRPr lang="en-US" sz="1500" dirty="0">
                        <a:effectLst/>
                        <a:latin typeface="+mj-lt"/>
                        <a:ea typeface="Times New Roman"/>
                        <a:cs typeface="Times New Roman"/>
                      </a:endParaRPr>
                    </a:p>
                  </a:txBody>
                  <a:tcPr marL="68580" marR="68580" marT="0" marB="0">
                    <a:lnL w="12700" cap="flat" cmpd="sng" algn="ctr">
                      <a:solidFill>
                        <a:srgbClr val="326599"/>
                      </a:solidFill>
                      <a:prstDash val="solid"/>
                      <a:round/>
                      <a:headEnd type="none" w="med" len="med"/>
                      <a:tailEnd type="none" w="med" len="med"/>
                    </a:lnL>
                    <a:lnR w="12700" cap="flat" cmpd="sng" algn="ctr">
                      <a:solidFill>
                        <a:srgbClr val="326599"/>
                      </a:solidFill>
                      <a:prstDash val="solid"/>
                      <a:round/>
                      <a:headEnd type="none" w="med" len="med"/>
                      <a:tailEnd type="none" w="med" len="med"/>
                    </a:lnR>
                    <a:lnT w="12700" cap="flat" cmpd="sng" algn="ctr">
                      <a:solidFill>
                        <a:srgbClr val="326599"/>
                      </a:solidFill>
                      <a:prstDash val="solid"/>
                      <a:round/>
                      <a:headEnd type="none" w="med" len="med"/>
                      <a:tailEnd type="none" w="med" len="med"/>
                    </a:lnT>
                    <a:lnB w="12700" cap="flat" cmpd="sng" algn="ctr">
                      <a:solidFill>
                        <a:srgbClr val="326599"/>
                      </a:solidFill>
                      <a:prstDash val="solid"/>
                      <a:round/>
                      <a:headEnd type="none" w="med" len="med"/>
                      <a:tailEnd type="none" w="med" len="med"/>
                    </a:lnB>
                  </a:tcPr>
                </a:tc>
                <a:tc>
                  <a:txBody>
                    <a:bodyPr/>
                    <a:lstStyle/>
                    <a:p>
                      <a:pPr marL="0" marR="0" algn="l">
                        <a:spcBef>
                          <a:spcPts val="0"/>
                        </a:spcBef>
                        <a:spcAft>
                          <a:spcPts val="600"/>
                        </a:spcAft>
                      </a:pPr>
                      <a:r>
                        <a:rPr lang="en-US" sz="1500" b="1" i="1" dirty="0">
                          <a:effectLst/>
                          <a:latin typeface="+mj-lt"/>
                          <a:ea typeface="Times New Roman"/>
                          <a:cs typeface="Times New Roman"/>
                        </a:rPr>
                        <a:t>Presenter/Facilitator</a:t>
                      </a:r>
                      <a:endParaRPr lang="en-US" sz="1500" dirty="0">
                        <a:effectLst/>
                        <a:latin typeface="+mj-lt"/>
                        <a:ea typeface="Times New Roman"/>
                        <a:cs typeface="Times New Roman"/>
                      </a:endParaRPr>
                    </a:p>
                  </a:txBody>
                  <a:tcPr marL="68580" marR="68580" marT="0" marB="0">
                    <a:lnL w="12700" cap="flat" cmpd="sng" algn="ctr">
                      <a:solidFill>
                        <a:srgbClr val="326599"/>
                      </a:solidFill>
                      <a:prstDash val="solid"/>
                      <a:round/>
                      <a:headEnd type="none" w="med" len="med"/>
                      <a:tailEnd type="none" w="med" len="med"/>
                    </a:lnL>
                    <a:lnR w="12700" cap="flat" cmpd="sng" algn="ctr">
                      <a:solidFill>
                        <a:srgbClr val="326599"/>
                      </a:solidFill>
                      <a:prstDash val="solid"/>
                      <a:round/>
                      <a:headEnd type="none" w="med" len="med"/>
                      <a:tailEnd type="none" w="med" len="med"/>
                    </a:lnR>
                    <a:lnT w="12700" cap="flat" cmpd="sng" algn="ctr">
                      <a:solidFill>
                        <a:srgbClr val="326599"/>
                      </a:solidFill>
                      <a:prstDash val="solid"/>
                      <a:round/>
                      <a:headEnd type="none" w="med" len="med"/>
                      <a:tailEnd type="none" w="med" len="med"/>
                    </a:lnT>
                    <a:lnB w="12700" cap="flat" cmpd="sng" algn="ctr">
                      <a:solidFill>
                        <a:srgbClr val="326599"/>
                      </a:solidFill>
                      <a:prstDash val="solid"/>
                      <a:round/>
                      <a:headEnd type="none" w="med" len="med"/>
                      <a:tailEnd type="none" w="med" len="med"/>
                    </a:lnB>
                  </a:tcPr>
                </a:tc>
              </a:tr>
              <a:tr h="378894">
                <a:tc>
                  <a:txBody>
                    <a:bodyPr/>
                    <a:lstStyle/>
                    <a:p>
                      <a:pPr marL="0" marR="0" algn="l">
                        <a:spcBef>
                          <a:spcPts val="0"/>
                        </a:spcBef>
                        <a:spcAft>
                          <a:spcPts val="600"/>
                        </a:spcAft>
                      </a:pPr>
                      <a:r>
                        <a:rPr lang="en-US" sz="1500" dirty="0" smtClean="0">
                          <a:effectLst/>
                          <a:latin typeface="+mj-lt"/>
                          <a:ea typeface="Times New Roman"/>
                          <a:cs typeface="Times New Roman"/>
                        </a:rPr>
                        <a:t>8:30 – 8:35 am</a:t>
                      </a:r>
                      <a:endParaRPr lang="en-US" sz="1500" dirty="0">
                        <a:effectLst/>
                        <a:latin typeface="+mj-lt"/>
                        <a:ea typeface="Times New Roman"/>
                        <a:cs typeface="Times New Roman"/>
                      </a:endParaRPr>
                    </a:p>
                  </a:txBody>
                  <a:tcPr marL="68580" marR="68580" marT="0" marB="0">
                    <a:lnL w="12700" cap="flat" cmpd="sng" algn="ctr">
                      <a:solidFill>
                        <a:srgbClr val="326599"/>
                      </a:solidFill>
                      <a:prstDash val="solid"/>
                      <a:round/>
                      <a:headEnd type="none" w="med" len="med"/>
                      <a:tailEnd type="none" w="med" len="med"/>
                    </a:lnL>
                    <a:lnR w="12700" cap="flat" cmpd="sng" algn="ctr">
                      <a:solidFill>
                        <a:srgbClr val="326599"/>
                      </a:solidFill>
                      <a:prstDash val="solid"/>
                      <a:round/>
                      <a:headEnd type="none" w="med" len="med"/>
                      <a:tailEnd type="none" w="med" len="med"/>
                    </a:lnR>
                    <a:lnT w="12700" cap="flat" cmpd="sng" algn="ctr">
                      <a:solidFill>
                        <a:srgbClr val="326599"/>
                      </a:solidFill>
                      <a:prstDash val="solid"/>
                      <a:round/>
                      <a:headEnd type="none" w="med" len="med"/>
                      <a:tailEnd type="none" w="med" len="med"/>
                    </a:lnT>
                    <a:lnB w="12700" cap="flat" cmpd="sng" algn="ctr">
                      <a:solidFill>
                        <a:srgbClr val="326599"/>
                      </a:solidFill>
                      <a:prstDash val="solid"/>
                      <a:round/>
                      <a:headEnd type="none" w="med" len="med"/>
                      <a:tailEnd type="none" w="med" len="med"/>
                    </a:lnB>
                  </a:tcPr>
                </a:tc>
                <a:tc>
                  <a:txBody>
                    <a:bodyPr/>
                    <a:lstStyle/>
                    <a:p>
                      <a:pPr algn="l"/>
                      <a:r>
                        <a:rPr lang="en-US" sz="1500" dirty="0" smtClean="0">
                          <a:effectLst/>
                          <a:latin typeface="+mj-lt"/>
                          <a:ea typeface="Times New Roman"/>
                          <a:cs typeface="Times New Roman"/>
                        </a:rPr>
                        <a:t>Welcome and</a:t>
                      </a:r>
                      <a:r>
                        <a:rPr lang="en-US" sz="1500" baseline="0" dirty="0" smtClean="0">
                          <a:effectLst/>
                          <a:latin typeface="+mj-lt"/>
                          <a:ea typeface="Times New Roman"/>
                          <a:cs typeface="Times New Roman"/>
                        </a:rPr>
                        <a:t> approval of minutes</a:t>
                      </a:r>
                      <a:endParaRPr lang="en-US" sz="1500" dirty="0">
                        <a:effectLst/>
                        <a:latin typeface="+mj-lt"/>
                        <a:ea typeface="Times New Roman"/>
                        <a:cs typeface="Times New Roman"/>
                      </a:endParaRPr>
                    </a:p>
                  </a:txBody>
                  <a:tcPr marL="68580" marR="68580" marT="0" marB="0">
                    <a:lnL w="12700" cap="flat" cmpd="sng" algn="ctr">
                      <a:solidFill>
                        <a:srgbClr val="326599"/>
                      </a:solidFill>
                      <a:prstDash val="solid"/>
                      <a:round/>
                      <a:headEnd type="none" w="med" len="med"/>
                      <a:tailEnd type="none" w="med" len="med"/>
                    </a:lnL>
                    <a:lnR w="12700" cap="flat" cmpd="sng" algn="ctr">
                      <a:solidFill>
                        <a:srgbClr val="326599"/>
                      </a:solidFill>
                      <a:prstDash val="solid"/>
                      <a:round/>
                      <a:headEnd type="none" w="med" len="med"/>
                      <a:tailEnd type="none" w="med" len="med"/>
                    </a:lnR>
                    <a:lnT w="12700" cap="flat" cmpd="sng" algn="ctr">
                      <a:solidFill>
                        <a:srgbClr val="326599"/>
                      </a:solidFill>
                      <a:prstDash val="solid"/>
                      <a:round/>
                      <a:headEnd type="none" w="med" len="med"/>
                      <a:tailEnd type="none" w="med" len="med"/>
                    </a:lnT>
                    <a:lnB w="12700" cap="flat" cmpd="sng" algn="ctr">
                      <a:solidFill>
                        <a:srgbClr val="326599"/>
                      </a:solidFill>
                      <a:prstDash val="solid"/>
                      <a:round/>
                      <a:headEnd type="none" w="med" len="med"/>
                      <a:tailEnd type="none" w="med" len="med"/>
                    </a:lnB>
                  </a:tcPr>
                </a:tc>
                <a:tc>
                  <a:txBody>
                    <a:bodyPr/>
                    <a:lstStyle/>
                    <a:p>
                      <a:pPr marL="0" marR="0" algn="l">
                        <a:spcBef>
                          <a:spcPts val="0"/>
                        </a:spcBef>
                        <a:spcAft>
                          <a:spcPts val="600"/>
                        </a:spcAft>
                      </a:pPr>
                      <a:r>
                        <a:rPr lang="en-US" sz="1500" dirty="0" smtClean="0">
                          <a:effectLst/>
                          <a:latin typeface="+mj-lt"/>
                          <a:ea typeface="Times New Roman"/>
                          <a:cs typeface="Times New Roman"/>
                        </a:rPr>
                        <a:t>Dr. Marilyn </a:t>
                      </a:r>
                      <a:r>
                        <a:rPr lang="en-US" sz="1500" dirty="0" err="1" smtClean="0">
                          <a:effectLst/>
                          <a:latin typeface="+mj-lt"/>
                          <a:ea typeface="Times New Roman"/>
                          <a:cs typeface="Times New Roman"/>
                        </a:rPr>
                        <a:t>Peitso</a:t>
                      </a:r>
                      <a:endParaRPr lang="en-US" sz="1500" dirty="0">
                        <a:effectLst/>
                        <a:latin typeface="+mj-lt"/>
                        <a:ea typeface="Times New Roman"/>
                        <a:cs typeface="Times New Roman"/>
                      </a:endParaRPr>
                    </a:p>
                  </a:txBody>
                  <a:tcPr marL="68580" marR="68580" marT="0" marB="0">
                    <a:lnL w="12700" cap="flat" cmpd="sng" algn="ctr">
                      <a:solidFill>
                        <a:srgbClr val="326599"/>
                      </a:solidFill>
                      <a:prstDash val="solid"/>
                      <a:round/>
                      <a:headEnd type="none" w="med" len="med"/>
                      <a:tailEnd type="none" w="med" len="med"/>
                    </a:lnL>
                    <a:lnR w="12700" cap="flat" cmpd="sng" algn="ctr">
                      <a:solidFill>
                        <a:srgbClr val="326599"/>
                      </a:solidFill>
                      <a:prstDash val="solid"/>
                      <a:round/>
                      <a:headEnd type="none" w="med" len="med"/>
                      <a:tailEnd type="none" w="med" len="med"/>
                    </a:lnR>
                    <a:lnT w="12700" cap="flat" cmpd="sng" algn="ctr">
                      <a:solidFill>
                        <a:srgbClr val="326599"/>
                      </a:solidFill>
                      <a:prstDash val="solid"/>
                      <a:round/>
                      <a:headEnd type="none" w="med" len="med"/>
                      <a:tailEnd type="none" w="med" len="med"/>
                    </a:lnT>
                    <a:lnB w="12700" cap="flat" cmpd="sng" algn="ctr">
                      <a:solidFill>
                        <a:srgbClr val="326599"/>
                      </a:solidFill>
                      <a:prstDash val="solid"/>
                      <a:round/>
                      <a:headEnd type="none" w="med" len="med"/>
                      <a:tailEnd type="none" w="med" len="med"/>
                    </a:lnB>
                  </a:tcPr>
                </a:tc>
              </a:tr>
              <a:tr h="500314">
                <a:tc>
                  <a:txBody>
                    <a:bodyPr/>
                    <a:lstStyle/>
                    <a:p>
                      <a:pPr marL="0" marR="0" algn="l">
                        <a:spcBef>
                          <a:spcPts val="0"/>
                        </a:spcBef>
                        <a:spcAft>
                          <a:spcPts val="600"/>
                        </a:spcAft>
                      </a:pPr>
                      <a:r>
                        <a:rPr lang="en-US" sz="1500" dirty="0" smtClean="0">
                          <a:effectLst/>
                          <a:latin typeface="+mj-lt"/>
                          <a:ea typeface="Times New Roman"/>
                          <a:cs typeface="Times New Roman"/>
                        </a:rPr>
                        <a:t>8:35 – 9:00 am</a:t>
                      </a:r>
                      <a:endParaRPr lang="en-US" sz="1500" dirty="0">
                        <a:effectLst/>
                        <a:latin typeface="+mj-lt"/>
                        <a:ea typeface="Times New Roman"/>
                        <a:cs typeface="Times New Roman"/>
                      </a:endParaRPr>
                    </a:p>
                  </a:txBody>
                  <a:tcPr marL="68580" marR="68580" marT="0" marB="0">
                    <a:lnL w="12700" cap="flat" cmpd="sng" algn="ctr">
                      <a:solidFill>
                        <a:srgbClr val="326599"/>
                      </a:solidFill>
                      <a:prstDash val="solid"/>
                      <a:round/>
                      <a:headEnd type="none" w="med" len="med"/>
                      <a:tailEnd type="none" w="med" len="med"/>
                    </a:lnL>
                    <a:lnR w="12700" cap="flat" cmpd="sng" algn="ctr">
                      <a:solidFill>
                        <a:srgbClr val="326599"/>
                      </a:solidFill>
                      <a:prstDash val="solid"/>
                      <a:round/>
                      <a:headEnd type="none" w="med" len="med"/>
                      <a:tailEnd type="none" w="med" len="med"/>
                    </a:lnR>
                    <a:lnT w="12700" cap="flat" cmpd="sng" algn="ctr">
                      <a:solidFill>
                        <a:srgbClr val="326599"/>
                      </a:solidFill>
                      <a:prstDash val="solid"/>
                      <a:round/>
                      <a:headEnd type="none" w="med" len="med"/>
                      <a:tailEnd type="none" w="med" len="med"/>
                    </a:lnT>
                    <a:lnB w="12700" cap="flat" cmpd="sng" algn="ctr">
                      <a:solidFill>
                        <a:srgbClr val="326599"/>
                      </a:solidFill>
                      <a:prstDash val="solid"/>
                      <a:round/>
                      <a:headEnd type="none" w="med" len="med"/>
                      <a:tailEnd type="none" w="med" len="med"/>
                    </a:lnB>
                  </a:tcPr>
                </a:tc>
                <a:tc>
                  <a:txBody>
                    <a:bodyPr/>
                    <a:lstStyle/>
                    <a:p>
                      <a:pPr algn="l"/>
                      <a:r>
                        <a:rPr lang="en-US" sz="1500" baseline="0" dirty="0" smtClean="0">
                          <a:effectLst/>
                          <a:latin typeface="+mj-lt"/>
                        </a:rPr>
                        <a:t>Discuss rural health access issues and potential options to address barriers to rural health access</a:t>
                      </a:r>
                    </a:p>
                  </a:txBody>
                  <a:tcPr marL="68580" marR="68580" marT="0" marB="0">
                    <a:lnL w="12700" cap="flat" cmpd="sng" algn="ctr">
                      <a:solidFill>
                        <a:srgbClr val="326599"/>
                      </a:solidFill>
                      <a:prstDash val="solid"/>
                      <a:round/>
                      <a:headEnd type="none" w="med" len="med"/>
                      <a:tailEnd type="none" w="med" len="med"/>
                    </a:lnL>
                    <a:lnR w="12700" cap="flat" cmpd="sng" algn="ctr">
                      <a:solidFill>
                        <a:srgbClr val="326599"/>
                      </a:solidFill>
                      <a:prstDash val="solid"/>
                      <a:round/>
                      <a:headEnd type="none" w="med" len="med"/>
                      <a:tailEnd type="none" w="med" len="med"/>
                    </a:lnR>
                    <a:lnT w="12700" cap="flat" cmpd="sng" algn="ctr">
                      <a:solidFill>
                        <a:srgbClr val="326599"/>
                      </a:solidFill>
                      <a:prstDash val="solid"/>
                      <a:round/>
                      <a:headEnd type="none" w="med" len="med"/>
                      <a:tailEnd type="none" w="med" len="med"/>
                    </a:lnT>
                    <a:lnB w="12700" cap="flat" cmpd="sng" algn="ctr">
                      <a:solidFill>
                        <a:srgbClr val="326599"/>
                      </a:solidFill>
                      <a:prstDash val="solid"/>
                      <a:round/>
                      <a:headEnd type="none" w="med" len="med"/>
                      <a:tailEnd type="none" w="med" len="med"/>
                    </a:lnB>
                  </a:tcPr>
                </a:tc>
                <a:tc>
                  <a:txBody>
                    <a:bodyPr/>
                    <a:lstStyle/>
                    <a:p>
                      <a:pPr marL="0" marR="0" algn="l">
                        <a:spcBef>
                          <a:spcPts val="0"/>
                        </a:spcBef>
                        <a:spcAft>
                          <a:spcPts val="600"/>
                        </a:spcAft>
                      </a:pPr>
                      <a:r>
                        <a:rPr lang="en-US" sz="1500" dirty="0" smtClean="0">
                          <a:effectLst/>
                          <a:latin typeface="+mj-lt"/>
                          <a:ea typeface="Times New Roman"/>
                          <a:cs typeface="Times New Roman"/>
                        </a:rPr>
                        <a:t>Mark</a:t>
                      </a:r>
                      <a:r>
                        <a:rPr lang="en-US" sz="1500" baseline="0" dirty="0" smtClean="0">
                          <a:effectLst/>
                          <a:latin typeface="+mj-lt"/>
                          <a:ea typeface="Times New Roman"/>
                          <a:cs typeface="Times New Roman"/>
                        </a:rPr>
                        <a:t> </a:t>
                      </a:r>
                      <a:r>
                        <a:rPr lang="en-US" sz="1500" baseline="0" dirty="0" err="1" smtClean="0">
                          <a:effectLst/>
                          <a:latin typeface="+mj-lt"/>
                          <a:ea typeface="Times New Roman"/>
                          <a:cs typeface="Times New Roman"/>
                        </a:rPr>
                        <a:t>Schoenbaum</a:t>
                      </a:r>
                      <a:r>
                        <a:rPr lang="en-US" sz="1500" baseline="0" dirty="0" smtClean="0">
                          <a:effectLst/>
                          <a:latin typeface="+mj-lt"/>
                          <a:ea typeface="Times New Roman"/>
                          <a:cs typeface="Times New Roman"/>
                        </a:rPr>
                        <a:t>, MDH</a:t>
                      </a:r>
                      <a:endParaRPr lang="en-US" sz="1500" dirty="0">
                        <a:effectLst/>
                        <a:latin typeface="+mj-lt"/>
                        <a:ea typeface="Times New Roman"/>
                        <a:cs typeface="Times New Roman"/>
                      </a:endParaRPr>
                    </a:p>
                  </a:txBody>
                  <a:tcPr marL="68580" marR="68580" marT="0" marB="0">
                    <a:lnL w="12700" cap="flat" cmpd="sng" algn="ctr">
                      <a:solidFill>
                        <a:srgbClr val="326599"/>
                      </a:solidFill>
                      <a:prstDash val="solid"/>
                      <a:round/>
                      <a:headEnd type="none" w="med" len="med"/>
                      <a:tailEnd type="none" w="med" len="med"/>
                    </a:lnL>
                    <a:lnR w="12700" cap="flat" cmpd="sng" algn="ctr">
                      <a:solidFill>
                        <a:srgbClr val="326599"/>
                      </a:solidFill>
                      <a:prstDash val="solid"/>
                      <a:round/>
                      <a:headEnd type="none" w="med" len="med"/>
                      <a:tailEnd type="none" w="med" len="med"/>
                    </a:lnR>
                    <a:lnT w="12700" cap="flat" cmpd="sng" algn="ctr">
                      <a:solidFill>
                        <a:srgbClr val="326599"/>
                      </a:solidFill>
                      <a:prstDash val="solid"/>
                      <a:round/>
                      <a:headEnd type="none" w="med" len="med"/>
                      <a:tailEnd type="none" w="med" len="med"/>
                    </a:lnT>
                    <a:lnB w="12700" cap="flat" cmpd="sng" algn="ctr">
                      <a:solidFill>
                        <a:srgbClr val="326599"/>
                      </a:solidFill>
                      <a:prstDash val="solid"/>
                      <a:round/>
                      <a:headEnd type="none" w="med" len="med"/>
                      <a:tailEnd type="none" w="med" len="med"/>
                    </a:lnB>
                  </a:tcPr>
                </a:tc>
              </a:tr>
              <a:tr h="427071">
                <a:tc>
                  <a:txBody>
                    <a:bodyPr/>
                    <a:lstStyle/>
                    <a:p>
                      <a:pPr marL="0" marR="0" algn="l">
                        <a:spcBef>
                          <a:spcPts val="0"/>
                        </a:spcBef>
                        <a:spcAft>
                          <a:spcPts val="600"/>
                        </a:spcAft>
                      </a:pPr>
                      <a:r>
                        <a:rPr lang="en-US" sz="1500" dirty="0" smtClean="0">
                          <a:effectLst/>
                          <a:latin typeface="+mj-lt"/>
                          <a:ea typeface="Times New Roman"/>
                          <a:cs typeface="Times New Roman"/>
                        </a:rPr>
                        <a:t>9:00 </a:t>
                      </a:r>
                      <a:r>
                        <a:rPr lang="en-US" sz="1500" smtClean="0">
                          <a:effectLst/>
                          <a:latin typeface="+mj-lt"/>
                          <a:ea typeface="Times New Roman"/>
                          <a:cs typeface="Times New Roman"/>
                        </a:rPr>
                        <a:t>– 10:00</a:t>
                      </a:r>
                      <a:r>
                        <a:rPr lang="en-US" sz="1500" baseline="0" smtClean="0">
                          <a:effectLst/>
                          <a:latin typeface="+mj-lt"/>
                          <a:ea typeface="Times New Roman"/>
                          <a:cs typeface="Times New Roman"/>
                        </a:rPr>
                        <a:t> </a:t>
                      </a:r>
                      <a:r>
                        <a:rPr lang="en-US" sz="1500" baseline="0" dirty="0" smtClean="0">
                          <a:effectLst/>
                          <a:latin typeface="+mj-lt"/>
                          <a:ea typeface="Times New Roman"/>
                          <a:cs typeface="Times New Roman"/>
                        </a:rPr>
                        <a:t>am</a:t>
                      </a:r>
                      <a:endParaRPr lang="en-US" sz="1500" dirty="0">
                        <a:effectLst/>
                        <a:latin typeface="+mj-lt"/>
                        <a:ea typeface="Times New Roman"/>
                        <a:cs typeface="Times New Roman"/>
                      </a:endParaRPr>
                    </a:p>
                  </a:txBody>
                  <a:tcPr marL="68580" marR="68580" marT="0" marB="0">
                    <a:lnL w="12700" cap="flat" cmpd="sng" algn="ctr">
                      <a:solidFill>
                        <a:srgbClr val="326599"/>
                      </a:solidFill>
                      <a:prstDash val="solid"/>
                      <a:round/>
                      <a:headEnd type="none" w="med" len="med"/>
                      <a:tailEnd type="none" w="med" len="med"/>
                    </a:lnL>
                    <a:lnR w="12700" cap="flat" cmpd="sng" algn="ctr">
                      <a:solidFill>
                        <a:srgbClr val="326599"/>
                      </a:solidFill>
                      <a:prstDash val="solid"/>
                      <a:round/>
                      <a:headEnd type="none" w="med" len="med"/>
                      <a:tailEnd type="none" w="med" len="med"/>
                    </a:lnR>
                    <a:lnT w="12700" cap="flat" cmpd="sng" algn="ctr">
                      <a:solidFill>
                        <a:srgbClr val="326599"/>
                      </a:solidFill>
                      <a:prstDash val="solid"/>
                      <a:round/>
                      <a:headEnd type="none" w="med" len="med"/>
                      <a:tailEnd type="none" w="med" len="med"/>
                    </a:lnT>
                    <a:lnB w="12700" cap="flat" cmpd="sng" algn="ctr">
                      <a:solidFill>
                        <a:srgbClr val="326599"/>
                      </a:solidFill>
                      <a:prstDash val="solid"/>
                      <a:round/>
                      <a:headEnd type="none" w="med" len="med"/>
                      <a:tailEnd type="none" w="med" len="med"/>
                    </a:lnB>
                  </a:tcPr>
                </a:tc>
                <a:tc>
                  <a:txBody>
                    <a:bodyPr/>
                    <a:lstStyle/>
                    <a:p>
                      <a:pPr algn="l"/>
                      <a:r>
                        <a:rPr lang="en-US" sz="1500" dirty="0" smtClean="0">
                          <a:effectLst/>
                          <a:latin typeface="+mj-lt"/>
                        </a:rPr>
                        <a:t>Review options and preliminary</a:t>
                      </a:r>
                      <a:r>
                        <a:rPr lang="en-US" sz="1500" baseline="0" dirty="0" smtClean="0">
                          <a:effectLst/>
                          <a:latin typeface="+mj-lt"/>
                        </a:rPr>
                        <a:t> recommendations on:</a:t>
                      </a:r>
                    </a:p>
                    <a:p>
                      <a:pPr marL="741363" indent="-284163" algn="l">
                        <a:buFont typeface="Arial" panose="020B0604020202020204" pitchFamily="34" charset="0"/>
                        <a:buChar char="•"/>
                      </a:pPr>
                      <a:r>
                        <a:rPr lang="en-US" sz="1500" baseline="0" dirty="0" smtClean="0">
                          <a:effectLst/>
                          <a:latin typeface="+mj-lt"/>
                        </a:rPr>
                        <a:t>Consumer assistance/health literacy</a:t>
                      </a:r>
                    </a:p>
                    <a:p>
                      <a:pPr marL="741363" marR="0" indent="-2841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smtClean="0">
                          <a:effectLst/>
                          <a:latin typeface="+mj-lt"/>
                        </a:rPr>
                        <a:t>Provider/plan alignment</a:t>
                      </a:r>
                    </a:p>
                    <a:p>
                      <a:pPr marL="741363" marR="0" indent="-2841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smtClean="0">
                          <a:effectLst/>
                          <a:latin typeface="+mj-lt"/>
                        </a:rPr>
                        <a:t>Plan design</a:t>
                      </a:r>
                    </a:p>
                    <a:p>
                      <a:pPr marL="741363" marR="0" indent="-2841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smtClean="0">
                          <a:effectLst/>
                          <a:latin typeface="+mj-lt"/>
                        </a:rPr>
                        <a:t>Benefits alignment</a:t>
                      </a:r>
                    </a:p>
                  </a:txBody>
                  <a:tcPr marL="68580" marR="68580" marT="0" marB="0">
                    <a:lnL w="12700" cap="flat" cmpd="sng" algn="ctr">
                      <a:solidFill>
                        <a:srgbClr val="326599"/>
                      </a:solidFill>
                      <a:prstDash val="solid"/>
                      <a:round/>
                      <a:headEnd type="none" w="med" len="med"/>
                      <a:tailEnd type="none" w="med" len="med"/>
                    </a:lnL>
                    <a:lnR w="12700" cap="flat" cmpd="sng" algn="ctr">
                      <a:solidFill>
                        <a:srgbClr val="326599"/>
                      </a:solidFill>
                      <a:prstDash val="solid"/>
                      <a:round/>
                      <a:headEnd type="none" w="med" len="med"/>
                      <a:tailEnd type="none" w="med" len="med"/>
                    </a:lnR>
                    <a:lnT w="12700" cap="flat" cmpd="sng" algn="ctr">
                      <a:solidFill>
                        <a:srgbClr val="326599"/>
                      </a:solidFill>
                      <a:prstDash val="solid"/>
                      <a:round/>
                      <a:headEnd type="none" w="med" len="med"/>
                      <a:tailEnd type="none" w="med" len="med"/>
                    </a:lnT>
                    <a:lnB w="12700" cap="flat" cmpd="sng" algn="ctr">
                      <a:solidFill>
                        <a:srgbClr val="326599"/>
                      </a:solidFill>
                      <a:prstDash val="solid"/>
                      <a:round/>
                      <a:headEnd type="none" w="med" len="med"/>
                      <a:tailEnd type="none" w="med" len="med"/>
                    </a:lnB>
                  </a:tcPr>
                </a:tc>
                <a:tc>
                  <a:txBody>
                    <a:bodyPr/>
                    <a:lstStyle/>
                    <a:p>
                      <a:pPr marL="0" marR="0" algn="l">
                        <a:spcBef>
                          <a:spcPts val="0"/>
                        </a:spcBef>
                        <a:spcAft>
                          <a:spcPts val="600"/>
                        </a:spcAft>
                      </a:pPr>
                      <a:r>
                        <a:rPr lang="en-US" sz="1500" dirty="0" err="1" smtClean="0">
                          <a:effectLst/>
                          <a:latin typeface="+mj-lt"/>
                          <a:ea typeface="Times New Roman"/>
                          <a:cs typeface="Times New Roman"/>
                        </a:rPr>
                        <a:t>Manatt</a:t>
                      </a:r>
                      <a:endParaRPr lang="en-US" sz="1500" dirty="0">
                        <a:effectLst/>
                        <a:latin typeface="+mj-lt"/>
                        <a:ea typeface="Times New Roman"/>
                        <a:cs typeface="Times New Roman"/>
                      </a:endParaRPr>
                    </a:p>
                  </a:txBody>
                  <a:tcPr marL="68580" marR="68580" marT="0" marB="0">
                    <a:lnL w="12700" cap="flat" cmpd="sng" algn="ctr">
                      <a:solidFill>
                        <a:srgbClr val="326599"/>
                      </a:solidFill>
                      <a:prstDash val="solid"/>
                      <a:round/>
                      <a:headEnd type="none" w="med" len="med"/>
                      <a:tailEnd type="none" w="med" len="med"/>
                    </a:lnL>
                    <a:lnR w="12700" cap="flat" cmpd="sng" algn="ctr">
                      <a:solidFill>
                        <a:srgbClr val="326599"/>
                      </a:solidFill>
                      <a:prstDash val="solid"/>
                      <a:round/>
                      <a:headEnd type="none" w="med" len="med"/>
                      <a:tailEnd type="none" w="med" len="med"/>
                    </a:lnR>
                    <a:lnT w="12700" cap="flat" cmpd="sng" algn="ctr">
                      <a:solidFill>
                        <a:srgbClr val="326599"/>
                      </a:solidFill>
                      <a:prstDash val="solid"/>
                      <a:round/>
                      <a:headEnd type="none" w="med" len="med"/>
                      <a:tailEnd type="none" w="med" len="med"/>
                    </a:lnT>
                    <a:lnB w="12700" cap="flat" cmpd="sng" algn="ctr">
                      <a:solidFill>
                        <a:srgbClr val="326599"/>
                      </a:solidFill>
                      <a:prstDash val="solid"/>
                      <a:round/>
                      <a:headEnd type="none" w="med" len="med"/>
                      <a:tailEnd type="none" w="med" len="med"/>
                    </a:lnB>
                  </a:tcPr>
                </a:tc>
              </a:tr>
              <a:tr h="293298">
                <a:tc>
                  <a:txBody>
                    <a:bodyPr/>
                    <a:lstStyle/>
                    <a:p>
                      <a:pPr marL="0" marR="0" algn="l">
                        <a:spcBef>
                          <a:spcPts val="0"/>
                        </a:spcBef>
                        <a:spcAft>
                          <a:spcPts val="600"/>
                        </a:spcAft>
                      </a:pPr>
                      <a:r>
                        <a:rPr lang="en-US" sz="1500" dirty="0" smtClean="0">
                          <a:effectLst/>
                          <a:latin typeface="+mj-lt"/>
                          <a:ea typeface="Times New Roman"/>
                          <a:cs typeface="Times New Roman"/>
                        </a:rPr>
                        <a:t>10:00 – 10:15 am</a:t>
                      </a:r>
                      <a:endParaRPr lang="en-US" sz="1500" dirty="0">
                        <a:effectLst/>
                        <a:latin typeface="+mj-lt"/>
                        <a:ea typeface="Times New Roman"/>
                        <a:cs typeface="Times New Roman"/>
                      </a:endParaRPr>
                    </a:p>
                  </a:txBody>
                  <a:tcPr marL="68580" marR="68580" marT="0" marB="0">
                    <a:lnL w="12700" cap="flat" cmpd="sng" algn="ctr">
                      <a:solidFill>
                        <a:srgbClr val="326599"/>
                      </a:solidFill>
                      <a:prstDash val="solid"/>
                      <a:round/>
                      <a:headEnd type="none" w="med" len="med"/>
                      <a:tailEnd type="none" w="med" len="med"/>
                    </a:lnL>
                    <a:lnR w="12700" cap="flat" cmpd="sng" algn="ctr">
                      <a:solidFill>
                        <a:srgbClr val="326599"/>
                      </a:solidFill>
                      <a:prstDash val="solid"/>
                      <a:round/>
                      <a:headEnd type="none" w="med" len="med"/>
                      <a:tailEnd type="none" w="med" len="med"/>
                    </a:lnR>
                    <a:lnT w="12700" cap="flat" cmpd="sng" algn="ctr">
                      <a:solidFill>
                        <a:srgbClr val="326599"/>
                      </a:solidFill>
                      <a:prstDash val="solid"/>
                      <a:round/>
                      <a:headEnd type="none" w="med" len="med"/>
                      <a:tailEnd type="none" w="med" len="med"/>
                    </a:lnT>
                    <a:lnB w="12700" cap="flat" cmpd="sng" algn="ctr">
                      <a:solidFill>
                        <a:srgbClr val="326599"/>
                      </a:solidFill>
                      <a:prstDash val="solid"/>
                      <a:round/>
                      <a:headEnd type="none" w="med" len="med"/>
                      <a:tailEnd type="none" w="med" len="med"/>
                    </a:lnB>
                  </a:tcPr>
                </a:tc>
                <a:tc>
                  <a:txBody>
                    <a:bodyPr/>
                    <a:lstStyle/>
                    <a:p>
                      <a:pPr marL="0" marR="0" algn="l">
                        <a:spcBef>
                          <a:spcPts val="0"/>
                        </a:spcBef>
                        <a:spcAft>
                          <a:spcPts val="600"/>
                        </a:spcAft>
                      </a:pPr>
                      <a:r>
                        <a:rPr lang="en-US" sz="1500" dirty="0" smtClean="0">
                          <a:effectLst/>
                          <a:latin typeface="+mj-lt"/>
                          <a:ea typeface="Times New Roman"/>
                          <a:cs typeface="Times New Roman"/>
                        </a:rPr>
                        <a:t>Public comment</a:t>
                      </a:r>
                      <a:endParaRPr lang="en-US" sz="1500" dirty="0">
                        <a:effectLst/>
                        <a:latin typeface="+mj-lt"/>
                        <a:ea typeface="Times New Roman"/>
                        <a:cs typeface="Times New Roman"/>
                      </a:endParaRPr>
                    </a:p>
                  </a:txBody>
                  <a:tcPr marL="68580" marR="68580" marT="0" marB="0">
                    <a:lnL w="12700" cap="flat" cmpd="sng" algn="ctr">
                      <a:solidFill>
                        <a:srgbClr val="326599"/>
                      </a:solidFill>
                      <a:prstDash val="solid"/>
                      <a:round/>
                      <a:headEnd type="none" w="med" len="med"/>
                      <a:tailEnd type="none" w="med" len="med"/>
                    </a:lnL>
                    <a:lnR w="12700" cap="flat" cmpd="sng" algn="ctr">
                      <a:solidFill>
                        <a:srgbClr val="326599"/>
                      </a:solidFill>
                      <a:prstDash val="solid"/>
                      <a:round/>
                      <a:headEnd type="none" w="med" len="med"/>
                      <a:tailEnd type="none" w="med" len="med"/>
                    </a:lnR>
                    <a:lnT w="12700" cap="flat" cmpd="sng" algn="ctr">
                      <a:solidFill>
                        <a:srgbClr val="326599"/>
                      </a:solidFill>
                      <a:prstDash val="solid"/>
                      <a:round/>
                      <a:headEnd type="none" w="med" len="med"/>
                      <a:tailEnd type="none" w="med" len="med"/>
                    </a:lnT>
                    <a:lnB w="12700" cap="flat" cmpd="sng" algn="ctr">
                      <a:solidFill>
                        <a:srgbClr val="326599"/>
                      </a:solidFill>
                      <a:prstDash val="solid"/>
                      <a:round/>
                      <a:headEnd type="none" w="med" len="med"/>
                      <a:tailEnd type="none" w="med" len="med"/>
                    </a:lnB>
                  </a:tcPr>
                </a:tc>
                <a:tc>
                  <a:txBody>
                    <a:bodyPr/>
                    <a:lstStyle/>
                    <a:p>
                      <a:pPr marL="0" marR="0" algn="l">
                        <a:spcBef>
                          <a:spcPts val="0"/>
                        </a:spcBef>
                        <a:spcAft>
                          <a:spcPts val="600"/>
                        </a:spcAft>
                      </a:pPr>
                      <a:endParaRPr lang="en-US" sz="1500" dirty="0">
                        <a:effectLst/>
                        <a:latin typeface="+mj-lt"/>
                        <a:ea typeface="Times New Roman"/>
                        <a:cs typeface="Times New Roman"/>
                      </a:endParaRPr>
                    </a:p>
                  </a:txBody>
                  <a:tcPr marL="68580" marR="68580" marT="0" marB="0">
                    <a:lnL w="12700" cap="flat" cmpd="sng" algn="ctr">
                      <a:solidFill>
                        <a:srgbClr val="326599"/>
                      </a:solidFill>
                      <a:prstDash val="solid"/>
                      <a:round/>
                      <a:headEnd type="none" w="med" len="med"/>
                      <a:tailEnd type="none" w="med" len="med"/>
                    </a:lnL>
                    <a:lnR w="12700" cap="flat" cmpd="sng" algn="ctr">
                      <a:solidFill>
                        <a:srgbClr val="326599"/>
                      </a:solidFill>
                      <a:prstDash val="solid"/>
                      <a:round/>
                      <a:headEnd type="none" w="med" len="med"/>
                      <a:tailEnd type="none" w="med" len="med"/>
                    </a:lnR>
                    <a:lnT w="12700" cap="flat" cmpd="sng" algn="ctr">
                      <a:solidFill>
                        <a:srgbClr val="326599"/>
                      </a:solidFill>
                      <a:prstDash val="solid"/>
                      <a:round/>
                      <a:headEnd type="none" w="med" len="med"/>
                      <a:tailEnd type="none" w="med" len="med"/>
                    </a:lnT>
                    <a:lnB w="12700" cap="flat" cmpd="sng" algn="ctr">
                      <a:solidFill>
                        <a:srgbClr val="326599"/>
                      </a:solidFill>
                      <a:prstDash val="solid"/>
                      <a:round/>
                      <a:headEnd type="none" w="med" len="med"/>
                      <a:tailEnd type="none" w="med" len="med"/>
                    </a:lnB>
                  </a:tcPr>
                </a:tc>
              </a:tr>
              <a:tr h="293292">
                <a:tc>
                  <a:txBody>
                    <a:bodyPr/>
                    <a:lstStyle/>
                    <a:p>
                      <a:pPr marL="0" marR="0" algn="l">
                        <a:spcBef>
                          <a:spcPts val="0"/>
                        </a:spcBef>
                        <a:spcAft>
                          <a:spcPts val="600"/>
                        </a:spcAft>
                      </a:pPr>
                      <a:r>
                        <a:rPr lang="en-US" sz="1500" dirty="0" smtClean="0">
                          <a:effectLst/>
                          <a:latin typeface="+mj-lt"/>
                          <a:ea typeface="Times New Roman"/>
                          <a:cs typeface="Times New Roman"/>
                        </a:rPr>
                        <a:t>10:15</a:t>
                      </a:r>
                      <a:r>
                        <a:rPr lang="en-US" sz="1500" baseline="0" dirty="0" smtClean="0">
                          <a:effectLst/>
                          <a:latin typeface="+mj-lt"/>
                          <a:ea typeface="Times New Roman"/>
                          <a:cs typeface="Times New Roman"/>
                        </a:rPr>
                        <a:t> – 10:45 am</a:t>
                      </a:r>
                      <a:endParaRPr lang="en-US" sz="1500" dirty="0">
                        <a:effectLst/>
                        <a:latin typeface="+mj-lt"/>
                        <a:ea typeface="Times New Roman"/>
                        <a:cs typeface="Times New Roman"/>
                      </a:endParaRPr>
                    </a:p>
                  </a:txBody>
                  <a:tcPr marL="68580" marR="68580" marT="0" marB="0">
                    <a:lnL w="12700" cap="flat" cmpd="sng" algn="ctr">
                      <a:solidFill>
                        <a:srgbClr val="326599"/>
                      </a:solidFill>
                      <a:prstDash val="solid"/>
                      <a:round/>
                      <a:headEnd type="none" w="med" len="med"/>
                      <a:tailEnd type="none" w="med" len="med"/>
                    </a:lnL>
                    <a:lnR w="12700" cap="flat" cmpd="sng" algn="ctr">
                      <a:solidFill>
                        <a:srgbClr val="326599"/>
                      </a:solidFill>
                      <a:prstDash val="solid"/>
                      <a:round/>
                      <a:headEnd type="none" w="med" len="med"/>
                      <a:tailEnd type="none" w="med" len="med"/>
                    </a:lnR>
                    <a:lnT w="12700" cap="flat" cmpd="sng" algn="ctr">
                      <a:solidFill>
                        <a:srgbClr val="326599"/>
                      </a:solidFill>
                      <a:prstDash val="solid"/>
                      <a:round/>
                      <a:headEnd type="none" w="med" len="med"/>
                      <a:tailEnd type="none" w="med" len="med"/>
                    </a:lnT>
                    <a:lnB w="12700" cap="flat" cmpd="sng" algn="ctr">
                      <a:solidFill>
                        <a:srgbClr val="326599"/>
                      </a:solidFill>
                      <a:prstDash val="solid"/>
                      <a:round/>
                      <a:headEnd type="none" w="med" len="med"/>
                      <a:tailEnd type="none" w="med" len="med"/>
                    </a:lnB>
                  </a:tcPr>
                </a:tc>
                <a:tc>
                  <a:txBody>
                    <a:bodyPr/>
                    <a:lstStyle/>
                    <a:p>
                      <a:pPr algn="l"/>
                      <a:r>
                        <a:rPr lang="en-US" sz="1500" dirty="0" smtClean="0">
                          <a:effectLst/>
                          <a:latin typeface="+mj-lt"/>
                        </a:rPr>
                        <a:t>Joint session:</a:t>
                      </a:r>
                      <a:r>
                        <a:rPr lang="en-US" sz="1500" baseline="0" dirty="0" smtClean="0">
                          <a:effectLst/>
                          <a:latin typeface="+mj-lt"/>
                        </a:rPr>
                        <a:t> </a:t>
                      </a:r>
                      <a:r>
                        <a:rPr lang="en-US" sz="1500" dirty="0" smtClean="0">
                          <a:effectLst/>
                          <a:latin typeface="+mj-lt"/>
                        </a:rPr>
                        <a:t>Seamless Coverage and Barriers</a:t>
                      </a:r>
                      <a:r>
                        <a:rPr lang="en-US" sz="1500" baseline="0" dirty="0" smtClean="0">
                          <a:effectLst/>
                          <a:latin typeface="+mj-lt"/>
                        </a:rPr>
                        <a:t> to Access Workgroups</a:t>
                      </a:r>
                      <a:endParaRPr lang="en-US" sz="1500" dirty="0">
                        <a:effectLst/>
                        <a:latin typeface="+mj-lt"/>
                      </a:endParaRPr>
                    </a:p>
                  </a:txBody>
                  <a:tcPr marL="68580" marR="68580" marT="0" marB="0">
                    <a:lnL w="12700" cap="flat" cmpd="sng" algn="ctr">
                      <a:solidFill>
                        <a:srgbClr val="326599"/>
                      </a:solidFill>
                      <a:prstDash val="solid"/>
                      <a:round/>
                      <a:headEnd type="none" w="med" len="med"/>
                      <a:tailEnd type="none" w="med" len="med"/>
                    </a:lnL>
                    <a:lnR w="12700" cap="flat" cmpd="sng" algn="ctr">
                      <a:solidFill>
                        <a:srgbClr val="326599"/>
                      </a:solidFill>
                      <a:prstDash val="solid"/>
                      <a:round/>
                      <a:headEnd type="none" w="med" len="med"/>
                      <a:tailEnd type="none" w="med" len="med"/>
                    </a:lnR>
                    <a:lnT w="12700" cap="flat" cmpd="sng" algn="ctr">
                      <a:solidFill>
                        <a:srgbClr val="326599"/>
                      </a:solidFill>
                      <a:prstDash val="solid"/>
                      <a:round/>
                      <a:headEnd type="none" w="med" len="med"/>
                      <a:tailEnd type="none" w="med" len="med"/>
                    </a:lnT>
                    <a:lnB w="12700" cap="flat" cmpd="sng" algn="ctr">
                      <a:solidFill>
                        <a:srgbClr val="326599"/>
                      </a:solidFill>
                      <a:prstDash val="solid"/>
                      <a:round/>
                      <a:headEnd type="none" w="med" len="med"/>
                      <a:tailEnd type="none" w="med" len="med"/>
                    </a:lnB>
                  </a:tcPr>
                </a:tc>
                <a:tc>
                  <a:txBody>
                    <a:bodyPr/>
                    <a:lstStyle/>
                    <a:p>
                      <a:pPr marL="0" marR="0" algn="l">
                        <a:spcBef>
                          <a:spcPts val="0"/>
                        </a:spcBef>
                        <a:spcAft>
                          <a:spcPts val="600"/>
                        </a:spcAft>
                      </a:pPr>
                      <a:r>
                        <a:rPr lang="en-US" sz="1500" dirty="0" err="1" smtClean="0">
                          <a:effectLst/>
                          <a:latin typeface="+mj-lt"/>
                          <a:ea typeface="Times New Roman"/>
                          <a:cs typeface="Times New Roman"/>
                        </a:rPr>
                        <a:t>Manatt</a:t>
                      </a:r>
                      <a:endParaRPr lang="en-US" sz="1500" dirty="0">
                        <a:effectLst/>
                        <a:latin typeface="+mj-lt"/>
                        <a:ea typeface="Times New Roman"/>
                        <a:cs typeface="Times New Roman"/>
                      </a:endParaRPr>
                    </a:p>
                  </a:txBody>
                  <a:tcPr marL="68580" marR="68580" marT="0" marB="0">
                    <a:lnL w="12700" cap="flat" cmpd="sng" algn="ctr">
                      <a:solidFill>
                        <a:srgbClr val="326599"/>
                      </a:solidFill>
                      <a:prstDash val="solid"/>
                      <a:round/>
                      <a:headEnd type="none" w="med" len="med"/>
                      <a:tailEnd type="none" w="med" len="med"/>
                    </a:lnL>
                    <a:lnR w="12700" cap="flat" cmpd="sng" algn="ctr">
                      <a:solidFill>
                        <a:srgbClr val="326599"/>
                      </a:solidFill>
                      <a:prstDash val="solid"/>
                      <a:round/>
                      <a:headEnd type="none" w="med" len="med"/>
                      <a:tailEnd type="none" w="med" len="med"/>
                    </a:lnR>
                    <a:lnT w="12700" cap="flat" cmpd="sng" algn="ctr">
                      <a:solidFill>
                        <a:srgbClr val="326599"/>
                      </a:solidFill>
                      <a:prstDash val="solid"/>
                      <a:round/>
                      <a:headEnd type="none" w="med" len="med"/>
                      <a:tailEnd type="none" w="med" len="med"/>
                    </a:lnT>
                    <a:lnB w="12700" cap="flat" cmpd="sng" algn="ctr">
                      <a:solidFill>
                        <a:srgbClr val="326599"/>
                      </a:solidFill>
                      <a:prstDash val="solid"/>
                      <a:round/>
                      <a:headEnd type="none" w="med" len="med"/>
                      <a:tailEnd type="none" w="med" len="med"/>
                    </a:lnB>
                  </a:tcPr>
                </a:tc>
              </a:tr>
            </a:tbl>
          </a:graphicData>
        </a:graphic>
      </p:graphicFrame>
      <p:pic>
        <p:nvPicPr>
          <p:cNvPr id="5" name="Picture 2" title="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txBox="1">
            <a:spLocks/>
          </p:cNvSpPr>
          <p:nvPr/>
        </p:nvSpPr>
        <p:spPr bwMode="auto">
          <a:xfrm>
            <a:off x="8557145" y="6492875"/>
            <a:ext cx="53611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itchFamily="34" charset="0"/>
              <a:buChar char="•"/>
              <a:defRPr sz="3200" kern="1200">
                <a:solidFill>
                  <a:schemeClr val="tx1"/>
                </a:solidFill>
                <a:latin typeface="Open Sans"/>
                <a:ea typeface="Open Sans"/>
                <a:cs typeface="Open San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Semibold"/>
                <a:ea typeface="Open Sans Semibold"/>
                <a:cs typeface="Open Sans Semibold"/>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Light"/>
                <a:ea typeface="Open Sans Light"/>
                <a:cs typeface="Open Sans Light"/>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Light"/>
                <a:ea typeface="Open Sans Light"/>
                <a:cs typeface="Open Sans Light"/>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Light"/>
                <a:ea typeface="Open Sans Light"/>
                <a:cs typeface="Open Sans Light"/>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Open Sans Light"/>
                <a:ea typeface="Open Sans Light"/>
                <a:cs typeface="Open Sans Light"/>
              </a:defRPr>
            </a:lvl9pPr>
          </a:lstStyle>
          <a:p>
            <a:pPr algn="r">
              <a:spcBef>
                <a:spcPct val="0"/>
              </a:spcBef>
              <a:buFontTx/>
              <a:buNone/>
            </a:pPr>
            <a:fld id="{BBF615F9-BED1-47AA-987A-10A1DA8139B7}" type="slidenum">
              <a:rPr lang="en-US" altLang="en-US" sz="1200" smtClean="0">
                <a:latin typeface="Calibri" pitchFamily="34" charset="0"/>
              </a:rPr>
              <a:pPr algn="r">
                <a:spcBef>
                  <a:spcPct val="0"/>
                </a:spcBef>
                <a:buFontTx/>
                <a:buNone/>
              </a:pPr>
              <a:t>4</a:t>
            </a:fld>
            <a:endParaRPr lang="en-US" altLang="en-US" sz="1200" dirty="0" smtClean="0">
              <a:latin typeface="Calibri" pitchFamily="34" charset="0"/>
            </a:endParaRPr>
          </a:p>
        </p:txBody>
      </p:sp>
    </p:spTree>
    <p:extLst>
      <p:ext uri="{BB962C8B-B14F-4D97-AF65-F5344CB8AC3E}">
        <p14:creationId xmlns:p14="http://schemas.microsoft.com/office/powerpoint/2010/main" val="1207512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848600" cy="2895600"/>
          </a:xfrm>
        </p:spPr>
        <p:txBody>
          <a:bodyPr/>
          <a:lstStyle/>
          <a:p>
            <a:pPr algn="ctr" eaLnBrk="1" fontAlgn="auto" hangingPunct="1">
              <a:spcAft>
                <a:spcPts val="0"/>
              </a:spcAft>
              <a:defRPr/>
            </a:pPr>
            <a:r>
              <a:rPr lang="en-US" sz="4800" dirty="0" smtClean="0"/>
              <a:t>ACCESS ISSUES IN RURAL MINNESOTA</a:t>
            </a:r>
            <a:endParaRPr lang="en-US" sz="4800" dirty="0"/>
          </a:p>
        </p:txBody>
      </p:sp>
      <p:sp>
        <p:nvSpPr>
          <p:cNvPr id="4" name="Rectangle 3"/>
          <p:cNvSpPr txBox="1">
            <a:spLocks noChangeArrowheads="1"/>
          </p:cNvSpPr>
          <p:nvPr/>
        </p:nvSpPr>
        <p:spPr bwMode="auto">
          <a:xfrm>
            <a:off x="1905000" y="4199823"/>
            <a:ext cx="563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1"/>
              </a:buClr>
              <a:buSzPct val="85000"/>
              <a:buFont typeface="Arial" charset="0"/>
              <a:buNone/>
              <a:defRPr sz="2400" kern="1200">
                <a:solidFill>
                  <a:schemeClr val="tx1">
                    <a:lumMod val="75000"/>
                    <a:lumOff val="25000"/>
                  </a:schemeClr>
                </a:solidFill>
                <a:latin typeface="+mn-lt"/>
                <a:ea typeface="+mn-ea"/>
                <a:cs typeface="+mn-cs"/>
              </a:defRPr>
            </a:lvl1pPr>
            <a:lvl2pPr marL="457200" indent="0" algn="ctr" rtl="0" eaLnBrk="0" fontAlgn="base" hangingPunct="0">
              <a:spcBef>
                <a:spcPct val="20000"/>
              </a:spcBef>
              <a:spcAft>
                <a:spcPct val="0"/>
              </a:spcAft>
              <a:buClr>
                <a:schemeClr val="accent1"/>
              </a:buClr>
              <a:buSzPct val="85000"/>
              <a:buFont typeface="Arial" charset="0"/>
              <a:buNone/>
              <a:defRPr sz="20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chemeClr val="accent1"/>
              </a:buClr>
              <a:buSzPct val="90000"/>
              <a:buFont typeface="Arial" charset="0"/>
              <a:buNone/>
              <a:defRPr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chemeClr val="accent1"/>
              </a:buClr>
              <a:buFont typeface="Arial" charset="0"/>
              <a:buNone/>
              <a:defRPr sz="16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chemeClr val="accent1"/>
              </a:buClr>
              <a:buSzPct val="100000"/>
              <a:buFont typeface="Arial"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buClr>
                <a:srgbClr val="072B62"/>
              </a:buClr>
            </a:pPr>
            <a:r>
              <a:rPr lang="en-US" altLang="en-US" dirty="0" smtClean="0">
                <a:solidFill>
                  <a:prstClr val="black">
                    <a:lumMod val="75000"/>
                    <a:lumOff val="25000"/>
                  </a:prstClr>
                </a:solidFill>
              </a:rPr>
              <a:t>Mark Schoenbaum, Director</a:t>
            </a:r>
          </a:p>
          <a:p>
            <a:pPr algn="ctr">
              <a:buClr>
                <a:srgbClr val="072B62"/>
              </a:buClr>
            </a:pPr>
            <a:r>
              <a:rPr lang="en-US" altLang="en-US" dirty="0" smtClean="0">
                <a:solidFill>
                  <a:prstClr val="black">
                    <a:lumMod val="75000"/>
                    <a:lumOff val="25000"/>
                  </a:prstClr>
                </a:solidFill>
              </a:rPr>
              <a:t>Office of Rural Health &amp; Primary Care</a:t>
            </a:r>
          </a:p>
          <a:p>
            <a:pPr algn="ctr">
              <a:buClr>
                <a:srgbClr val="072B62"/>
              </a:buClr>
            </a:pPr>
            <a:r>
              <a:rPr lang="en-US" altLang="en-US" dirty="0" smtClean="0">
                <a:solidFill>
                  <a:prstClr val="black">
                    <a:lumMod val="75000"/>
                    <a:lumOff val="25000"/>
                  </a:prstClr>
                </a:solidFill>
              </a:rPr>
              <a:t>Minnesota Department of Health</a:t>
            </a:r>
          </a:p>
          <a:p>
            <a:pPr algn="ctr">
              <a:buClr>
                <a:srgbClr val="072B62"/>
              </a:buClr>
              <a:defRPr/>
            </a:pPr>
            <a:r>
              <a:rPr lang="en-US" b="1" dirty="0">
                <a:solidFill>
                  <a:prstClr val="black">
                    <a:lumMod val="75000"/>
                    <a:lumOff val="25000"/>
                  </a:prstClr>
                </a:solidFill>
              </a:rPr>
              <a:t>October 2015</a:t>
            </a:r>
          </a:p>
        </p:txBody>
      </p:sp>
    </p:spTree>
    <p:extLst>
      <p:ext uri="{BB962C8B-B14F-4D97-AF65-F5344CB8AC3E}">
        <p14:creationId xmlns:p14="http://schemas.microsoft.com/office/powerpoint/2010/main" val="1684972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ChangeArrowheads="1"/>
          </p:cNvSpPr>
          <p:nvPr>
            <p:ph type="title"/>
          </p:nvPr>
        </p:nvSpPr>
        <p:spPr>
          <a:prstGeom prst="rect">
            <a:avLst/>
          </a:prstGeom>
        </p:spPr>
        <p:txBody>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altLang="en-US" dirty="0" smtClean="0">
                <a:solidFill>
                  <a:srgbClr val="242852"/>
                </a:solidFill>
              </a:rPr>
              <a:t>Access Components</a:t>
            </a:r>
            <a:endParaRPr lang="en-US" altLang="en-US" dirty="0">
              <a:solidFill>
                <a:srgbClr val="242852"/>
              </a:solidFill>
            </a:endParaRPr>
          </a:p>
        </p:txBody>
      </p:sp>
      <p:sp>
        <p:nvSpPr>
          <p:cNvPr id="6" name="Rectangle 5"/>
          <p:cNvSpPr/>
          <p:nvPr/>
        </p:nvSpPr>
        <p:spPr>
          <a:xfrm>
            <a:off x="457200" y="1295400"/>
            <a:ext cx="8077200" cy="5078313"/>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en-US" b="1" dirty="0" smtClean="0">
                <a:solidFill>
                  <a:srgbClr val="000000"/>
                </a:solidFill>
              </a:rPr>
              <a:t>Availability:</a:t>
            </a:r>
          </a:p>
          <a:p>
            <a:pPr marL="742950" lvl="1" indent="-285750" fontAlgn="base">
              <a:spcBef>
                <a:spcPct val="0"/>
              </a:spcBef>
              <a:spcAft>
                <a:spcPct val="0"/>
              </a:spcAft>
              <a:buFont typeface="Arial" panose="020B0604020202020204" pitchFamily="34" charset="0"/>
              <a:buChar char="•"/>
            </a:pPr>
            <a:r>
              <a:rPr lang="en-US" b="1" dirty="0" smtClean="0">
                <a:solidFill>
                  <a:srgbClr val="000000"/>
                </a:solidFill>
              </a:rPr>
              <a:t> </a:t>
            </a:r>
            <a:r>
              <a:rPr lang="en-US" dirty="0">
                <a:solidFill>
                  <a:srgbClr val="000000"/>
                </a:solidFill>
              </a:rPr>
              <a:t>Ade</a:t>
            </a:r>
            <a:r>
              <a:rPr lang="en-US" dirty="0" smtClean="0">
                <a:solidFill>
                  <a:srgbClr val="000000"/>
                </a:solidFill>
              </a:rPr>
              <a:t>quacy </a:t>
            </a:r>
            <a:r>
              <a:rPr lang="en-US" dirty="0">
                <a:solidFill>
                  <a:srgbClr val="000000"/>
                </a:solidFill>
              </a:rPr>
              <a:t>of </a:t>
            </a:r>
            <a:r>
              <a:rPr lang="en-US" dirty="0" smtClean="0">
                <a:solidFill>
                  <a:srgbClr val="000000"/>
                </a:solidFill>
              </a:rPr>
              <a:t>the health workforce supply, facilities, technology </a:t>
            </a:r>
            <a:r>
              <a:rPr lang="en-US" dirty="0">
                <a:solidFill>
                  <a:srgbClr val="000000"/>
                </a:solidFill>
              </a:rPr>
              <a:t>and </a:t>
            </a:r>
            <a:r>
              <a:rPr lang="en-US" dirty="0" smtClean="0">
                <a:solidFill>
                  <a:srgbClr val="000000"/>
                </a:solidFill>
              </a:rPr>
              <a:t>the continuum of services</a:t>
            </a:r>
          </a:p>
          <a:p>
            <a:pPr marL="285750" indent="-285750" fontAlgn="base">
              <a:spcBef>
                <a:spcPct val="0"/>
              </a:spcBef>
              <a:spcAft>
                <a:spcPct val="0"/>
              </a:spcAft>
              <a:buFont typeface="Arial" panose="020B0604020202020204" pitchFamily="34" charset="0"/>
              <a:buChar char="•"/>
            </a:pPr>
            <a:r>
              <a:rPr lang="en-US" b="1" dirty="0" smtClean="0">
                <a:solidFill>
                  <a:srgbClr val="000000"/>
                </a:solidFill>
              </a:rPr>
              <a:t> Accessibility</a:t>
            </a:r>
            <a:r>
              <a:rPr lang="en-US" dirty="0" smtClean="0">
                <a:solidFill>
                  <a:srgbClr val="000000"/>
                </a:solidFill>
              </a:rPr>
              <a:t>:</a:t>
            </a:r>
          </a:p>
          <a:p>
            <a:pPr marL="742950" lvl="1" indent="-285750" fontAlgn="base">
              <a:spcBef>
                <a:spcPct val="0"/>
              </a:spcBef>
              <a:spcAft>
                <a:spcPct val="0"/>
              </a:spcAft>
              <a:buFont typeface="Arial" panose="020B0604020202020204" pitchFamily="34" charset="0"/>
              <a:buChar char="•"/>
            </a:pPr>
            <a:r>
              <a:rPr lang="en-US" dirty="0" smtClean="0">
                <a:solidFill>
                  <a:srgbClr val="000000"/>
                </a:solidFill>
              </a:rPr>
              <a:t> </a:t>
            </a:r>
            <a:r>
              <a:rPr lang="en-US" dirty="0">
                <a:solidFill>
                  <a:srgbClr val="000000"/>
                </a:solidFill>
              </a:rPr>
              <a:t>L</a:t>
            </a:r>
            <a:r>
              <a:rPr lang="en-US" dirty="0" smtClean="0">
                <a:solidFill>
                  <a:srgbClr val="000000"/>
                </a:solidFill>
              </a:rPr>
              <a:t>ocation </a:t>
            </a:r>
            <a:r>
              <a:rPr lang="en-US" dirty="0">
                <a:solidFill>
                  <a:srgbClr val="000000"/>
                </a:solidFill>
              </a:rPr>
              <a:t>of </a:t>
            </a:r>
            <a:r>
              <a:rPr lang="en-US" dirty="0" smtClean="0">
                <a:solidFill>
                  <a:srgbClr val="000000"/>
                </a:solidFill>
              </a:rPr>
              <a:t>supply vs. </a:t>
            </a:r>
            <a:r>
              <a:rPr lang="en-US" dirty="0">
                <a:solidFill>
                  <a:srgbClr val="000000"/>
                </a:solidFill>
              </a:rPr>
              <a:t>the location of </a:t>
            </a:r>
            <a:r>
              <a:rPr lang="en-US" dirty="0" smtClean="0">
                <a:solidFill>
                  <a:srgbClr val="000000"/>
                </a:solidFill>
              </a:rPr>
              <a:t>clients - transportation </a:t>
            </a:r>
            <a:r>
              <a:rPr lang="en-US" dirty="0">
                <a:solidFill>
                  <a:srgbClr val="000000"/>
                </a:solidFill>
              </a:rPr>
              <a:t>resources and travel time, distance and cost</a:t>
            </a:r>
            <a:r>
              <a:rPr lang="en-US" dirty="0" smtClean="0">
                <a:solidFill>
                  <a:srgbClr val="000000"/>
                </a:solidFill>
              </a:rPr>
              <a:t>.</a:t>
            </a:r>
          </a:p>
          <a:p>
            <a:pPr marL="285750" indent="-285750" fontAlgn="base">
              <a:spcBef>
                <a:spcPct val="0"/>
              </a:spcBef>
              <a:spcAft>
                <a:spcPct val="0"/>
              </a:spcAft>
              <a:buFont typeface="Arial" panose="020B0604020202020204" pitchFamily="34" charset="0"/>
              <a:buChar char="•"/>
            </a:pPr>
            <a:r>
              <a:rPr lang="en-US" b="1" dirty="0" smtClean="0">
                <a:solidFill>
                  <a:srgbClr val="000000"/>
                </a:solidFill>
              </a:rPr>
              <a:t>Accommodation</a:t>
            </a:r>
            <a:r>
              <a:rPr lang="en-US" dirty="0" smtClean="0">
                <a:solidFill>
                  <a:srgbClr val="000000"/>
                </a:solidFill>
              </a:rPr>
              <a:t>:</a:t>
            </a:r>
          </a:p>
          <a:p>
            <a:pPr marL="742950" lvl="1" indent="-285750" fontAlgn="base">
              <a:spcBef>
                <a:spcPct val="0"/>
              </a:spcBef>
              <a:spcAft>
                <a:spcPct val="0"/>
              </a:spcAft>
              <a:buFont typeface="Arial" panose="020B0604020202020204" pitchFamily="34" charset="0"/>
              <a:buChar char="•"/>
            </a:pPr>
            <a:r>
              <a:rPr lang="en-US" dirty="0" smtClean="0">
                <a:solidFill>
                  <a:srgbClr val="000000"/>
                </a:solidFill>
              </a:rPr>
              <a:t> Appointment </a:t>
            </a:r>
            <a:r>
              <a:rPr lang="en-US" dirty="0">
                <a:solidFill>
                  <a:srgbClr val="000000"/>
                </a:solidFill>
              </a:rPr>
              <a:t>systems, hours of operation, walk-in facilities, telephone </a:t>
            </a:r>
            <a:r>
              <a:rPr lang="en-US" dirty="0" smtClean="0">
                <a:solidFill>
                  <a:srgbClr val="000000"/>
                </a:solidFill>
              </a:rPr>
              <a:t>services </a:t>
            </a:r>
            <a:r>
              <a:rPr lang="en-US" dirty="0">
                <a:solidFill>
                  <a:srgbClr val="000000"/>
                </a:solidFill>
              </a:rPr>
              <a:t>and the clients' ability to </a:t>
            </a:r>
            <a:r>
              <a:rPr lang="en-US" dirty="0" smtClean="0">
                <a:solidFill>
                  <a:srgbClr val="000000"/>
                </a:solidFill>
              </a:rPr>
              <a:t>accommodate </a:t>
            </a:r>
            <a:r>
              <a:rPr lang="en-US" dirty="0">
                <a:solidFill>
                  <a:srgbClr val="000000"/>
                </a:solidFill>
              </a:rPr>
              <a:t>to these </a:t>
            </a:r>
            <a:r>
              <a:rPr lang="en-US" dirty="0" smtClean="0">
                <a:solidFill>
                  <a:srgbClr val="000000"/>
                </a:solidFill>
              </a:rPr>
              <a:t>factors.</a:t>
            </a:r>
          </a:p>
          <a:p>
            <a:pPr marL="285750" indent="-285750" fontAlgn="base">
              <a:spcBef>
                <a:spcPct val="0"/>
              </a:spcBef>
              <a:spcAft>
                <a:spcPct val="0"/>
              </a:spcAft>
              <a:buFont typeface="Arial" panose="020B0604020202020204" pitchFamily="34" charset="0"/>
              <a:buChar char="•"/>
            </a:pPr>
            <a:r>
              <a:rPr lang="en-US" b="1" dirty="0" smtClean="0">
                <a:solidFill>
                  <a:srgbClr val="000000"/>
                </a:solidFill>
              </a:rPr>
              <a:t>Affordability</a:t>
            </a:r>
            <a:r>
              <a:rPr lang="en-US" dirty="0" smtClean="0">
                <a:solidFill>
                  <a:srgbClr val="000000"/>
                </a:solidFill>
              </a:rPr>
              <a:t>:</a:t>
            </a:r>
          </a:p>
          <a:p>
            <a:pPr marL="742950" lvl="1" indent="-285750" fontAlgn="base">
              <a:spcBef>
                <a:spcPct val="0"/>
              </a:spcBef>
              <a:spcAft>
                <a:spcPct val="0"/>
              </a:spcAft>
              <a:buFont typeface="Arial" panose="020B0604020202020204" pitchFamily="34" charset="0"/>
              <a:buChar char="•"/>
            </a:pPr>
            <a:r>
              <a:rPr lang="en-US" dirty="0" smtClean="0">
                <a:solidFill>
                  <a:srgbClr val="000000"/>
                </a:solidFill>
              </a:rPr>
              <a:t> Prices </a:t>
            </a:r>
            <a:r>
              <a:rPr lang="en-US" dirty="0">
                <a:solidFill>
                  <a:srgbClr val="000000"/>
                </a:solidFill>
              </a:rPr>
              <a:t>of services and </a:t>
            </a:r>
            <a:r>
              <a:rPr lang="en-US" dirty="0" smtClean="0">
                <a:solidFill>
                  <a:srgbClr val="000000"/>
                </a:solidFill>
              </a:rPr>
              <a:t>insurance </a:t>
            </a:r>
            <a:r>
              <a:rPr lang="en-US" dirty="0">
                <a:solidFill>
                  <a:srgbClr val="000000"/>
                </a:solidFill>
              </a:rPr>
              <a:t>or </a:t>
            </a:r>
            <a:r>
              <a:rPr lang="en-US" dirty="0" smtClean="0">
                <a:solidFill>
                  <a:srgbClr val="000000"/>
                </a:solidFill>
              </a:rPr>
              <a:t>payment </a:t>
            </a:r>
            <a:r>
              <a:rPr lang="en-US" dirty="0">
                <a:solidFill>
                  <a:srgbClr val="000000"/>
                </a:solidFill>
              </a:rPr>
              <a:t>requirements </a:t>
            </a:r>
            <a:r>
              <a:rPr lang="en-US" dirty="0" smtClean="0">
                <a:solidFill>
                  <a:srgbClr val="000000"/>
                </a:solidFill>
              </a:rPr>
              <a:t>vs. </a:t>
            </a:r>
            <a:r>
              <a:rPr lang="en-US" dirty="0">
                <a:solidFill>
                  <a:srgbClr val="000000"/>
                </a:solidFill>
              </a:rPr>
              <a:t>clients' income, ability to pay, and </a:t>
            </a:r>
            <a:r>
              <a:rPr lang="en-US" dirty="0" smtClean="0">
                <a:solidFill>
                  <a:srgbClr val="000000"/>
                </a:solidFill>
              </a:rPr>
              <a:t>coverage.</a:t>
            </a:r>
          </a:p>
          <a:p>
            <a:pPr marL="285750" indent="-285750" fontAlgn="base">
              <a:spcBef>
                <a:spcPct val="0"/>
              </a:spcBef>
              <a:spcAft>
                <a:spcPct val="0"/>
              </a:spcAft>
              <a:buFont typeface="Arial" panose="020B0604020202020204" pitchFamily="34" charset="0"/>
              <a:buChar char="•"/>
            </a:pPr>
            <a:r>
              <a:rPr lang="en-US" b="1" dirty="0" smtClean="0">
                <a:solidFill>
                  <a:srgbClr val="000000"/>
                </a:solidFill>
              </a:rPr>
              <a:t> Acceptability:</a:t>
            </a:r>
          </a:p>
          <a:p>
            <a:pPr marL="742950" lvl="1" indent="-285750" fontAlgn="base">
              <a:spcBef>
                <a:spcPct val="0"/>
              </a:spcBef>
              <a:spcAft>
                <a:spcPct val="0"/>
              </a:spcAft>
              <a:buFont typeface="Arial" panose="020B0604020202020204" pitchFamily="34" charset="0"/>
              <a:buChar char="•"/>
            </a:pPr>
            <a:r>
              <a:rPr lang="en-US" dirty="0">
                <a:solidFill>
                  <a:prstClr val="black"/>
                </a:solidFill>
              </a:rPr>
              <a:t>Con</a:t>
            </a:r>
            <a:r>
              <a:rPr lang="en-US" dirty="0" smtClean="0">
                <a:solidFill>
                  <a:prstClr val="black"/>
                </a:solidFill>
              </a:rPr>
              <a:t>cordance, similarity</a:t>
            </a:r>
            <a:r>
              <a:rPr lang="en-US" dirty="0">
                <a:solidFill>
                  <a:prstClr val="black"/>
                </a:solidFill>
              </a:rPr>
              <a:t>, or shared </a:t>
            </a:r>
            <a:r>
              <a:rPr lang="en-US" dirty="0" smtClean="0">
                <a:solidFill>
                  <a:prstClr val="black"/>
                </a:solidFill>
              </a:rPr>
              <a:t>identity </a:t>
            </a:r>
            <a:r>
              <a:rPr lang="en-US" dirty="0">
                <a:solidFill>
                  <a:prstClr val="black"/>
                </a:solidFill>
              </a:rPr>
              <a:t>between </a:t>
            </a:r>
            <a:r>
              <a:rPr lang="en-US" dirty="0" smtClean="0">
                <a:solidFill>
                  <a:prstClr val="black"/>
                </a:solidFill>
              </a:rPr>
              <a:t>provider </a:t>
            </a:r>
            <a:r>
              <a:rPr lang="en-US" dirty="0">
                <a:solidFill>
                  <a:prstClr val="black"/>
                </a:solidFill>
              </a:rPr>
              <a:t>and patient </a:t>
            </a:r>
            <a:r>
              <a:rPr lang="en-US" dirty="0" smtClean="0">
                <a:solidFill>
                  <a:prstClr val="black"/>
                </a:solidFill>
              </a:rPr>
              <a:t>on culture, language, demographic and other attributes, </a:t>
            </a:r>
            <a:r>
              <a:rPr lang="en-US" dirty="0">
                <a:solidFill>
                  <a:prstClr val="black"/>
                </a:solidFill>
              </a:rPr>
              <a:t>such as race, sex, or age</a:t>
            </a:r>
            <a:r>
              <a:rPr lang="en-US" dirty="0" smtClean="0">
                <a:solidFill>
                  <a:prstClr val="black"/>
                </a:solidFill>
              </a:rPr>
              <a:t>. </a:t>
            </a:r>
            <a:r>
              <a:rPr lang="en-US" dirty="0" smtClean="0">
                <a:solidFill>
                  <a:srgbClr val="000000"/>
                </a:solidFill>
              </a:rPr>
              <a:t>Client comfort with type </a:t>
            </a:r>
            <a:r>
              <a:rPr lang="en-US" dirty="0">
                <a:solidFill>
                  <a:srgbClr val="000000"/>
                </a:solidFill>
              </a:rPr>
              <a:t>of facility, </a:t>
            </a:r>
            <a:r>
              <a:rPr lang="en-US" dirty="0" smtClean="0">
                <a:solidFill>
                  <a:srgbClr val="000000"/>
                </a:solidFill>
              </a:rPr>
              <a:t>location </a:t>
            </a:r>
            <a:r>
              <a:rPr lang="en-US" dirty="0">
                <a:solidFill>
                  <a:srgbClr val="000000"/>
                </a:solidFill>
              </a:rPr>
              <a:t>of facility, or religious affiliation of facility or provider. </a:t>
            </a:r>
            <a:r>
              <a:rPr lang="en-US" dirty="0" smtClean="0">
                <a:solidFill>
                  <a:srgbClr val="000000"/>
                </a:solidFill>
              </a:rPr>
              <a:t>Providers attitudes </a:t>
            </a:r>
            <a:r>
              <a:rPr lang="en-US" dirty="0">
                <a:solidFill>
                  <a:srgbClr val="000000"/>
                </a:solidFill>
              </a:rPr>
              <a:t>about the </a:t>
            </a:r>
            <a:r>
              <a:rPr lang="en-US" dirty="0" smtClean="0">
                <a:solidFill>
                  <a:srgbClr val="000000"/>
                </a:solidFill>
              </a:rPr>
              <a:t>attributes </a:t>
            </a:r>
            <a:r>
              <a:rPr lang="en-US" dirty="0">
                <a:solidFill>
                  <a:srgbClr val="000000"/>
                </a:solidFill>
              </a:rPr>
              <a:t>of clients or their financing mechanisms. </a:t>
            </a:r>
            <a:endParaRPr lang="en-US" dirty="0">
              <a:solidFill>
                <a:prstClr val="black"/>
              </a:solidFill>
            </a:endParaRPr>
          </a:p>
        </p:txBody>
      </p:sp>
    </p:spTree>
    <p:extLst>
      <p:ext uri="{BB962C8B-B14F-4D97-AF65-F5344CB8AC3E}">
        <p14:creationId xmlns:p14="http://schemas.microsoft.com/office/powerpoint/2010/main" val="1327180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2143125" cy="1265237"/>
          </a:xfrm>
        </p:spPr>
        <p:txBody>
          <a:bodyPr>
            <a:normAutofit/>
          </a:bodyPr>
          <a:lstStyle/>
          <a:p>
            <a:pPr>
              <a:defRPr/>
            </a:pPr>
            <a:r>
              <a:rPr lang="en-US" dirty="0" smtClean="0"/>
              <a:t>Rural-Urban Commuting Areas (RUCAs) </a:t>
            </a:r>
            <a:endParaRPr lang="en-US" dirty="0"/>
          </a:p>
        </p:txBody>
      </p:sp>
      <p:sp>
        <p:nvSpPr>
          <p:cNvPr id="20483" name="Text Placeholder 3"/>
          <p:cNvSpPr>
            <a:spLocks noGrp="1"/>
          </p:cNvSpPr>
          <p:nvPr>
            <p:ph type="body" sz="half" idx="2"/>
          </p:nvPr>
        </p:nvSpPr>
        <p:spPr>
          <a:xfrm>
            <a:off x="222504" y="3460052"/>
            <a:ext cx="2139950" cy="1119188"/>
          </a:xfrm>
        </p:spPr>
        <p:txBody>
          <a:bodyPr/>
          <a:lstStyle/>
          <a:p>
            <a:r>
              <a:rPr lang="en-US" altLang="en-US" sz="2400" dirty="0" smtClean="0"/>
              <a:t>2010 Census Tracts -  Minnesota</a:t>
            </a:r>
          </a:p>
        </p:txBody>
      </p:sp>
      <p:pic>
        <p:nvPicPr>
          <p:cNvPr id="10" name="Picture Placeholder 9" title="Rural-Urban Commuting Areas (RUCASs)"/>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2895600" y="762000"/>
            <a:ext cx="5142390" cy="5688453"/>
          </a:xfrm>
          <a:prstGeom prst="rect">
            <a:avLst/>
          </a:prstGeom>
          <a:noFill/>
          <a:ln>
            <a:noFill/>
          </a:ln>
        </p:spPr>
      </p:pic>
    </p:spTree>
    <p:extLst>
      <p:ext uri="{BB962C8B-B14F-4D97-AF65-F5344CB8AC3E}">
        <p14:creationId xmlns:p14="http://schemas.microsoft.com/office/powerpoint/2010/main" val="2907719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normAutofit/>
          </a:bodyPr>
          <a:lstStyle/>
          <a:p>
            <a:r>
              <a:rPr lang="en-US" altLang="en-US" sz="3600" dirty="0" smtClean="0"/>
              <a:t>Population in poverty, all ages, 2010</a:t>
            </a:r>
          </a:p>
        </p:txBody>
      </p:sp>
      <p:pic>
        <p:nvPicPr>
          <p:cNvPr id="61444" name="Picture 4" title="Population in poverty, all ages, 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9500"/>
            <a:ext cx="8153400" cy="629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368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en-US" altLang="en-US" dirty="0" smtClean="0"/>
              <a:t>Students of color, 2011-2012</a:t>
            </a:r>
          </a:p>
        </p:txBody>
      </p:sp>
      <p:pic>
        <p:nvPicPr>
          <p:cNvPr id="48132" name="Picture 4" descr="edu chapter pdf_08.jpg                                         003742E0Macintosh HD                   B74669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6374"/>
            <a:ext cx="8458200" cy="636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9461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IM Presentations Templat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366A51"/>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bodyPr vert="horz" anchor="b">
        <a:normAutofit/>
      </a:bodyPr>
      <a:lstStyle>
        <a:defPPr>
          <a:defRPr dirty="0" smtClean="0"/>
        </a:defPPr>
      </a:lstStyle>
    </a:txDef>
  </a:objectDefaults>
  <a:extraClrSchemeLst/>
</a:theme>
</file>

<file path=ppt/theme/theme2.xml><?xml version="1.0" encoding="utf-8"?>
<a:theme xmlns:a="http://schemas.openxmlformats.org/drawingml/2006/main" name="Blank for large graphics">
  <a:themeElements>
    <a:clrScheme name="Custom 9">
      <a:dk1>
        <a:sysClr val="windowText" lastClr="000000"/>
      </a:dk1>
      <a:lt1>
        <a:sysClr val="window" lastClr="FFFFFF"/>
      </a:lt1>
      <a:dk2>
        <a:srgbClr val="555557"/>
      </a:dk2>
      <a:lt2>
        <a:srgbClr val="C5D1D7"/>
      </a:lt2>
      <a:accent1>
        <a:srgbClr val="647A83"/>
      </a:accent1>
      <a:accent2>
        <a:srgbClr val="C56E4A"/>
      </a:accent2>
      <a:accent3>
        <a:srgbClr val="647A83"/>
      </a:accent3>
      <a:accent4>
        <a:srgbClr val="8B6F47"/>
      </a:accent4>
      <a:accent5>
        <a:srgbClr val="7B8B71"/>
      </a:accent5>
      <a:accent6>
        <a:srgbClr val="D9BB72"/>
      </a:accent6>
      <a:hlink>
        <a:srgbClr val="946F8D"/>
      </a:hlink>
      <a:folHlink>
        <a:srgbClr val="694F0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extLst>
    <a:ext uri="{05A4C25C-085E-4340-85A3-A5531E510DB2}">
      <thm15:themeFamily xmlns:thm15="http://schemas.microsoft.com/office/thememl/2012/main" name="MNIT_Slide_Presentation_AgencyBasedOffice" id="{1F6A1A6A-74CB-4E1C-9F3C-D43043D57D31}" vid="{939DC4D5-D11C-4656-B8AD-0C009F5E6B72}"/>
    </a:ext>
  </a:extLst>
</a:theme>
</file>

<file path=ppt/theme/theme3.xml><?xml version="1.0" encoding="utf-8"?>
<a:theme xmlns:a="http://schemas.openxmlformats.org/drawingml/2006/main" name="1_Green Mountain Car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IM Presentations Templat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366A51"/>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bodyPr vert="horz" anchor="b">
        <a:normAutofit/>
      </a:bodyPr>
      <a:lstStyle>
        <a:defPPr>
          <a:defRPr dirty="0" smtClean="0"/>
        </a:defPPr>
      </a:lstStyle>
    </a:txDef>
  </a:objectDefaults>
  <a:extraClrSchemeLst/>
</a:theme>
</file>

<file path=ppt/theme/theme5.xml><?xml version="1.0" encoding="utf-8"?>
<a:theme xmlns:a="http://schemas.openxmlformats.org/drawingml/2006/main" name="Clarity">
  <a:themeElements>
    <a:clrScheme name="Custom 4">
      <a:dk1>
        <a:sysClr val="windowText" lastClr="000000"/>
      </a:dk1>
      <a:lt1>
        <a:sysClr val="window" lastClr="FFFFFF"/>
      </a:lt1>
      <a:dk2>
        <a:srgbClr val="242852"/>
      </a:dk2>
      <a:lt2>
        <a:srgbClr val="ACCBF9"/>
      </a:lt2>
      <a:accent1>
        <a:srgbClr val="072B62"/>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2_SIM Presentations Templat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366A51"/>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bodyPr vert="horz" anchor="b">
        <a:normAutofit/>
      </a:bodyPr>
      <a:lstStyle>
        <a:defPPr>
          <a:defRPr dirty="0" smtClean="0"/>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8543447213EB4BA444317A17C5FC0E" ma:contentTypeVersion="1" ma:contentTypeDescription="Create a new document." ma:contentTypeScope="" ma:versionID="042f98c0c05cc2421a63ffab90a3d283">
  <xsd:schema xmlns:xsd="http://www.w3.org/2001/XMLSchema" xmlns:xs="http://www.w3.org/2001/XMLSchema" xmlns:p="http://schemas.microsoft.com/office/2006/metadata/properties" xmlns:ns2="f2dd71cc-4bfb-41e3-be0f-613a07434cdc" targetNamespace="http://schemas.microsoft.com/office/2006/metadata/properties" ma:root="true" ma:fieldsID="ce59dbd2b6e6e76cd3ca6bafaf2dddbf" ns2:_="">
    <xsd:import namespace="f2dd71cc-4bfb-41e3-be0f-613a07434cdc"/>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d71cc-4bfb-41e3-be0f-613a07434cdc"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S"/>
          <xsd:enumeration value="Call Center Documents"/>
          <xsd:enumeration value="Changes in Circumstance"/>
          <xsd:enumeration value="County Newsletter"/>
          <xsd:enumeration value="Employee Updates"/>
          <xsd:enumeration value="Financing Task Force"/>
          <xsd:enumeration value="Forms"/>
          <xsd:enumeration value="HCA Organizational docs"/>
          <xsd:enumeration value="Health Care Reform"/>
          <xsd:enumeration value="Health Plan Open Enrollment"/>
          <xsd:enumeration value="HPE"/>
          <xsd:enumeration value="MA-EPD"/>
          <xsd:enumeration value="MEIP"/>
          <xsd:enumeration value="Member Help Desk Resources"/>
          <xsd:enumeration value="Member Legislative Notice"/>
          <xsd:enumeration value="Member Web Pages"/>
          <xsd:enumeration value="Mental health"/>
          <xsd:enumeration value="MFPP 2015 Project"/>
          <xsd:enumeration value="MinnesotaCare Premiums"/>
          <xsd:enumeration value="MinnesotaCare Tax HH Workaround"/>
          <xsd:enumeration value="MNsure Implementation Plan (Oct28)+Related"/>
          <xsd:enumeration value="New Eligibility System"/>
          <xsd:enumeration value="Non-Emergency Medical Transportation (NEMT)"/>
          <xsd:enumeration value="Notices Project"/>
          <xsd:enumeration value="Other"/>
          <xsd:enumeration value="Paper application"/>
          <xsd:enumeration value="Pending Applications"/>
          <xsd:enumeration value="PIX Meetings"/>
          <xsd:enumeration value="Provider Application&amp;Enrollment"/>
          <xsd:enumeration value="Providers"/>
          <xsd:enumeration value="Renewals"/>
          <xsd:enumeration value="Research"/>
          <xsd:enumeration value="Reset"/>
          <xsd:enumeration value="Retro MA"/>
          <xsd:enumeration value="Special Needs BasicCare"/>
          <xsd:enumeration value="Special Needs Purchasing"/>
          <xsd:enumeration value="Tridion Migration"/>
          <xsd:enumeration value="Web Pag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f2dd71cc-4bfb-41e3-be0f-613a07434cdc">Financing Task Force</Category>
  </documentManagement>
</p:properties>
</file>

<file path=customXml/item4.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10/9/2013 7:52:38 PM</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10/9/2013 7:52:38 PM</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10/9/2013 7:52:38 PM</Data>
    <Filter/>
  </Receiver>
</spe:Receivers>
</file>

<file path=customXml/itemProps1.xml><?xml version="1.0" encoding="utf-8"?>
<ds:datastoreItem xmlns:ds="http://schemas.openxmlformats.org/officeDocument/2006/customXml" ds:itemID="{3778A20B-F4AE-403D-8780-4D4EB14A5C72}">
  <ds:schemaRefs>
    <ds:schemaRef ds:uri="http://schemas.microsoft.com/sharepoint/v3/contenttype/forms"/>
  </ds:schemaRefs>
</ds:datastoreItem>
</file>

<file path=customXml/itemProps2.xml><?xml version="1.0" encoding="utf-8"?>
<ds:datastoreItem xmlns:ds="http://schemas.openxmlformats.org/officeDocument/2006/customXml" ds:itemID="{3C320253-F9D9-4872-A851-FF214CA827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dd71cc-4bfb-41e3-be0f-613a07434c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D4DFED-CF87-4B13-8B49-B99C037A1210}">
  <ds:schemaRef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 ds:uri="f2dd71cc-4bfb-41e3-be0f-613a07434cdc"/>
    <ds:schemaRef ds:uri="http://purl.org/dc/elements/1.1/"/>
    <ds:schemaRef ds:uri="http://schemas.microsoft.com/office/2006/metadata/properties"/>
  </ds:schemaRefs>
</ds:datastoreItem>
</file>

<file path=customXml/itemProps4.xml><?xml version="1.0" encoding="utf-8"?>
<ds:datastoreItem xmlns:ds="http://schemas.openxmlformats.org/officeDocument/2006/customXml" ds:itemID="{DA0008D3-D3E8-48C3-8155-05273975A9B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5555</TotalTime>
  <Words>1830</Words>
  <Application>Microsoft Office PowerPoint</Application>
  <PresentationFormat>On-screen Show (4:3)</PresentationFormat>
  <Paragraphs>299</Paragraphs>
  <Slides>34</Slides>
  <Notes>18</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34</vt:i4>
      </vt:variant>
    </vt:vector>
  </HeadingPairs>
  <TitlesOfParts>
    <vt:vector size="52" baseType="lpstr">
      <vt:lpstr>ＭＳ Ｐゴシック</vt:lpstr>
      <vt:lpstr>Arial</vt:lpstr>
      <vt:lpstr>Calibri</vt:lpstr>
      <vt:lpstr>Courier New</vt:lpstr>
      <vt:lpstr>Franklin Gothic Book</vt:lpstr>
      <vt:lpstr>Georgia</vt:lpstr>
      <vt:lpstr>Open Sans</vt:lpstr>
      <vt:lpstr>Open Sans Semibold</vt:lpstr>
      <vt:lpstr>Symbol</vt:lpstr>
      <vt:lpstr>Times New Roman</vt:lpstr>
      <vt:lpstr>Wingdings</vt:lpstr>
      <vt:lpstr>Wingdings 2</vt:lpstr>
      <vt:lpstr>SIM Presentations Template</vt:lpstr>
      <vt:lpstr>Blank for large graphics</vt:lpstr>
      <vt:lpstr>1_Green Mountain Care Theme</vt:lpstr>
      <vt:lpstr>1_SIM Presentations Template</vt:lpstr>
      <vt:lpstr>Clarity</vt:lpstr>
      <vt:lpstr>2_SIM Presentations Template</vt:lpstr>
      <vt:lpstr> Minnesota  Health Care Financing Task Force Barriers to Access Workgroup </vt:lpstr>
      <vt:lpstr>Task Force Vision and Goals</vt:lpstr>
      <vt:lpstr>Framework for Considering Barriers to Access</vt:lpstr>
      <vt:lpstr>Agenda</vt:lpstr>
      <vt:lpstr>ACCESS ISSUES IN RURAL MINNESOTA</vt:lpstr>
      <vt:lpstr>Access Components</vt:lpstr>
      <vt:lpstr>Rural-Urban Commuting Areas (RUCAs) </vt:lpstr>
      <vt:lpstr>Population in poverty, all ages, 2010</vt:lpstr>
      <vt:lpstr>Students of color, 2011-2012</vt:lpstr>
      <vt:lpstr>Limited English Proficiency, 2011-2012</vt:lpstr>
      <vt:lpstr>Languages spoken at home, 2011-2012</vt:lpstr>
      <vt:lpstr>Statistics on non-English language spoken at home</vt:lpstr>
      <vt:lpstr>Self-employed businesses, 2009</vt:lpstr>
      <vt:lpstr>Access Barriers to Usual Source of Care: under age 65</vt:lpstr>
      <vt:lpstr>County Health Rankings</vt:lpstr>
      <vt:lpstr>2015 Health Factors - Minnesota</vt:lpstr>
      <vt:lpstr>2015 Health Outcomes - Minnesota</vt:lpstr>
      <vt:lpstr>Minnesota’s Health Professional Shortage Areas</vt:lpstr>
      <vt:lpstr>MN Rational Service Areas – Mental Health HPSA Designations</vt:lpstr>
      <vt:lpstr>Health Professional Shortage Areas Dental Designations</vt:lpstr>
      <vt:lpstr>Rural-Urban Distribution of Minnesota’s Primary Care Workforce, by Provider Type</vt:lpstr>
      <vt:lpstr>Race of Minnesota Physicians, by Region</vt:lpstr>
      <vt:lpstr>Key Takeaways</vt:lpstr>
      <vt:lpstr>Contact Information</vt:lpstr>
      <vt:lpstr>Minnesota  Health Care Financing Task Force Barriers to Access Workgroup </vt:lpstr>
      <vt:lpstr>Overview of Goals and Process</vt:lpstr>
      <vt:lpstr>Improve Consumer Assistance Resources</vt:lpstr>
      <vt:lpstr>Plan and Provider Differences Across the Coverage Continuum</vt:lpstr>
      <vt:lpstr>Plan and Provider Differences Across the Coverage Continuum, continued</vt:lpstr>
      <vt:lpstr>Address Provider and Plan Alignment Differences</vt:lpstr>
      <vt:lpstr>Address High Deductible QHP Products</vt:lpstr>
      <vt:lpstr>Address Benefit Differences</vt:lpstr>
      <vt:lpstr>Address Benefit Differences Modeling Needs</vt:lpstr>
      <vt:lpstr>Thank you!</vt:lpstr>
    </vt:vector>
  </TitlesOfParts>
  <Company>MN Dept of Human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HCF TF Nov. 6 Barriers Workgroup Deck</dc:title>
  <dc:creator>Rohde, Catherine</dc:creator>
  <cp:lastModifiedBy>Schreier, Sandy</cp:lastModifiedBy>
  <cp:revision>917</cp:revision>
  <cp:lastPrinted>2015-10-21T22:08:45Z</cp:lastPrinted>
  <dcterms:created xsi:type="dcterms:W3CDTF">2014-05-06T21:32:32Z</dcterms:created>
  <dcterms:modified xsi:type="dcterms:W3CDTF">2015-12-04T20:13:41Z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0x010100A38543447213EB4BA444317A17C5FC0E</vt:lpwstr>
  </property>
  <property fmtid="{D5CDD505-2E9C-101B-9397-08002B2CF9AE}" pid="3" name="Category">
    <vt:lpwstr>PPT</vt:lpwstr>
  </property>
</Properties>
</file>