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5"/>
  </p:sldMasterIdLst>
  <p:notesMasterIdLst>
    <p:notesMasterId r:id="rId25"/>
  </p:notesMasterIdLst>
  <p:handoutMasterIdLst>
    <p:handoutMasterId r:id="rId26"/>
  </p:handoutMasterIdLst>
  <p:sldIdLst>
    <p:sldId id="256" r:id="rId6"/>
    <p:sldId id="312" r:id="rId7"/>
    <p:sldId id="322" r:id="rId8"/>
    <p:sldId id="323" r:id="rId9"/>
    <p:sldId id="324" r:id="rId10"/>
    <p:sldId id="325" r:id="rId11"/>
    <p:sldId id="326" r:id="rId12"/>
    <p:sldId id="313" r:id="rId13"/>
    <p:sldId id="315" r:id="rId14"/>
    <p:sldId id="314" r:id="rId15"/>
    <p:sldId id="327" r:id="rId16"/>
    <p:sldId id="321" r:id="rId17"/>
    <p:sldId id="319" r:id="rId18"/>
    <p:sldId id="329" r:id="rId19"/>
    <p:sldId id="330" r:id="rId20"/>
    <p:sldId id="301" r:id="rId21"/>
    <p:sldId id="331" r:id="rId22"/>
    <p:sldId id="328" r:id="rId23"/>
    <p:sldId id="257"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F9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83" autoAdjust="0"/>
  </p:normalViewPr>
  <p:slideViewPr>
    <p:cSldViewPr>
      <p:cViewPr varScale="1">
        <p:scale>
          <a:sx n="61" d="100"/>
          <a:sy n="61" d="100"/>
        </p:scale>
        <p:origin x="461" y="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694"/>
    </p:cViewPr>
  </p:sorterViewPr>
  <p:notesViewPr>
    <p:cSldViewPr>
      <p:cViewPr varScale="1">
        <p:scale>
          <a:sx n="84" d="100"/>
          <a:sy n="84" d="100"/>
        </p:scale>
        <p:origin x="-380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ata3gr\data\files\ORHPC\Workforce\Publications%20&amp;%20Presentations\Publications\Physicians\2014\Physician%20Workforce%20Chartbook,%20October%202014%20Analysis.ppt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6671003081136596"/>
          <c:y val="0.02"/>
          <c:w val="0.47825402259500172"/>
          <c:h val="0.88411076115485576"/>
        </c:manualLayout>
      </c:layout>
      <c:barChart>
        <c:barDir val="bar"/>
        <c:grouping val="percentStacked"/>
        <c:varyColors val="0"/>
        <c:ser>
          <c:idx val="0"/>
          <c:order val="0"/>
          <c:tx>
            <c:strRef>
              <c:f>Sheet1!$C$29</c:f>
              <c:strCache>
                <c:ptCount val="1"/>
                <c:pt idx="0">
                  <c:v>White</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Sheet1!$B$30:$B$36</c:f>
              <c:strCache>
                <c:ptCount val="7"/>
                <c:pt idx="0">
                  <c:v>Central</c:v>
                </c:pt>
                <c:pt idx="1">
                  <c:v>Northeast</c:v>
                </c:pt>
                <c:pt idx="2">
                  <c:v>Northwest</c:v>
                </c:pt>
                <c:pt idx="3">
                  <c:v>Minneapolis/St. Paul Metro</c:v>
                </c:pt>
                <c:pt idx="4">
                  <c:v>Southeast</c:v>
                </c:pt>
                <c:pt idx="5">
                  <c:v>Southwest</c:v>
                </c:pt>
                <c:pt idx="6">
                  <c:v>Statewide</c:v>
                </c:pt>
              </c:strCache>
            </c:strRef>
          </c:cat>
          <c:val>
            <c:numRef>
              <c:f>Sheet1!$C$30:$C$36</c:f>
              <c:numCache>
                <c:formatCode>###0.0%</c:formatCode>
                <c:ptCount val="7"/>
                <c:pt idx="0">
                  <c:v>0.80667838312829521</c:v>
                </c:pt>
                <c:pt idx="1">
                  <c:v>0.84798099762470314</c:v>
                </c:pt>
                <c:pt idx="2">
                  <c:v>0.73200992555831268</c:v>
                </c:pt>
                <c:pt idx="3">
                  <c:v>0.72309344790547803</c:v>
                </c:pt>
                <c:pt idx="4">
                  <c:v>0.71730914588057448</c:v>
                </c:pt>
                <c:pt idx="5">
                  <c:v>0.67741935483870963</c:v>
                </c:pt>
                <c:pt idx="6">
                  <c:v>0.7335321576763485</c:v>
                </c:pt>
              </c:numCache>
            </c:numRef>
          </c:val>
        </c:ser>
        <c:ser>
          <c:idx val="1"/>
          <c:order val="1"/>
          <c:tx>
            <c:strRef>
              <c:f>Sheet1!$D$29</c:f>
              <c:strCache>
                <c:ptCount val="1"/>
                <c:pt idx="0">
                  <c:v>Black</c:v>
                </c:pt>
              </c:strCache>
            </c:strRef>
          </c:tx>
          <c:invertIfNegative val="0"/>
          <c:cat>
            <c:strRef>
              <c:f>Sheet1!$B$30:$B$36</c:f>
              <c:strCache>
                <c:ptCount val="7"/>
                <c:pt idx="0">
                  <c:v>Central</c:v>
                </c:pt>
                <c:pt idx="1">
                  <c:v>Northeast</c:v>
                </c:pt>
                <c:pt idx="2">
                  <c:v>Northwest</c:v>
                </c:pt>
                <c:pt idx="3">
                  <c:v>Minneapolis/St. Paul Metro</c:v>
                </c:pt>
                <c:pt idx="4">
                  <c:v>Southeast</c:v>
                </c:pt>
                <c:pt idx="5">
                  <c:v>Southwest</c:v>
                </c:pt>
                <c:pt idx="6">
                  <c:v>Statewide</c:v>
                </c:pt>
              </c:strCache>
            </c:strRef>
          </c:cat>
          <c:val>
            <c:numRef>
              <c:f>Sheet1!$D$30:$D$36</c:f>
              <c:numCache>
                <c:formatCode>###0.0%</c:formatCode>
                <c:ptCount val="7"/>
                <c:pt idx="0">
                  <c:v>1.2302284710017574E-2</c:v>
                </c:pt>
                <c:pt idx="1">
                  <c:v>1.4251781472684086E-2</c:v>
                </c:pt>
                <c:pt idx="2">
                  <c:v>3.2258064516129031E-2</c:v>
                </c:pt>
                <c:pt idx="3">
                  <c:v>2.1052631578947368E-2</c:v>
                </c:pt>
                <c:pt idx="4">
                  <c:v>1.0582010582010581E-2</c:v>
                </c:pt>
                <c:pt idx="5">
                  <c:v>4.1055718475073312E-2</c:v>
                </c:pt>
                <c:pt idx="6">
                  <c:v>1.970954356846473E-2</c:v>
                </c:pt>
              </c:numCache>
            </c:numRef>
          </c:val>
        </c:ser>
        <c:ser>
          <c:idx val="2"/>
          <c:order val="2"/>
          <c:tx>
            <c:strRef>
              <c:f>Sheet1!$E$29</c:f>
              <c:strCache>
                <c:ptCount val="1"/>
                <c:pt idx="0">
                  <c:v>Asian</c:v>
                </c:pt>
              </c:strCache>
            </c:strRef>
          </c:tx>
          <c:invertIfNegative val="0"/>
          <c:cat>
            <c:strRef>
              <c:f>Sheet1!$B$30:$B$36</c:f>
              <c:strCache>
                <c:ptCount val="7"/>
                <c:pt idx="0">
                  <c:v>Central</c:v>
                </c:pt>
                <c:pt idx="1">
                  <c:v>Northeast</c:v>
                </c:pt>
                <c:pt idx="2">
                  <c:v>Northwest</c:v>
                </c:pt>
                <c:pt idx="3">
                  <c:v>Minneapolis/St. Paul Metro</c:v>
                </c:pt>
                <c:pt idx="4">
                  <c:v>Southeast</c:v>
                </c:pt>
                <c:pt idx="5">
                  <c:v>Southwest</c:v>
                </c:pt>
                <c:pt idx="6">
                  <c:v>Statewide</c:v>
                </c:pt>
              </c:strCache>
            </c:strRef>
          </c:cat>
          <c:val>
            <c:numRef>
              <c:f>Sheet1!$E$30:$E$36</c:f>
              <c:numCache>
                <c:formatCode>###0.0%</c:formatCode>
                <c:ptCount val="7"/>
                <c:pt idx="0">
                  <c:v>4.9209138840070298E-2</c:v>
                </c:pt>
                <c:pt idx="1">
                  <c:v>3.3254156769596199E-2</c:v>
                </c:pt>
                <c:pt idx="2">
                  <c:v>6.9478908188585611E-2</c:v>
                </c:pt>
                <c:pt idx="3">
                  <c:v>7.6691729323308269E-2</c:v>
                </c:pt>
                <c:pt idx="4">
                  <c:v>7.3318216175359038E-2</c:v>
                </c:pt>
                <c:pt idx="5">
                  <c:v>0.12903225806451613</c:v>
                </c:pt>
                <c:pt idx="6">
                  <c:v>7.3651452282157678E-2</c:v>
                </c:pt>
              </c:numCache>
            </c:numRef>
          </c:val>
        </c:ser>
        <c:ser>
          <c:idx val="3"/>
          <c:order val="3"/>
          <c:tx>
            <c:strRef>
              <c:f>Sheet1!$F$29</c:f>
              <c:strCache>
                <c:ptCount val="1"/>
                <c:pt idx="0">
                  <c:v>Other</c:v>
                </c:pt>
              </c:strCache>
            </c:strRef>
          </c:tx>
          <c:invertIfNegative val="0"/>
          <c:cat>
            <c:strRef>
              <c:f>Sheet1!$B$30:$B$36</c:f>
              <c:strCache>
                <c:ptCount val="7"/>
                <c:pt idx="0">
                  <c:v>Central</c:v>
                </c:pt>
                <c:pt idx="1">
                  <c:v>Northeast</c:v>
                </c:pt>
                <c:pt idx="2">
                  <c:v>Northwest</c:v>
                </c:pt>
                <c:pt idx="3">
                  <c:v>Minneapolis/St. Paul Metro</c:v>
                </c:pt>
                <c:pt idx="4">
                  <c:v>Southeast</c:v>
                </c:pt>
                <c:pt idx="5">
                  <c:v>Southwest</c:v>
                </c:pt>
                <c:pt idx="6">
                  <c:v>Statewide</c:v>
                </c:pt>
              </c:strCache>
            </c:strRef>
          </c:cat>
          <c:val>
            <c:numRef>
              <c:f>Sheet1!$F$30:$F$36</c:f>
              <c:numCache>
                <c:formatCode>###0.0%</c:formatCode>
                <c:ptCount val="7"/>
                <c:pt idx="0">
                  <c:v>4.0421792618629174E-2</c:v>
                </c:pt>
                <c:pt idx="1">
                  <c:v>1.66270783847981E-2</c:v>
                </c:pt>
                <c:pt idx="2">
                  <c:v>2.729528535980149E-2</c:v>
                </c:pt>
                <c:pt idx="3">
                  <c:v>2.4704618689581091E-2</c:v>
                </c:pt>
                <c:pt idx="4">
                  <c:v>3.0234315948601664E-2</c:v>
                </c:pt>
                <c:pt idx="5">
                  <c:v>4.1055718475073312E-2</c:v>
                </c:pt>
                <c:pt idx="6">
                  <c:v>2.7230290456431536E-2</c:v>
                </c:pt>
              </c:numCache>
            </c:numRef>
          </c:val>
        </c:ser>
        <c:ser>
          <c:idx val="4"/>
          <c:order val="4"/>
          <c:tx>
            <c:strRef>
              <c:f>Sheet1!$G$29</c:f>
              <c:strCache>
                <c:ptCount val="1"/>
                <c:pt idx="0">
                  <c:v>Multi-racial</c:v>
                </c:pt>
              </c:strCache>
            </c:strRef>
          </c:tx>
          <c:invertIfNegative val="0"/>
          <c:cat>
            <c:strRef>
              <c:f>Sheet1!$B$30:$B$36</c:f>
              <c:strCache>
                <c:ptCount val="7"/>
                <c:pt idx="0">
                  <c:v>Central</c:v>
                </c:pt>
                <c:pt idx="1">
                  <c:v>Northeast</c:v>
                </c:pt>
                <c:pt idx="2">
                  <c:v>Northwest</c:v>
                </c:pt>
                <c:pt idx="3">
                  <c:v>Minneapolis/St. Paul Metro</c:v>
                </c:pt>
                <c:pt idx="4">
                  <c:v>Southeast</c:v>
                </c:pt>
                <c:pt idx="5">
                  <c:v>Southwest</c:v>
                </c:pt>
                <c:pt idx="6">
                  <c:v>Statewide</c:v>
                </c:pt>
              </c:strCache>
            </c:strRef>
          </c:cat>
          <c:val>
            <c:numRef>
              <c:f>Sheet1!$G$30:$G$36</c:f>
              <c:numCache>
                <c:formatCode>####.0%</c:formatCode>
                <c:ptCount val="7"/>
                <c:pt idx="0">
                  <c:v>5.272407732864675E-3</c:v>
                </c:pt>
                <c:pt idx="1">
                  <c:v>9.5011876484560574E-3</c:v>
                </c:pt>
                <c:pt idx="2" formatCode="###0.0%">
                  <c:v>1.2406947890818859E-2</c:v>
                </c:pt>
                <c:pt idx="3" formatCode="###0.0%">
                  <c:v>1.0096670247046186E-2</c:v>
                </c:pt>
                <c:pt idx="4">
                  <c:v>6.8027210884353739E-3</c:v>
                </c:pt>
                <c:pt idx="5" formatCode="###0.0%">
                  <c:v>1.1730205278592375E-2</c:v>
                </c:pt>
                <c:pt idx="6">
                  <c:v>9.3360995850622405E-3</c:v>
                </c:pt>
              </c:numCache>
            </c:numRef>
          </c:val>
        </c:ser>
        <c:ser>
          <c:idx val="5"/>
          <c:order val="5"/>
          <c:tx>
            <c:strRef>
              <c:f>Sheet1!$H$29</c:f>
              <c:strCache>
                <c:ptCount val="1"/>
                <c:pt idx="0">
                  <c:v>Blank - No Survey Response</c:v>
                </c:pt>
              </c:strCache>
            </c:strRef>
          </c:tx>
          <c:invertIfNegative val="0"/>
          <c:cat>
            <c:strRef>
              <c:f>Sheet1!$B$30:$B$36</c:f>
              <c:strCache>
                <c:ptCount val="7"/>
                <c:pt idx="0">
                  <c:v>Central</c:v>
                </c:pt>
                <c:pt idx="1">
                  <c:v>Northeast</c:v>
                </c:pt>
                <c:pt idx="2">
                  <c:v>Northwest</c:v>
                </c:pt>
                <c:pt idx="3">
                  <c:v>Minneapolis/St. Paul Metro</c:v>
                </c:pt>
                <c:pt idx="4">
                  <c:v>Southeast</c:v>
                </c:pt>
                <c:pt idx="5">
                  <c:v>Southwest</c:v>
                </c:pt>
                <c:pt idx="6">
                  <c:v>Statewide</c:v>
                </c:pt>
              </c:strCache>
            </c:strRef>
          </c:cat>
          <c:val>
            <c:numRef>
              <c:f>Sheet1!$H$30:$H$36</c:f>
              <c:numCache>
                <c:formatCode>###0.0%</c:formatCode>
                <c:ptCount val="7"/>
                <c:pt idx="0">
                  <c:v>8.6115992970123026E-2</c:v>
                </c:pt>
                <c:pt idx="1">
                  <c:v>7.8384798099762468E-2</c:v>
                </c:pt>
                <c:pt idx="2">
                  <c:v>0.12655086848635236</c:v>
                </c:pt>
                <c:pt idx="3">
                  <c:v>0.14436090225563911</c:v>
                </c:pt>
                <c:pt idx="4">
                  <c:v>0.1617535903250189</c:v>
                </c:pt>
                <c:pt idx="5">
                  <c:v>9.9706744868035185E-2</c:v>
                </c:pt>
                <c:pt idx="6">
                  <c:v>0.13654045643153526</c:v>
                </c:pt>
              </c:numCache>
            </c:numRef>
          </c:val>
        </c:ser>
        <c:dLbls>
          <c:showLegendKey val="0"/>
          <c:showVal val="0"/>
          <c:showCatName val="0"/>
          <c:showSerName val="0"/>
          <c:showPercent val="0"/>
          <c:showBubbleSize val="0"/>
        </c:dLbls>
        <c:gapWidth val="81"/>
        <c:overlap val="100"/>
        <c:axId val="208881112"/>
        <c:axId val="208881504"/>
      </c:barChart>
      <c:catAx>
        <c:axId val="208881112"/>
        <c:scaling>
          <c:orientation val="minMax"/>
        </c:scaling>
        <c:delete val="0"/>
        <c:axPos val="l"/>
        <c:numFmt formatCode="General" sourceLinked="0"/>
        <c:majorTickMark val="out"/>
        <c:minorTickMark val="none"/>
        <c:tickLblPos val="nextTo"/>
        <c:txPr>
          <a:bodyPr/>
          <a:lstStyle/>
          <a:p>
            <a:pPr>
              <a:defRPr b="1"/>
            </a:pPr>
            <a:endParaRPr lang="en-US"/>
          </a:p>
        </c:txPr>
        <c:crossAx val="208881504"/>
        <c:crosses val="autoZero"/>
        <c:auto val="1"/>
        <c:lblAlgn val="ctr"/>
        <c:lblOffset val="100"/>
        <c:noMultiLvlLbl val="0"/>
      </c:catAx>
      <c:valAx>
        <c:axId val="208881504"/>
        <c:scaling>
          <c:orientation val="minMax"/>
        </c:scaling>
        <c:delete val="0"/>
        <c:axPos val="b"/>
        <c:majorGridlines>
          <c:spPr>
            <a:ln>
              <a:solidFill>
                <a:schemeClr val="bg1">
                  <a:lumMod val="85000"/>
                </a:schemeClr>
              </a:solidFill>
              <a:prstDash val="sysDot"/>
            </a:ln>
          </c:spPr>
        </c:majorGridlines>
        <c:numFmt formatCode="0%" sourceLinked="1"/>
        <c:majorTickMark val="out"/>
        <c:minorTickMark val="none"/>
        <c:tickLblPos val="nextTo"/>
        <c:crossAx val="208881112"/>
        <c:crosses val="autoZero"/>
        <c:crossBetween val="between"/>
      </c:valAx>
    </c:plotArea>
    <c:legend>
      <c:legendPos val="r"/>
      <c:layout>
        <c:manualLayout>
          <c:xMode val="edge"/>
          <c:yMode val="edge"/>
          <c:x val="0.75909899934383207"/>
          <c:y val="0.42163133454472035"/>
          <c:w val="0.23995406824146981"/>
          <c:h val="0.51673753280839896"/>
        </c:manualLayout>
      </c:layou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pPr>
              <a:defRPr/>
            </a:pPr>
            <a:fld id="{AA5E7DD2-06FC-40D6-8E10-53E65D381DA6}" type="datetimeFigureOut">
              <a:rPr lang="en-US"/>
              <a:pPr>
                <a:defRPr/>
              </a:pPr>
              <a:t>10/30/2015</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pPr>
              <a:defRPr/>
            </a:pPr>
            <a:fld id="{AEF14FDE-09B6-4B24-9A73-1243CC25C35B}" type="slidenum">
              <a:rPr lang="en-US"/>
              <a:pPr>
                <a:defRPr/>
              </a:pPr>
              <a:t>‹#›</a:t>
            </a:fld>
            <a:endParaRPr lang="en-US"/>
          </a:p>
        </p:txBody>
      </p:sp>
    </p:spTree>
    <p:extLst>
      <p:ext uri="{BB962C8B-B14F-4D97-AF65-F5344CB8AC3E}">
        <p14:creationId xmlns:p14="http://schemas.microsoft.com/office/powerpoint/2010/main" val="314610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pPr>
              <a:defRPr/>
            </a:pPr>
            <a:fld id="{3E65433A-56EA-475A-A2A3-85F907B9892C}" type="datetimeFigureOut">
              <a:rPr lang="en-US"/>
              <a:pPr>
                <a:defRPr/>
              </a:pPr>
              <a:t>10/30/2015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pPr>
              <a:defRPr/>
            </a:pPr>
            <a:fld id="{5CAB2E05-89C4-42A9-BB68-FD2DEBFB56B5}" type="slidenum">
              <a:rPr lang="en-US"/>
              <a:pPr>
                <a:defRPr/>
              </a:pPr>
              <a:t>‹#›</a:t>
            </a:fld>
            <a:endParaRPr lang="en-US"/>
          </a:p>
        </p:txBody>
      </p:sp>
    </p:spTree>
    <p:extLst>
      <p:ext uri="{BB962C8B-B14F-4D97-AF65-F5344CB8AC3E}">
        <p14:creationId xmlns:p14="http://schemas.microsoft.com/office/powerpoint/2010/main" val="1862510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health.state.mn.us/schsac/"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apps.health.state.mn.us/mndata/income_basic"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87BED9-5A04-4B51-ABD9-92BA4F271EB1}" type="slidenum">
              <a:rPr lang="en-US" smtClean="0"/>
              <a:pPr eaLnBrk="1" hangingPunct="1"/>
              <a:t>1</a:t>
            </a:fld>
            <a:endParaRPr lang="en-US" smtClean="0"/>
          </a:p>
        </p:txBody>
      </p:sp>
    </p:spTree>
    <p:extLst>
      <p:ext uri="{BB962C8B-B14F-4D97-AF65-F5344CB8AC3E}">
        <p14:creationId xmlns:p14="http://schemas.microsoft.com/office/powerpoint/2010/main" val="360088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About 15% of children less than 18 years of age were living in poverty in Minnesota in 2011. A higher proportion of children were in poverty in the Northwest, Northeast, and Central regions of Minnesota (see </a:t>
            </a:r>
            <a:r>
              <a:rPr lang="en-US" altLang="en-US" dirty="0" smtClean="0">
                <a:hlinkClick r:id="rId3"/>
              </a:rPr>
              <a:t>Minnesota Counties and Tribes by SCHSAC Region</a:t>
            </a:r>
            <a:r>
              <a:rPr lang="en-US" altLang="en-US" dirty="0" smtClean="0"/>
              <a:t>). With the exception of Hennepin and Ramsey Counties, a lower proportion of children were living in poverty in the Metro Area than the statewide average.</a:t>
            </a:r>
          </a:p>
          <a:p>
            <a:pPr>
              <a:spcBef>
                <a:spcPct val="0"/>
              </a:spcBef>
            </a:pPr>
            <a:r>
              <a:rPr lang="en-US" altLang="en-US" dirty="0" smtClean="0"/>
              <a:t>For related data on income, see </a:t>
            </a:r>
            <a:r>
              <a:rPr lang="en-US" altLang="en-US" dirty="0" smtClean="0">
                <a:hlinkClick r:id="rId4"/>
              </a:rPr>
              <a:t>Median Household Income: Facts &amp; Figures</a:t>
            </a:r>
            <a:r>
              <a:rPr lang="en-US" altLang="en-US" dirty="0" smtClean="0"/>
              <a:t>.</a:t>
            </a:r>
          </a:p>
          <a:p>
            <a:pPr>
              <a:spcBef>
                <a:spcPct val="0"/>
              </a:spcBef>
            </a:pP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432365-93CB-41B7-B8FA-A06389A2EC4B}" type="slidenum">
              <a:rPr lang="en-US" altLang="en-US"/>
              <a:pPr/>
              <a:t>2</a:t>
            </a:fld>
            <a:endParaRPr lang="en-US" altLang="en-US"/>
          </a:p>
        </p:txBody>
      </p:sp>
    </p:spTree>
    <p:extLst>
      <p:ext uri="{BB962C8B-B14F-4D97-AF65-F5344CB8AC3E}">
        <p14:creationId xmlns:p14="http://schemas.microsoft.com/office/powerpoint/2010/main" val="265936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D62337-0652-40FD-BCC9-2D1539CC2A0A}" type="slidenum">
              <a:rPr lang="en-US" altLang="en-US"/>
              <a:pPr/>
              <a:t>13</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4196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More than 1/3 (37 percent) of MN physicians are 55 or older. This is high relative to U.S. occupations overall, where only 21 percent are 55 or older. Supported by data in the MDH survey, too, in which roughly 40% of primary care physicians said they intended to practice only 10 years or less into the future.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DA282EF-B00B-4D70-9A62-454323D20338}" type="slidenum">
              <a:rPr lang="en-US" altLang="en-US" smtClean="0">
                <a:latin typeface="Arial" charset="0"/>
              </a:rPr>
              <a:pPr eaLnBrk="1" hangingPunct="1">
                <a:spcBef>
                  <a:spcPct val="0"/>
                </a:spcBef>
              </a:pPr>
              <a:t>17</a:t>
            </a:fld>
            <a:endParaRPr lang="en-US" altLang="en-US" smtClean="0">
              <a:latin typeface="Arial" charset="0"/>
            </a:endParaRPr>
          </a:p>
        </p:txBody>
      </p:sp>
    </p:spTree>
    <p:extLst>
      <p:ext uri="{BB962C8B-B14F-4D97-AF65-F5344CB8AC3E}">
        <p14:creationId xmlns:p14="http://schemas.microsoft.com/office/powerpoint/2010/main" val="188832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A566F3-4EBE-4C12-864D-6AD03D490F21}" type="slidenum">
              <a:rPr lang="en-US" smtClean="0"/>
              <a:pPr eaLnBrk="1" hangingPunct="1"/>
              <a:t>19</a:t>
            </a:fld>
            <a:endParaRPr lang="en-US" smtClean="0"/>
          </a:p>
        </p:txBody>
      </p:sp>
    </p:spTree>
    <p:extLst>
      <p:ext uri="{BB962C8B-B14F-4D97-AF65-F5344CB8AC3E}">
        <p14:creationId xmlns:p14="http://schemas.microsoft.com/office/powerpoint/2010/main" val="1781031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96240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5" descr="MDH logo" title="Minnesota Department of Health"/>
          <p:cNvPicPr>
            <a:picLocks noChangeAspect="1"/>
          </p:cNvPicPr>
          <p:nvPr userDrawn="1"/>
        </p:nvPicPr>
        <p:blipFill>
          <a:blip r:embed="rId2"/>
          <a:srcRect/>
          <a:stretch>
            <a:fillRect/>
          </a:stretch>
        </p:blipFill>
        <p:spPr bwMode="auto">
          <a:xfrm>
            <a:off x="7175500" y="152400"/>
            <a:ext cx="1358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114800"/>
            <a:ext cx="6400800" cy="11430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9607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5867400" y="19050"/>
            <a:ext cx="990600" cy="328613"/>
          </a:xfrm>
        </p:spPr>
        <p:txBody>
          <a:bodyPr/>
          <a:lstStyle>
            <a:lvl1pPr>
              <a:defRPr/>
            </a:lvl1pPr>
          </a:lstStyle>
          <a:p>
            <a:pPr>
              <a:defRPr/>
            </a:pPr>
            <a:fld id="{2ADC6212-5200-467D-99FE-CE33E1E9B749}" type="datetimeFigureOut">
              <a:rPr lang="en-US"/>
              <a:pPr>
                <a:defRPr/>
              </a:pPr>
              <a:t>10/30/2015</a:t>
            </a:fld>
            <a:endParaRPr lang="en-US" dirty="0"/>
          </a:p>
        </p:txBody>
      </p:sp>
      <p:sp>
        <p:nvSpPr>
          <p:cNvPr id="6" name="Slide Number Placeholder 5"/>
          <p:cNvSpPr>
            <a:spLocks noGrp="1"/>
          </p:cNvSpPr>
          <p:nvPr>
            <p:ph type="sldNum" sz="quarter" idx="11"/>
          </p:nvPr>
        </p:nvSpPr>
        <p:spPr>
          <a:xfrm>
            <a:off x="6934200" y="19050"/>
            <a:ext cx="1066800" cy="328613"/>
          </a:xfrm>
        </p:spPr>
        <p:txBody>
          <a:bodyPr/>
          <a:lstStyle>
            <a:lvl1pPr>
              <a:defRPr/>
            </a:lvl1pPr>
          </a:lstStyle>
          <a:p>
            <a:pPr>
              <a:defRPr/>
            </a:pPr>
            <a:fld id="{2E1800BA-0119-4C08-A9F5-108E957C8D89}" type="slidenum">
              <a:rPr lang="en-US"/>
              <a:pPr>
                <a:defRPr/>
              </a:pPr>
              <a:t>‹#›</a:t>
            </a:fld>
            <a:endParaRPr lang="en-US"/>
          </a:p>
        </p:txBody>
      </p:sp>
    </p:spTree>
    <p:extLst>
      <p:ext uri="{BB962C8B-B14F-4D97-AF65-F5344CB8AC3E}">
        <p14:creationId xmlns:p14="http://schemas.microsoft.com/office/powerpoint/2010/main" val="213125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5867400" y="19050"/>
            <a:ext cx="990600" cy="328613"/>
          </a:xfrm>
        </p:spPr>
        <p:txBody>
          <a:bodyPr/>
          <a:lstStyle>
            <a:lvl1pPr>
              <a:defRPr/>
            </a:lvl1pPr>
          </a:lstStyle>
          <a:p>
            <a:pPr>
              <a:defRPr/>
            </a:pPr>
            <a:fld id="{1F2FC443-70A3-4B36-AAAE-DCECBE346AB5}" type="datetimeFigureOut">
              <a:rPr lang="en-US"/>
              <a:pPr>
                <a:defRPr/>
              </a:pPr>
              <a:t>10/30/2015</a:t>
            </a:fld>
            <a:endParaRPr lang="en-US" dirty="0"/>
          </a:p>
        </p:txBody>
      </p:sp>
      <p:sp>
        <p:nvSpPr>
          <p:cNvPr id="6" name="Slide Number Placeholder 5"/>
          <p:cNvSpPr>
            <a:spLocks noGrp="1"/>
          </p:cNvSpPr>
          <p:nvPr>
            <p:ph type="sldNum" sz="quarter" idx="11"/>
          </p:nvPr>
        </p:nvSpPr>
        <p:spPr>
          <a:xfrm>
            <a:off x="6934200" y="19050"/>
            <a:ext cx="1066800" cy="328613"/>
          </a:xfrm>
        </p:spPr>
        <p:txBody>
          <a:bodyPr/>
          <a:lstStyle>
            <a:lvl1pPr>
              <a:defRPr/>
            </a:lvl1pPr>
          </a:lstStyle>
          <a:p>
            <a:pPr>
              <a:defRPr/>
            </a:pPr>
            <a:fld id="{B49D5010-0144-4FA1-B258-8CC9A9EA3FD7}" type="slidenum">
              <a:rPr lang="en-US"/>
              <a:pPr>
                <a:defRPr/>
              </a:pPr>
              <a:t>‹#›</a:t>
            </a:fld>
            <a:endParaRPr lang="en-US"/>
          </a:p>
        </p:txBody>
      </p:sp>
    </p:spTree>
    <p:extLst>
      <p:ext uri="{BB962C8B-B14F-4D97-AF65-F5344CB8AC3E}">
        <p14:creationId xmlns:p14="http://schemas.microsoft.com/office/powerpoint/2010/main" val="3618436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90800" y="90488"/>
            <a:ext cx="6019800" cy="11906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0005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371600"/>
            <a:ext cx="40005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33800"/>
            <a:ext cx="40005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3733800"/>
            <a:ext cx="40005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819400" y="6248400"/>
            <a:ext cx="1295400" cy="457200"/>
          </a:xfrm>
        </p:spPr>
        <p:txBody>
          <a:bodyPr/>
          <a:lstStyle>
            <a:lvl1pPr>
              <a:defRPr/>
            </a:lvl1pPr>
          </a:lstStyle>
          <a:p>
            <a:endParaRPr lang="en-US" altLang="en-US"/>
          </a:p>
        </p:txBody>
      </p:sp>
      <p:sp>
        <p:nvSpPr>
          <p:cNvPr id="8" name="Footer Placeholder 7"/>
          <p:cNvSpPr>
            <a:spLocks noGrp="1"/>
          </p:cNvSpPr>
          <p:nvPr>
            <p:ph type="ftr" sz="quarter" idx="11"/>
          </p:nvPr>
        </p:nvSpPr>
        <p:spPr>
          <a:xfrm>
            <a:off x="4267200" y="6248400"/>
            <a:ext cx="28956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7315200" y="6248400"/>
            <a:ext cx="1295400" cy="457200"/>
          </a:xfrm>
        </p:spPr>
        <p:txBody>
          <a:bodyPr/>
          <a:lstStyle>
            <a:lvl1pPr>
              <a:defRPr/>
            </a:lvl1pPr>
          </a:lstStyle>
          <a:p>
            <a:fld id="{BF5BB019-9C79-449D-8FED-2F222275E6B1}" type="slidenum">
              <a:rPr lang="en-US" altLang="en-US"/>
              <a:pPr/>
              <a:t>‹#›</a:t>
            </a:fld>
            <a:endParaRPr lang="en-US" altLang="en-US"/>
          </a:p>
        </p:txBody>
      </p:sp>
    </p:spTree>
    <p:extLst>
      <p:ext uri="{BB962C8B-B14F-4D97-AF65-F5344CB8AC3E}">
        <p14:creationId xmlns:p14="http://schemas.microsoft.com/office/powerpoint/2010/main" val="2809309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5867400" y="19050"/>
            <a:ext cx="990600" cy="328613"/>
          </a:xfrm>
        </p:spPr>
        <p:txBody>
          <a:bodyPr/>
          <a:lstStyle>
            <a:lvl1pPr>
              <a:defRPr/>
            </a:lvl1pPr>
          </a:lstStyle>
          <a:p>
            <a:pPr>
              <a:defRPr/>
            </a:pPr>
            <a:fld id="{1B33DFFA-D57F-4225-8E0F-A0E8CBD36A81}" type="datetimeFigureOut">
              <a:rPr lang="en-US"/>
              <a:pPr>
                <a:defRPr/>
              </a:pPr>
              <a:t>10/30/2015</a:t>
            </a:fld>
            <a:endParaRPr lang="en-US" dirty="0"/>
          </a:p>
        </p:txBody>
      </p:sp>
      <p:sp>
        <p:nvSpPr>
          <p:cNvPr id="6" name="Slide Number Placeholder 5"/>
          <p:cNvSpPr>
            <a:spLocks noGrp="1"/>
          </p:cNvSpPr>
          <p:nvPr>
            <p:ph type="sldNum" sz="quarter" idx="11"/>
          </p:nvPr>
        </p:nvSpPr>
        <p:spPr>
          <a:xfrm>
            <a:off x="6934200" y="19050"/>
            <a:ext cx="1066800" cy="328613"/>
          </a:xfrm>
        </p:spPr>
        <p:txBody>
          <a:bodyPr/>
          <a:lstStyle>
            <a:lvl1pPr>
              <a:defRPr/>
            </a:lvl1pPr>
          </a:lstStyle>
          <a:p>
            <a:pPr>
              <a:defRPr/>
            </a:pPr>
            <a:fld id="{3B593B31-D7D7-46E5-85A7-04CC75400855}" type="slidenum">
              <a:rPr lang="en-US"/>
              <a:pPr>
                <a:defRPr/>
              </a:pPr>
              <a:t>‹#›</a:t>
            </a:fld>
            <a:endParaRPr lang="en-US"/>
          </a:p>
        </p:txBody>
      </p:sp>
    </p:spTree>
    <p:extLst>
      <p:ext uri="{BB962C8B-B14F-4D97-AF65-F5344CB8AC3E}">
        <p14:creationId xmlns:p14="http://schemas.microsoft.com/office/powerpoint/2010/main" val="36485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a:xfrm>
            <a:off x="5867400" y="19050"/>
            <a:ext cx="990600" cy="328613"/>
          </a:xfrm>
        </p:spPr>
        <p:txBody>
          <a:bodyPr/>
          <a:lstStyle>
            <a:lvl1pPr>
              <a:defRPr/>
            </a:lvl1pPr>
          </a:lstStyle>
          <a:p>
            <a:pPr>
              <a:defRPr/>
            </a:pPr>
            <a:fld id="{E495CE51-2775-426A-8125-09C04780DBE0}" type="datetimeFigureOut">
              <a:rPr lang="en-US"/>
              <a:pPr>
                <a:defRPr/>
              </a:pPr>
              <a:t>10/30/2015</a:t>
            </a:fld>
            <a:endParaRPr lang="en-US" dirty="0"/>
          </a:p>
        </p:txBody>
      </p:sp>
      <p:sp>
        <p:nvSpPr>
          <p:cNvPr id="7" name="Slide Number Placeholder 5"/>
          <p:cNvSpPr>
            <a:spLocks noGrp="1"/>
          </p:cNvSpPr>
          <p:nvPr>
            <p:ph type="sldNum" sz="quarter" idx="11"/>
          </p:nvPr>
        </p:nvSpPr>
        <p:spPr>
          <a:xfrm>
            <a:off x="6934200" y="19050"/>
            <a:ext cx="1066800" cy="328613"/>
          </a:xfrm>
        </p:spPr>
        <p:txBody>
          <a:bodyPr/>
          <a:lstStyle>
            <a:lvl1pPr>
              <a:defRPr/>
            </a:lvl1pPr>
          </a:lstStyle>
          <a:p>
            <a:pPr>
              <a:defRPr/>
            </a:pPr>
            <a:fld id="{A9868BBE-EB1E-4F72-BEAA-63D0788FD5FB}" type="slidenum">
              <a:rPr lang="en-US"/>
              <a:pPr>
                <a:defRPr/>
              </a:pPr>
              <a:t>‹#›</a:t>
            </a:fld>
            <a:endParaRPr lang="en-US"/>
          </a:p>
        </p:txBody>
      </p:sp>
    </p:spTree>
    <p:extLst>
      <p:ext uri="{BB962C8B-B14F-4D97-AF65-F5344CB8AC3E}">
        <p14:creationId xmlns:p14="http://schemas.microsoft.com/office/powerpoint/2010/main" val="27674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5867400" y="19050"/>
            <a:ext cx="990600" cy="328613"/>
          </a:xfrm>
        </p:spPr>
        <p:txBody>
          <a:bodyPr/>
          <a:lstStyle>
            <a:lvl1pPr>
              <a:defRPr/>
            </a:lvl1pPr>
          </a:lstStyle>
          <a:p>
            <a:pPr>
              <a:defRPr/>
            </a:pPr>
            <a:fld id="{D575BDBA-8B04-4464-976C-AB8E19F0EC5B}" type="datetimeFigureOut">
              <a:rPr lang="en-US"/>
              <a:pPr>
                <a:defRPr/>
              </a:pPr>
              <a:t>10/30/2015</a:t>
            </a:fld>
            <a:endParaRPr lang="en-US" dirty="0"/>
          </a:p>
        </p:txBody>
      </p:sp>
      <p:sp>
        <p:nvSpPr>
          <p:cNvPr id="7" name="Slide Number Placeholder 5"/>
          <p:cNvSpPr>
            <a:spLocks noGrp="1"/>
          </p:cNvSpPr>
          <p:nvPr>
            <p:ph type="sldNum" sz="quarter" idx="11"/>
          </p:nvPr>
        </p:nvSpPr>
        <p:spPr>
          <a:xfrm>
            <a:off x="6934200" y="19050"/>
            <a:ext cx="1066800" cy="328613"/>
          </a:xfrm>
        </p:spPr>
        <p:txBody>
          <a:bodyPr/>
          <a:lstStyle>
            <a:lvl1pPr>
              <a:defRPr/>
            </a:lvl1pPr>
          </a:lstStyle>
          <a:p>
            <a:pPr>
              <a:defRPr/>
            </a:pPr>
            <a:fld id="{5571D8AE-9A3B-4669-9AE2-6525140E9E58}" type="slidenum">
              <a:rPr lang="en-US"/>
              <a:pPr>
                <a:defRPr/>
              </a:pPr>
              <a:t>‹#›</a:t>
            </a:fld>
            <a:endParaRPr lang="en-US"/>
          </a:p>
        </p:txBody>
      </p:sp>
    </p:spTree>
    <p:extLst>
      <p:ext uri="{BB962C8B-B14F-4D97-AF65-F5344CB8AC3E}">
        <p14:creationId xmlns:p14="http://schemas.microsoft.com/office/powerpoint/2010/main" val="325574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10"/>
          </p:nvPr>
        </p:nvSpPr>
        <p:spPr>
          <a:xfrm>
            <a:off x="5867400" y="19050"/>
            <a:ext cx="990600" cy="328613"/>
          </a:xfrm>
        </p:spPr>
        <p:txBody>
          <a:bodyPr/>
          <a:lstStyle>
            <a:lvl1pPr>
              <a:defRPr/>
            </a:lvl1pPr>
          </a:lstStyle>
          <a:p>
            <a:pPr>
              <a:defRPr/>
            </a:pPr>
            <a:fld id="{BCA80FDA-6EDF-44FA-89ED-48CBD67A4C6E}" type="datetimeFigureOut">
              <a:rPr lang="en-US"/>
              <a:pPr>
                <a:defRPr/>
              </a:pPr>
              <a:t>10/30/2015</a:t>
            </a:fld>
            <a:endParaRPr lang="en-US" dirty="0"/>
          </a:p>
        </p:txBody>
      </p:sp>
      <p:sp>
        <p:nvSpPr>
          <p:cNvPr id="10" name="Slide Number Placeholder 5"/>
          <p:cNvSpPr>
            <a:spLocks noGrp="1"/>
          </p:cNvSpPr>
          <p:nvPr>
            <p:ph type="sldNum" sz="quarter" idx="11"/>
          </p:nvPr>
        </p:nvSpPr>
        <p:spPr>
          <a:xfrm>
            <a:off x="6934200" y="19050"/>
            <a:ext cx="1066800" cy="328613"/>
          </a:xfrm>
        </p:spPr>
        <p:txBody>
          <a:bodyPr/>
          <a:lstStyle>
            <a:lvl1pPr>
              <a:defRPr/>
            </a:lvl1pPr>
          </a:lstStyle>
          <a:p>
            <a:pPr>
              <a:defRPr/>
            </a:pPr>
            <a:fld id="{1FA4FEE0-62C6-4C7F-BB44-D47783A692A6}" type="slidenum">
              <a:rPr lang="en-US"/>
              <a:pPr>
                <a:defRPr/>
              </a:pPr>
              <a:t>‹#›</a:t>
            </a:fld>
            <a:endParaRPr lang="en-US"/>
          </a:p>
        </p:txBody>
      </p:sp>
    </p:spTree>
    <p:extLst>
      <p:ext uri="{BB962C8B-B14F-4D97-AF65-F5344CB8AC3E}">
        <p14:creationId xmlns:p14="http://schemas.microsoft.com/office/powerpoint/2010/main" val="122825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5867400" y="19050"/>
            <a:ext cx="990600" cy="328613"/>
          </a:xfrm>
        </p:spPr>
        <p:txBody>
          <a:bodyPr/>
          <a:lstStyle>
            <a:lvl1pPr>
              <a:defRPr/>
            </a:lvl1pPr>
          </a:lstStyle>
          <a:p>
            <a:pPr>
              <a:defRPr/>
            </a:pPr>
            <a:fld id="{41C21D02-BDE9-43B7-AF5D-A77D82583271}" type="datetimeFigureOut">
              <a:rPr lang="en-US"/>
              <a:pPr>
                <a:defRPr/>
              </a:pPr>
              <a:t>10/30/2015</a:t>
            </a:fld>
            <a:endParaRPr lang="en-US" dirty="0"/>
          </a:p>
        </p:txBody>
      </p:sp>
      <p:sp>
        <p:nvSpPr>
          <p:cNvPr id="5" name="Slide Number Placeholder 5"/>
          <p:cNvSpPr>
            <a:spLocks noGrp="1"/>
          </p:cNvSpPr>
          <p:nvPr>
            <p:ph type="sldNum" sz="quarter" idx="11"/>
          </p:nvPr>
        </p:nvSpPr>
        <p:spPr>
          <a:xfrm>
            <a:off x="6934200" y="19050"/>
            <a:ext cx="1066800" cy="328613"/>
          </a:xfrm>
        </p:spPr>
        <p:txBody>
          <a:bodyPr/>
          <a:lstStyle>
            <a:lvl1pPr>
              <a:defRPr/>
            </a:lvl1pPr>
          </a:lstStyle>
          <a:p>
            <a:pPr>
              <a:defRPr/>
            </a:pPr>
            <a:fld id="{1ABBE39B-D77B-4F85-B29D-0BE3A0A9409A}" type="slidenum">
              <a:rPr lang="en-US"/>
              <a:pPr>
                <a:defRPr/>
              </a:pPr>
              <a:t>‹#›</a:t>
            </a:fld>
            <a:endParaRPr lang="en-US"/>
          </a:p>
        </p:txBody>
      </p:sp>
    </p:spTree>
    <p:extLst>
      <p:ext uri="{BB962C8B-B14F-4D97-AF65-F5344CB8AC3E}">
        <p14:creationId xmlns:p14="http://schemas.microsoft.com/office/powerpoint/2010/main" val="78259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a:xfrm>
            <a:off x="5867400" y="19050"/>
            <a:ext cx="990600" cy="328613"/>
          </a:xfrm>
        </p:spPr>
        <p:txBody>
          <a:bodyPr/>
          <a:lstStyle>
            <a:lvl1pPr>
              <a:defRPr/>
            </a:lvl1pPr>
          </a:lstStyle>
          <a:p>
            <a:pPr>
              <a:defRPr/>
            </a:pPr>
            <a:fld id="{7EE0C42F-019D-4694-B7DF-398D36D13E5D}" type="datetimeFigureOut">
              <a:rPr lang="en-US"/>
              <a:pPr>
                <a:defRPr/>
              </a:pPr>
              <a:t>10/30/2015</a:t>
            </a:fld>
            <a:endParaRPr lang="en-US" dirty="0"/>
          </a:p>
        </p:txBody>
      </p:sp>
      <p:sp>
        <p:nvSpPr>
          <p:cNvPr id="4" name="Slide Number Placeholder 5"/>
          <p:cNvSpPr>
            <a:spLocks noGrp="1"/>
          </p:cNvSpPr>
          <p:nvPr>
            <p:ph type="sldNum" sz="quarter" idx="11"/>
          </p:nvPr>
        </p:nvSpPr>
        <p:spPr>
          <a:xfrm>
            <a:off x="6934200" y="19050"/>
            <a:ext cx="1066800" cy="328613"/>
          </a:xfrm>
        </p:spPr>
        <p:txBody>
          <a:bodyPr/>
          <a:lstStyle>
            <a:lvl1pPr>
              <a:defRPr/>
            </a:lvl1pPr>
          </a:lstStyle>
          <a:p>
            <a:pPr>
              <a:defRPr/>
            </a:pPr>
            <a:fld id="{C4958333-11A3-4C53-8744-0445E4316A75}" type="slidenum">
              <a:rPr lang="en-US"/>
              <a:pPr>
                <a:defRPr/>
              </a:pPr>
              <a:t>‹#›</a:t>
            </a:fld>
            <a:endParaRPr lang="en-US"/>
          </a:p>
        </p:txBody>
      </p:sp>
    </p:spTree>
    <p:extLst>
      <p:ext uri="{BB962C8B-B14F-4D97-AF65-F5344CB8AC3E}">
        <p14:creationId xmlns:p14="http://schemas.microsoft.com/office/powerpoint/2010/main" val="386465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a:xfrm>
            <a:off x="5867400" y="19050"/>
            <a:ext cx="990600" cy="328613"/>
          </a:xfrm>
        </p:spPr>
        <p:txBody>
          <a:bodyPr/>
          <a:lstStyle>
            <a:lvl1pPr>
              <a:defRPr/>
            </a:lvl1pPr>
          </a:lstStyle>
          <a:p>
            <a:pPr>
              <a:defRPr/>
            </a:pPr>
            <a:fld id="{A45DC475-85BD-4B7E-8127-09EF9B49874E}" type="datetimeFigureOut">
              <a:rPr lang="en-US"/>
              <a:pPr>
                <a:defRPr/>
              </a:pPr>
              <a:t>10/30/2015</a:t>
            </a:fld>
            <a:endParaRPr lang="en-US" dirty="0"/>
          </a:p>
        </p:txBody>
      </p:sp>
      <p:sp>
        <p:nvSpPr>
          <p:cNvPr id="8" name="Slide Number Placeholder 5"/>
          <p:cNvSpPr>
            <a:spLocks noGrp="1"/>
          </p:cNvSpPr>
          <p:nvPr>
            <p:ph type="sldNum" sz="quarter" idx="11"/>
          </p:nvPr>
        </p:nvSpPr>
        <p:spPr>
          <a:xfrm>
            <a:off x="6934200" y="19050"/>
            <a:ext cx="1066800" cy="328613"/>
          </a:xfrm>
        </p:spPr>
        <p:txBody>
          <a:bodyPr/>
          <a:lstStyle>
            <a:lvl1pPr>
              <a:defRPr/>
            </a:lvl1pPr>
          </a:lstStyle>
          <a:p>
            <a:pPr>
              <a:defRPr/>
            </a:pPr>
            <a:fld id="{A557E3A3-23A1-45D9-83AE-C92927F8F6DF}" type="slidenum">
              <a:rPr lang="en-US"/>
              <a:pPr>
                <a:defRPr/>
              </a:pPr>
              <a:t>‹#›</a:t>
            </a:fld>
            <a:endParaRPr lang="en-US"/>
          </a:p>
        </p:txBody>
      </p:sp>
    </p:spTree>
    <p:extLst>
      <p:ext uri="{BB962C8B-B14F-4D97-AF65-F5344CB8AC3E}">
        <p14:creationId xmlns:p14="http://schemas.microsoft.com/office/powerpoint/2010/main" val="342016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5" descr="Minnesota Department of Health logo" title="MDH logo"/>
          <p:cNvPicPr>
            <a:picLocks noChangeAspect="1"/>
          </p:cNvPicPr>
          <p:nvPr userDrawn="1"/>
        </p:nvPicPr>
        <p:blipFill>
          <a:blip r:embed="rId2"/>
          <a:srcRect/>
          <a:stretch>
            <a:fillRect/>
          </a:stretch>
        </p:blipFill>
        <p:spPr bwMode="auto">
          <a:xfrm>
            <a:off x="7862888" y="76200"/>
            <a:ext cx="8239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a:xfrm>
            <a:off x="5867400" y="19050"/>
            <a:ext cx="990600" cy="328613"/>
          </a:xfrm>
        </p:spPr>
        <p:txBody>
          <a:bodyPr/>
          <a:lstStyle>
            <a:lvl1pPr>
              <a:defRPr/>
            </a:lvl1pPr>
          </a:lstStyle>
          <a:p>
            <a:pPr>
              <a:defRPr/>
            </a:pPr>
            <a:fld id="{6650131D-8633-4F08-A417-4F0C5F15D28A}" type="datetimeFigureOut">
              <a:rPr lang="en-US"/>
              <a:pPr>
                <a:defRPr/>
              </a:pPr>
              <a:t>10/30/2015</a:t>
            </a:fld>
            <a:endParaRPr lang="en-US" dirty="0"/>
          </a:p>
        </p:txBody>
      </p:sp>
      <p:sp>
        <p:nvSpPr>
          <p:cNvPr id="7" name="Slide Number Placeholder 5"/>
          <p:cNvSpPr>
            <a:spLocks noGrp="1"/>
          </p:cNvSpPr>
          <p:nvPr>
            <p:ph type="sldNum" sz="quarter" idx="11"/>
          </p:nvPr>
        </p:nvSpPr>
        <p:spPr>
          <a:xfrm>
            <a:off x="6934200" y="19050"/>
            <a:ext cx="1066800" cy="328613"/>
          </a:xfrm>
        </p:spPr>
        <p:txBody>
          <a:bodyPr/>
          <a:lstStyle>
            <a:lvl1pPr>
              <a:defRPr/>
            </a:lvl1pPr>
          </a:lstStyle>
          <a:p>
            <a:pPr>
              <a:defRPr/>
            </a:pPr>
            <a:fld id="{9ED4E3A5-FB56-48DD-8F4E-191059272BD6}" type="slidenum">
              <a:rPr lang="en-US"/>
              <a:pPr>
                <a:defRPr/>
              </a:pPr>
              <a:t>‹#›</a:t>
            </a:fld>
            <a:endParaRPr lang="en-US"/>
          </a:p>
        </p:txBody>
      </p:sp>
    </p:spTree>
    <p:extLst>
      <p:ext uri="{BB962C8B-B14F-4D97-AF65-F5344CB8AC3E}">
        <p14:creationId xmlns:p14="http://schemas.microsoft.com/office/powerpoint/2010/main" val="3007340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365125"/>
          </a:xfrm>
          <a:prstGeom prst="rect">
            <a:avLst/>
          </a:prstGeom>
          <a:solidFill>
            <a:schemeClr val="accent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defRPr>
            </a:lvl1pPr>
          </a:lstStyle>
          <a:p>
            <a:pPr>
              <a:defRPr/>
            </a:pPr>
            <a:fld id="{02099FF4-DEAF-473A-AD90-13C29E9F6EC3}" type="datetimeFigureOut">
              <a:rPr lang="en-US"/>
              <a:pPr>
                <a:defRPr/>
              </a:pPr>
              <a:t>10/30/2015</a:t>
            </a:fld>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a:solidFill>
                  <a:srgbClr val="FFFFFF"/>
                </a:solidFill>
                <a:latin typeface="+mn-lt"/>
              </a:defRPr>
            </a:lvl1pPr>
          </a:lstStyle>
          <a:p>
            <a:pPr>
              <a:defRPr/>
            </a:pPr>
            <a:fld id="{313CF1BD-582F-4D48-944E-3E24E769151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15" r:id="rId1"/>
    <p:sldLayoutId id="2147484516" r:id="rId2"/>
    <p:sldLayoutId id="2147484517" r:id="rId3"/>
    <p:sldLayoutId id="2147484518" r:id="rId4"/>
    <p:sldLayoutId id="2147484519" r:id="rId5"/>
    <p:sldLayoutId id="2147484520" r:id="rId6"/>
    <p:sldLayoutId id="2147484521" r:id="rId7"/>
    <p:sldLayoutId id="2147484522" r:id="rId8"/>
    <p:sldLayoutId id="2147484523" r:id="rId9"/>
    <p:sldLayoutId id="2147484524" r:id="rId10"/>
    <p:sldLayoutId id="2147484525" r:id="rId11"/>
    <p:sldLayoutId id="2147484527" r:id="rId12"/>
  </p:sldLayoutIdLst>
  <p:timing>
    <p:tnLst>
      <p:par>
        <p:cTn id="1" dur="indefinite" restart="never" nodeType="tmRoot"/>
      </p:par>
    </p:tnLst>
  </p:timing>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mncompass.org/demographics/race#1-5492-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Mark.Schoenbaum@state.mn.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848600" cy="2895600"/>
          </a:xfrm>
        </p:spPr>
        <p:txBody>
          <a:bodyPr/>
          <a:lstStyle/>
          <a:p>
            <a:pPr algn="ctr" eaLnBrk="1" fontAlgn="auto" hangingPunct="1">
              <a:spcAft>
                <a:spcPts val="0"/>
              </a:spcAft>
              <a:defRPr/>
            </a:pPr>
            <a:r>
              <a:rPr lang="en-US" sz="4800" dirty="0" smtClean="0"/>
              <a:t>ACCESS ISSUES IN RURAL MINNESOTA</a:t>
            </a:r>
            <a:endParaRPr lang="en-US" sz="4800" dirty="0"/>
          </a:p>
        </p:txBody>
      </p:sp>
      <p:sp>
        <p:nvSpPr>
          <p:cNvPr id="4" name="Rectangle 3"/>
          <p:cNvSpPr txBox="1">
            <a:spLocks noChangeArrowheads="1"/>
          </p:cNvSpPr>
          <p:nvPr/>
        </p:nvSpPr>
        <p:spPr bwMode="auto">
          <a:xfrm>
            <a:off x="1905000" y="4199823"/>
            <a:ext cx="563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1"/>
              </a:buClr>
              <a:buSzPct val="85000"/>
              <a:buFont typeface="Arial" charset="0"/>
              <a:buNone/>
              <a:defRPr sz="2400" kern="1200">
                <a:solidFill>
                  <a:schemeClr val="tx1">
                    <a:lumMod val="75000"/>
                    <a:lumOff val="25000"/>
                  </a:schemeClr>
                </a:solidFill>
                <a:latin typeface="+mn-lt"/>
                <a:ea typeface="+mn-ea"/>
                <a:cs typeface="+mn-cs"/>
              </a:defRPr>
            </a:lvl1pPr>
            <a:lvl2pPr marL="457200" indent="0" algn="ctr" rtl="0" eaLnBrk="0" fontAlgn="base" hangingPunct="0">
              <a:spcBef>
                <a:spcPct val="20000"/>
              </a:spcBef>
              <a:spcAft>
                <a:spcPct val="0"/>
              </a:spcAft>
              <a:buClr>
                <a:schemeClr val="accent1"/>
              </a:buClr>
              <a:buSzPct val="85000"/>
              <a:buFont typeface="Arial" charset="0"/>
              <a:buNone/>
              <a:defRPr sz="20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chemeClr val="accent1"/>
              </a:buClr>
              <a:buSzPct val="90000"/>
              <a:buFont typeface="Arial" charset="0"/>
              <a:buNone/>
              <a:defRPr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chemeClr val="accent1"/>
              </a:buClr>
              <a:buFont typeface="Arial" charset="0"/>
              <a:buNone/>
              <a:defRPr sz="16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chemeClr val="accent1"/>
              </a:buClr>
              <a:buSzPct val="100000"/>
              <a:buFont typeface="Arial"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altLang="en-US" dirty="0" smtClean="0"/>
              <a:t>Mark Schoenbaum, Director</a:t>
            </a:r>
          </a:p>
          <a:p>
            <a:pPr algn="ctr"/>
            <a:r>
              <a:rPr lang="en-US" altLang="en-US" dirty="0" smtClean="0"/>
              <a:t>Office of Rural Health &amp; Primary Care</a:t>
            </a:r>
          </a:p>
          <a:p>
            <a:pPr algn="ctr"/>
            <a:r>
              <a:rPr lang="en-US" altLang="en-US" dirty="0" smtClean="0"/>
              <a:t>Minnesota Department of Health</a:t>
            </a:r>
          </a:p>
          <a:p>
            <a:pPr algn="ctr">
              <a:defRPr/>
            </a:pPr>
            <a:r>
              <a:rPr lang="en-US" b="1" dirty="0"/>
              <a:t>October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19917" y="795528"/>
            <a:ext cx="4876800" cy="990600"/>
          </a:xfrm>
        </p:spPr>
        <p:txBody>
          <a:bodyPr>
            <a:normAutofit/>
          </a:bodyPr>
          <a:lstStyle/>
          <a:p>
            <a:r>
              <a:rPr lang="en-US" sz="2000" dirty="0" smtClean="0"/>
              <a:t>2015 Health Outcomes – Minnesota Ranking</a:t>
            </a:r>
            <a:endParaRPr lang="en-US" sz="2000" dirty="0"/>
          </a:p>
        </p:txBody>
      </p:sp>
      <p:pic>
        <p:nvPicPr>
          <p:cNvPr id="1026" name="Picture 2" title="2015 Health Outcomes- Minneso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762000"/>
            <a:ext cx="500183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67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Access Definitions</a:t>
            </a:r>
            <a:endParaRPr lang="en-US" dirty="0"/>
          </a:p>
        </p:txBody>
      </p:sp>
      <p:sp>
        <p:nvSpPr>
          <p:cNvPr id="3" name="Content Placeholder 2"/>
          <p:cNvSpPr>
            <a:spLocks noGrp="1"/>
          </p:cNvSpPr>
          <p:nvPr>
            <p:ph idx="1"/>
          </p:nvPr>
        </p:nvSpPr>
        <p:spPr>
          <a:xfrm>
            <a:off x="76200" y="1600200"/>
            <a:ext cx="8610600" cy="4876800"/>
          </a:xfrm>
        </p:spPr>
        <p:txBody>
          <a:bodyPr/>
          <a:lstStyle/>
          <a:p>
            <a:r>
              <a:rPr lang="en-US" sz="1600" dirty="0" smtClean="0"/>
              <a:t>The </a:t>
            </a:r>
            <a:r>
              <a:rPr lang="en-US" sz="1600" dirty="0"/>
              <a:t>use of services, not simply the presence of a facility (</a:t>
            </a:r>
            <a:r>
              <a:rPr lang="en-US" sz="1600" dirty="0" err="1"/>
              <a:t>Donabedian</a:t>
            </a:r>
            <a:r>
              <a:rPr lang="en-US" sz="1600" dirty="0"/>
              <a:t> 1972) 	</a:t>
            </a:r>
          </a:p>
          <a:p>
            <a:r>
              <a:rPr lang="en-US" sz="1600" dirty="0"/>
              <a:t>The availability of services whenever or wherever the need for such services arose (Freeborn and </a:t>
            </a:r>
            <a:r>
              <a:rPr lang="en-US" sz="1600" dirty="0" err="1"/>
              <a:t>Greenlick</a:t>
            </a:r>
            <a:r>
              <a:rPr lang="en-US" sz="1600" dirty="0"/>
              <a:t> 1973) 	</a:t>
            </a:r>
          </a:p>
          <a:p>
            <a:r>
              <a:rPr lang="en-US" sz="1600" dirty="0"/>
              <a:t>The ability to reach, afford, and obtain entrance to services (Parker 1974) 	</a:t>
            </a:r>
          </a:p>
          <a:p>
            <a:r>
              <a:rPr lang="en-US" sz="1600" u="sng" dirty="0"/>
              <a:t>The fit between population/need attributes and provider/supply attributes (</a:t>
            </a:r>
            <a:r>
              <a:rPr lang="en-US" sz="1600" u="sng" dirty="0" err="1"/>
              <a:t>Penchansky</a:t>
            </a:r>
            <a:r>
              <a:rPr lang="en-US" sz="1600" u="sng" dirty="0"/>
              <a:t> and Thomas 1981) </a:t>
            </a:r>
            <a:r>
              <a:rPr lang="en-US" sz="1600" dirty="0"/>
              <a:t>	</a:t>
            </a:r>
          </a:p>
          <a:p>
            <a:r>
              <a:rPr lang="en-US" sz="1600" dirty="0"/>
              <a:t>The timely use of personal health services to achieve the best possible health outcomes (IOM 1993) 	</a:t>
            </a:r>
          </a:p>
          <a:p>
            <a:r>
              <a:rPr lang="en-US" sz="1600" dirty="0"/>
              <a:t>The ability of a population or a segment of the population to obtain health services (Khan and </a:t>
            </a:r>
            <a:r>
              <a:rPr lang="en-US" sz="1600" dirty="0" err="1"/>
              <a:t>Bhardwarj</a:t>
            </a:r>
            <a:r>
              <a:rPr lang="en-US" sz="1600" dirty="0"/>
              <a:t> 1994) 	</a:t>
            </a:r>
          </a:p>
          <a:p>
            <a:r>
              <a:rPr lang="en-US" sz="1600" dirty="0"/>
              <a:t>The end result of a process flowing from predisposing characteristics and enabling resources through need to ultimate health outcomes (Andersen 1995) 	</a:t>
            </a:r>
          </a:p>
          <a:p>
            <a:r>
              <a:rPr lang="en-US" sz="1600" dirty="0"/>
              <a:t>The provision of the right service, at the right time, in the right place (Rogers, Flowers, and </a:t>
            </a:r>
            <a:r>
              <a:rPr lang="en-US" sz="1600" dirty="0" err="1"/>
              <a:t>Pencheon</a:t>
            </a:r>
            <a:r>
              <a:rPr lang="en-US" sz="1600" dirty="0"/>
              <a:t> 1999) 	</a:t>
            </a:r>
          </a:p>
          <a:p>
            <a:r>
              <a:rPr lang="en-US" sz="1600" dirty="0"/>
              <a:t>The availability of an adequate supply of health care services and the individual’s opportunity to obtain health care when it is wanted or needed (</a:t>
            </a:r>
            <a:r>
              <a:rPr lang="en-US" sz="1600" dirty="0" err="1"/>
              <a:t>Gulliford</a:t>
            </a:r>
            <a:r>
              <a:rPr lang="en-US" sz="1600" dirty="0"/>
              <a:t> et al. 2002) 	</a:t>
            </a:r>
          </a:p>
          <a:p>
            <a:r>
              <a:rPr lang="en-US" sz="1600" dirty="0"/>
              <a:t>Considered in terms of four key aspects: availability, </a:t>
            </a:r>
            <a:r>
              <a:rPr lang="en-US" sz="1600" dirty="0" err="1"/>
              <a:t>utilisation</a:t>
            </a:r>
            <a:r>
              <a:rPr lang="en-US" sz="1600" dirty="0"/>
              <a:t>, relevance and effectiveness, and equity (Chapman et al. 2002) 	</a:t>
            </a:r>
          </a:p>
          <a:p>
            <a:endParaRPr lang="en-US" dirty="0"/>
          </a:p>
        </p:txBody>
      </p:sp>
    </p:spTree>
    <p:extLst>
      <p:ext uri="{BB962C8B-B14F-4D97-AF65-F5344CB8AC3E}">
        <p14:creationId xmlns:p14="http://schemas.microsoft.com/office/powerpoint/2010/main" val="64470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ChangeArrowheads="1"/>
          </p:cNvSpPr>
          <p:nvPr>
            <p:ph type="title"/>
          </p:nvPr>
        </p:nvSpPr>
        <p:spPr>
          <a:prstGeom prst="rect">
            <a:avLst/>
          </a:prstGeom>
        </p:spPr>
        <p:txBody>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altLang="en-US" dirty="0" smtClean="0"/>
              <a:t>Access Components</a:t>
            </a:r>
            <a:endParaRPr lang="en-US" altLang="en-US" dirty="0"/>
          </a:p>
        </p:txBody>
      </p:sp>
      <p:sp>
        <p:nvSpPr>
          <p:cNvPr id="6" name="Rectangle 5"/>
          <p:cNvSpPr/>
          <p:nvPr/>
        </p:nvSpPr>
        <p:spPr>
          <a:xfrm>
            <a:off x="457200" y="1295400"/>
            <a:ext cx="8077200" cy="5078313"/>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0000"/>
                </a:solidFill>
                <a:latin typeface="+mn-lt"/>
              </a:rPr>
              <a:t>Availability:</a:t>
            </a:r>
          </a:p>
          <a:p>
            <a:pPr marL="742950" lvl="1" indent="-285750">
              <a:buFont typeface="Arial" panose="020B0604020202020204" pitchFamily="34" charset="0"/>
              <a:buChar char="•"/>
            </a:pPr>
            <a:r>
              <a:rPr lang="en-US" b="1" dirty="0" smtClean="0">
                <a:solidFill>
                  <a:srgbClr val="000000"/>
                </a:solidFill>
                <a:latin typeface="+mn-lt"/>
              </a:rPr>
              <a:t> </a:t>
            </a:r>
            <a:r>
              <a:rPr lang="en-US" dirty="0">
                <a:solidFill>
                  <a:srgbClr val="000000"/>
                </a:solidFill>
                <a:latin typeface="+mn-lt"/>
              </a:rPr>
              <a:t>Ade</a:t>
            </a:r>
            <a:r>
              <a:rPr lang="en-US" dirty="0" smtClean="0">
                <a:solidFill>
                  <a:srgbClr val="000000"/>
                </a:solidFill>
                <a:latin typeface="+mn-lt"/>
              </a:rPr>
              <a:t>quacy </a:t>
            </a:r>
            <a:r>
              <a:rPr lang="en-US" dirty="0">
                <a:solidFill>
                  <a:srgbClr val="000000"/>
                </a:solidFill>
                <a:latin typeface="+mn-lt"/>
              </a:rPr>
              <a:t>of </a:t>
            </a:r>
            <a:r>
              <a:rPr lang="en-US" dirty="0" smtClean="0">
                <a:solidFill>
                  <a:srgbClr val="000000"/>
                </a:solidFill>
                <a:latin typeface="+mn-lt"/>
              </a:rPr>
              <a:t>the health workforce supply, facilities, technology </a:t>
            </a:r>
            <a:r>
              <a:rPr lang="en-US" dirty="0">
                <a:solidFill>
                  <a:srgbClr val="000000"/>
                </a:solidFill>
                <a:latin typeface="+mn-lt"/>
              </a:rPr>
              <a:t>and </a:t>
            </a:r>
            <a:r>
              <a:rPr lang="en-US" dirty="0" smtClean="0">
                <a:solidFill>
                  <a:srgbClr val="000000"/>
                </a:solidFill>
                <a:latin typeface="+mn-lt"/>
              </a:rPr>
              <a:t>the continuum of services</a:t>
            </a:r>
          </a:p>
          <a:p>
            <a:pPr marL="285750" indent="-285750">
              <a:buFont typeface="Arial" panose="020B0604020202020204" pitchFamily="34" charset="0"/>
              <a:buChar char="•"/>
            </a:pPr>
            <a:r>
              <a:rPr lang="en-US" b="1" dirty="0" smtClean="0">
                <a:solidFill>
                  <a:srgbClr val="000000"/>
                </a:solidFill>
                <a:latin typeface="+mn-lt"/>
              </a:rPr>
              <a:t> Accessibility</a:t>
            </a:r>
            <a:r>
              <a:rPr lang="en-US" dirty="0" smtClean="0">
                <a:solidFill>
                  <a:srgbClr val="000000"/>
                </a:solidFill>
                <a:latin typeface="+mn-lt"/>
              </a:rPr>
              <a:t>:</a:t>
            </a:r>
          </a:p>
          <a:p>
            <a:pPr marL="742950" lvl="1" indent="-285750">
              <a:buFont typeface="Arial" panose="020B0604020202020204" pitchFamily="34" charset="0"/>
              <a:buChar char="•"/>
            </a:pPr>
            <a:r>
              <a:rPr lang="en-US" dirty="0" smtClean="0">
                <a:solidFill>
                  <a:srgbClr val="000000"/>
                </a:solidFill>
                <a:latin typeface="+mn-lt"/>
              </a:rPr>
              <a:t> </a:t>
            </a:r>
            <a:r>
              <a:rPr lang="en-US" dirty="0">
                <a:solidFill>
                  <a:srgbClr val="000000"/>
                </a:solidFill>
                <a:latin typeface="+mn-lt"/>
              </a:rPr>
              <a:t>L</a:t>
            </a:r>
            <a:r>
              <a:rPr lang="en-US" dirty="0" smtClean="0">
                <a:solidFill>
                  <a:srgbClr val="000000"/>
                </a:solidFill>
                <a:latin typeface="+mn-lt"/>
              </a:rPr>
              <a:t>ocation </a:t>
            </a:r>
            <a:r>
              <a:rPr lang="en-US" dirty="0">
                <a:solidFill>
                  <a:srgbClr val="000000"/>
                </a:solidFill>
                <a:latin typeface="+mn-lt"/>
              </a:rPr>
              <a:t>of </a:t>
            </a:r>
            <a:r>
              <a:rPr lang="en-US" dirty="0" smtClean="0">
                <a:solidFill>
                  <a:srgbClr val="000000"/>
                </a:solidFill>
                <a:latin typeface="+mn-lt"/>
              </a:rPr>
              <a:t>supply vs. </a:t>
            </a:r>
            <a:r>
              <a:rPr lang="en-US" dirty="0">
                <a:solidFill>
                  <a:srgbClr val="000000"/>
                </a:solidFill>
                <a:latin typeface="+mn-lt"/>
              </a:rPr>
              <a:t>the location of </a:t>
            </a:r>
            <a:r>
              <a:rPr lang="en-US" dirty="0" smtClean="0">
                <a:solidFill>
                  <a:srgbClr val="000000"/>
                </a:solidFill>
                <a:latin typeface="+mn-lt"/>
              </a:rPr>
              <a:t>clients - transportation </a:t>
            </a:r>
            <a:r>
              <a:rPr lang="en-US" dirty="0">
                <a:solidFill>
                  <a:srgbClr val="000000"/>
                </a:solidFill>
                <a:latin typeface="+mn-lt"/>
              </a:rPr>
              <a:t>resources and travel time, distance and cost</a:t>
            </a:r>
            <a:r>
              <a:rPr lang="en-US" dirty="0" smtClean="0">
                <a:solidFill>
                  <a:srgbClr val="000000"/>
                </a:solidFill>
                <a:latin typeface="+mn-lt"/>
              </a:rPr>
              <a:t>.</a:t>
            </a:r>
          </a:p>
          <a:p>
            <a:pPr marL="285750" indent="-285750">
              <a:buFont typeface="Arial" panose="020B0604020202020204" pitchFamily="34" charset="0"/>
              <a:buChar char="•"/>
            </a:pPr>
            <a:r>
              <a:rPr lang="en-US" b="1" dirty="0" smtClean="0">
                <a:solidFill>
                  <a:srgbClr val="000000"/>
                </a:solidFill>
                <a:latin typeface="+mn-lt"/>
              </a:rPr>
              <a:t>Accommodation</a:t>
            </a:r>
            <a:r>
              <a:rPr lang="en-US" dirty="0" smtClean="0">
                <a:solidFill>
                  <a:srgbClr val="000000"/>
                </a:solidFill>
                <a:latin typeface="+mn-lt"/>
              </a:rPr>
              <a:t>:</a:t>
            </a:r>
          </a:p>
          <a:p>
            <a:pPr marL="742950" lvl="1" indent="-285750">
              <a:buFont typeface="Arial" panose="020B0604020202020204" pitchFamily="34" charset="0"/>
              <a:buChar char="•"/>
            </a:pPr>
            <a:r>
              <a:rPr lang="en-US" dirty="0" smtClean="0">
                <a:solidFill>
                  <a:srgbClr val="000000"/>
                </a:solidFill>
                <a:latin typeface="+mn-lt"/>
              </a:rPr>
              <a:t> Appointment </a:t>
            </a:r>
            <a:r>
              <a:rPr lang="en-US" dirty="0">
                <a:solidFill>
                  <a:srgbClr val="000000"/>
                </a:solidFill>
                <a:latin typeface="+mn-lt"/>
              </a:rPr>
              <a:t>systems, hours of operation, walk-in facilities, telephone </a:t>
            </a:r>
            <a:r>
              <a:rPr lang="en-US" dirty="0" smtClean="0">
                <a:solidFill>
                  <a:srgbClr val="000000"/>
                </a:solidFill>
                <a:latin typeface="+mn-lt"/>
              </a:rPr>
              <a:t>services </a:t>
            </a:r>
            <a:r>
              <a:rPr lang="en-US" dirty="0">
                <a:solidFill>
                  <a:srgbClr val="000000"/>
                </a:solidFill>
                <a:latin typeface="+mn-lt"/>
              </a:rPr>
              <a:t>and the clients' ability to </a:t>
            </a:r>
            <a:r>
              <a:rPr lang="en-US" dirty="0" smtClean="0">
                <a:solidFill>
                  <a:srgbClr val="000000"/>
                </a:solidFill>
                <a:latin typeface="+mn-lt"/>
              </a:rPr>
              <a:t>accommodate </a:t>
            </a:r>
            <a:r>
              <a:rPr lang="en-US" dirty="0">
                <a:solidFill>
                  <a:srgbClr val="000000"/>
                </a:solidFill>
                <a:latin typeface="+mn-lt"/>
              </a:rPr>
              <a:t>to these </a:t>
            </a:r>
            <a:r>
              <a:rPr lang="en-US" dirty="0" smtClean="0">
                <a:solidFill>
                  <a:srgbClr val="000000"/>
                </a:solidFill>
                <a:latin typeface="+mn-lt"/>
              </a:rPr>
              <a:t>factors.</a:t>
            </a:r>
          </a:p>
          <a:p>
            <a:pPr marL="285750" indent="-285750">
              <a:buFont typeface="Arial" panose="020B0604020202020204" pitchFamily="34" charset="0"/>
              <a:buChar char="•"/>
            </a:pPr>
            <a:r>
              <a:rPr lang="en-US" b="1" dirty="0" smtClean="0">
                <a:solidFill>
                  <a:srgbClr val="000000"/>
                </a:solidFill>
                <a:latin typeface="+mn-lt"/>
              </a:rPr>
              <a:t>Affordability</a:t>
            </a:r>
            <a:r>
              <a:rPr lang="en-US" dirty="0" smtClean="0">
                <a:solidFill>
                  <a:srgbClr val="000000"/>
                </a:solidFill>
                <a:latin typeface="+mn-lt"/>
              </a:rPr>
              <a:t>:</a:t>
            </a:r>
          </a:p>
          <a:p>
            <a:pPr marL="742950" lvl="1" indent="-285750">
              <a:buFont typeface="Arial" panose="020B0604020202020204" pitchFamily="34" charset="0"/>
              <a:buChar char="•"/>
            </a:pPr>
            <a:r>
              <a:rPr lang="en-US" dirty="0" smtClean="0">
                <a:solidFill>
                  <a:srgbClr val="000000"/>
                </a:solidFill>
                <a:latin typeface="+mn-lt"/>
              </a:rPr>
              <a:t> Prices </a:t>
            </a:r>
            <a:r>
              <a:rPr lang="en-US" dirty="0">
                <a:solidFill>
                  <a:srgbClr val="000000"/>
                </a:solidFill>
                <a:latin typeface="+mn-lt"/>
              </a:rPr>
              <a:t>of services and </a:t>
            </a:r>
            <a:r>
              <a:rPr lang="en-US" dirty="0" smtClean="0">
                <a:solidFill>
                  <a:srgbClr val="000000"/>
                </a:solidFill>
                <a:latin typeface="+mn-lt"/>
              </a:rPr>
              <a:t>insurance </a:t>
            </a:r>
            <a:r>
              <a:rPr lang="en-US" dirty="0">
                <a:solidFill>
                  <a:srgbClr val="000000"/>
                </a:solidFill>
                <a:latin typeface="+mn-lt"/>
              </a:rPr>
              <a:t>or </a:t>
            </a:r>
            <a:r>
              <a:rPr lang="en-US" dirty="0" smtClean="0">
                <a:solidFill>
                  <a:srgbClr val="000000"/>
                </a:solidFill>
                <a:latin typeface="+mn-lt"/>
              </a:rPr>
              <a:t>payment </a:t>
            </a:r>
            <a:r>
              <a:rPr lang="en-US" dirty="0">
                <a:solidFill>
                  <a:srgbClr val="000000"/>
                </a:solidFill>
                <a:latin typeface="+mn-lt"/>
              </a:rPr>
              <a:t>requirements </a:t>
            </a:r>
            <a:r>
              <a:rPr lang="en-US" dirty="0" smtClean="0">
                <a:solidFill>
                  <a:srgbClr val="000000"/>
                </a:solidFill>
                <a:latin typeface="+mn-lt"/>
              </a:rPr>
              <a:t>vs. </a:t>
            </a:r>
            <a:r>
              <a:rPr lang="en-US" dirty="0">
                <a:solidFill>
                  <a:srgbClr val="000000"/>
                </a:solidFill>
                <a:latin typeface="+mn-lt"/>
              </a:rPr>
              <a:t>clients' income, ability to pay, and </a:t>
            </a:r>
            <a:r>
              <a:rPr lang="en-US" dirty="0" smtClean="0">
                <a:solidFill>
                  <a:srgbClr val="000000"/>
                </a:solidFill>
                <a:latin typeface="+mn-lt"/>
              </a:rPr>
              <a:t>coverage.</a:t>
            </a:r>
          </a:p>
          <a:p>
            <a:pPr marL="285750" indent="-285750">
              <a:buFont typeface="Arial" panose="020B0604020202020204" pitchFamily="34" charset="0"/>
              <a:buChar char="•"/>
            </a:pPr>
            <a:r>
              <a:rPr lang="en-US" b="1" dirty="0" smtClean="0">
                <a:solidFill>
                  <a:srgbClr val="000000"/>
                </a:solidFill>
                <a:latin typeface="+mn-lt"/>
              </a:rPr>
              <a:t> Acceptability:</a:t>
            </a:r>
          </a:p>
          <a:p>
            <a:pPr marL="742950" lvl="1" indent="-285750">
              <a:buFont typeface="Arial" panose="020B0604020202020204" pitchFamily="34" charset="0"/>
              <a:buChar char="•"/>
            </a:pPr>
            <a:r>
              <a:rPr lang="en-US" dirty="0">
                <a:latin typeface="+mn-lt"/>
              </a:rPr>
              <a:t>Con</a:t>
            </a:r>
            <a:r>
              <a:rPr lang="en-US" dirty="0" smtClean="0">
                <a:latin typeface="+mn-lt"/>
              </a:rPr>
              <a:t>cordance, similarity</a:t>
            </a:r>
            <a:r>
              <a:rPr lang="en-US" dirty="0">
                <a:latin typeface="+mn-lt"/>
              </a:rPr>
              <a:t>, or shared </a:t>
            </a:r>
            <a:r>
              <a:rPr lang="en-US" dirty="0" smtClean="0">
                <a:latin typeface="+mn-lt"/>
              </a:rPr>
              <a:t>identity </a:t>
            </a:r>
            <a:r>
              <a:rPr lang="en-US" dirty="0">
                <a:latin typeface="+mn-lt"/>
              </a:rPr>
              <a:t>between </a:t>
            </a:r>
            <a:r>
              <a:rPr lang="en-US" dirty="0" smtClean="0">
                <a:latin typeface="+mn-lt"/>
              </a:rPr>
              <a:t>provider </a:t>
            </a:r>
            <a:r>
              <a:rPr lang="en-US" dirty="0">
                <a:latin typeface="+mn-lt"/>
              </a:rPr>
              <a:t>and patient </a:t>
            </a:r>
            <a:r>
              <a:rPr lang="en-US" dirty="0" smtClean="0">
                <a:latin typeface="+mn-lt"/>
              </a:rPr>
              <a:t>on culture, language, demographic and other attributes, </a:t>
            </a:r>
            <a:r>
              <a:rPr lang="en-US" dirty="0">
                <a:latin typeface="+mn-lt"/>
              </a:rPr>
              <a:t>such as race, sex, or age</a:t>
            </a:r>
            <a:r>
              <a:rPr lang="en-US" dirty="0" smtClean="0">
                <a:latin typeface="+mn-lt"/>
              </a:rPr>
              <a:t>. </a:t>
            </a:r>
            <a:r>
              <a:rPr lang="en-US" dirty="0" smtClean="0">
                <a:solidFill>
                  <a:srgbClr val="000000"/>
                </a:solidFill>
                <a:latin typeface="+mn-lt"/>
              </a:rPr>
              <a:t>Client comfort with type </a:t>
            </a:r>
            <a:r>
              <a:rPr lang="en-US" dirty="0">
                <a:solidFill>
                  <a:srgbClr val="000000"/>
                </a:solidFill>
                <a:latin typeface="+mn-lt"/>
              </a:rPr>
              <a:t>of facility, </a:t>
            </a:r>
            <a:r>
              <a:rPr lang="en-US" dirty="0" smtClean="0">
                <a:solidFill>
                  <a:srgbClr val="000000"/>
                </a:solidFill>
                <a:latin typeface="+mn-lt"/>
              </a:rPr>
              <a:t>location </a:t>
            </a:r>
            <a:r>
              <a:rPr lang="en-US" dirty="0">
                <a:solidFill>
                  <a:srgbClr val="000000"/>
                </a:solidFill>
                <a:latin typeface="+mn-lt"/>
              </a:rPr>
              <a:t>of facility, or religious affiliation of facility or provider. </a:t>
            </a:r>
            <a:r>
              <a:rPr lang="en-US" dirty="0" smtClean="0">
                <a:solidFill>
                  <a:srgbClr val="000000"/>
                </a:solidFill>
                <a:latin typeface="+mn-lt"/>
              </a:rPr>
              <a:t>Providers attitudes </a:t>
            </a:r>
            <a:r>
              <a:rPr lang="en-US" dirty="0">
                <a:solidFill>
                  <a:srgbClr val="000000"/>
                </a:solidFill>
                <a:latin typeface="+mn-lt"/>
              </a:rPr>
              <a:t>about the </a:t>
            </a:r>
            <a:r>
              <a:rPr lang="en-US" dirty="0" smtClean="0">
                <a:solidFill>
                  <a:srgbClr val="000000"/>
                </a:solidFill>
                <a:latin typeface="+mn-lt"/>
              </a:rPr>
              <a:t>attributes </a:t>
            </a:r>
            <a:r>
              <a:rPr lang="en-US" dirty="0">
                <a:solidFill>
                  <a:srgbClr val="000000"/>
                </a:solidFill>
                <a:latin typeface="+mn-lt"/>
              </a:rPr>
              <a:t>of clients or their financing mechanisms. </a:t>
            </a:r>
            <a:endParaRPr lang="en-US" dirty="0">
              <a:latin typeface="+mn-lt"/>
            </a:endParaRPr>
          </a:p>
        </p:txBody>
      </p:sp>
    </p:spTree>
    <p:extLst>
      <p:ext uri="{BB962C8B-B14F-4D97-AF65-F5344CB8AC3E}">
        <p14:creationId xmlns:p14="http://schemas.microsoft.com/office/powerpoint/2010/main" val="1476866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sz="quarter" idx="4294967295"/>
          </p:nvPr>
        </p:nvSpPr>
        <p:spPr>
          <a:xfrm>
            <a:off x="228600" y="228600"/>
            <a:ext cx="8915400" cy="1190625"/>
          </a:xfrm>
        </p:spPr>
        <p:txBody>
          <a:bodyPr/>
          <a:lstStyle/>
          <a:p>
            <a:r>
              <a:rPr lang="en-US" altLang="en-US" sz="3200" dirty="0"/>
              <a:t>Minnesota’s Health Professional Shortage Areas</a:t>
            </a:r>
          </a:p>
        </p:txBody>
      </p:sp>
      <p:pic>
        <p:nvPicPr>
          <p:cNvPr id="73733" name="Picture 5" descr="hpsamap"/>
          <p:cNvPicPr>
            <a:picLocks noGrp="1" noChangeAspect="1" noChangeArrowheads="1"/>
          </p:cNvPicPr>
          <p:nvPr>
            <p:ph sz="quarter" idx="4294967295"/>
          </p:nvPr>
        </p:nvPicPr>
        <p:blipFill rotWithShape="1">
          <a:blip r:embed="rId3" cstate="print">
            <a:extLst>
              <a:ext uri="{28A0092B-C50C-407E-A947-70E740481C1C}">
                <a14:useLocalDpi xmlns:a14="http://schemas.microsoft.com/office/drawing/2010/main" val="0"/>
              </a:ext>
            </a:extLst>
          </a:blip>
          <a:srcRect b="12647"/>
          <a:stretch/>
        </p:blipFill>
        <p:spPr>
          <a:xfrm>
            <a:off x="2286000" y="968365"/>
            <a:ext cx="4800600" cy="5584836"/>
          </a:xfrm>
        </p:spPr>
      </p:pic>
    </p:spTree>
    <p:extLst>
      <p:ext uri="{BB962C8B-B14F-4D97-AF65-F5344CB8AC3E}">
        <p14:creationId xmlns:p14="http://schemas.microsoft.com/office/powerpoint/2010/main" val="4266342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81784" y="533400"/>
            <a:ext cx="4776216" cy="990600"/>
          </a:xfrm>
        </p:spPr>
        <p:txBody>
          <a:bodyPr>
            <a:normAutofit/>
          </a:bodyPr>
          <a:lstStyle/>
          <a:p>
            <a:r>
              <a:rPr lang="en-US" sz="1800" dirty="0" smtClean="0"/>
              <a:t>MN Rational Service Areas – Mental Health HPSA Designations</a:t>
            </a:r>
            <a:endParaRPr lang="en-US" sz="1800" dirty="0"/>
          </a:p>
        </p:txBody>
      </p:sp>
      <p:pic>
        <p:nvPicPr>
          <p:cNvPr id="2" name="Picture 4" descr="mhhpsa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057400" y="457200"/>
            <a:ext cx="4953000" cy="6229102"/>
          </a:xfrm>
          <a:prstGeom prst="rect">
            <a:avLst/>
          </a:prstGeom>
        </p:spPr>
      </p:pic>
    </p:spTree>
    <p:extLst>
      <p:ext uri="{BB962C8B-B14F-4D97-AF65-F5344CB8AC3E}">
        <p14:creationId xmlns:p14="http://schemas.microsoft.com/office/powerpoint/2010/main" val="1783833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43912" y="457200"/>
            <a:ext cx="4648200" cy="990600"/>
          </a:xfrm>
        </p:spPr>
        <p:txBody>
          <a:bodyPr>
            <a:normAutofit/>
          </a:bodyPr>
          <a:lstStyle/>
          <a:p>
            <a:r>
              <a:rPr lang="en-US" sz="2400" dirty="0" smtClean="0"/>
              <a:t>Health Professional Shortage Areas</a:t>
            </a:r>
            <a:br>
              <a:rPr lang="en-US" sz="2400" dirty="0" smtClean="0"/>
            </a:br>
            <a:r>
              <a:rPr lang="en-US" sz="2400" dirty="0" smtClean="0"/>
              <a:t>Dental Designations</a:t>
            </a:r>
            <a:endParaRPr lang="en-US" sz="2400" dirty="0"/>
          </a:p>
        </p:txBody>
      </p:sp>
      <p:pic>
        <p:nvPicPr>
          <p:cNvPr id="2" name="Picture 6" descr="denthpsarur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362200" y="457200"/>
            <a:ext cx="4508281" cy="6261100"/>
          </a:xfrm>
          <a:prstGeom prst="rect">
            <a:avLst/>
          </a:prstGeom>
        </p:spPr>
      </p:pic>
    </p:spTree>
    <p:extLst>
      <p:ext uri="{BB962C8B-B14F-4D97-AF65-F5344CB8AC3E}">
        <p14:creationId xmlns:p14="http://schemas.microsoft.com/office/powerpoint/2010/main" val="1704795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3" y="1171766"/>
            <a:ext cx="8229600" cy="990600"/>
          </a:xfrm>
        </p:spPr>
        <p:txBody>
          <a:bodyPr>
            <a:noAutofit/>
          </a:bodyPr>
          <a:lstStyle/>
          <a:p>
            <a:r>
              <a:rPr lang="en-US" sz="2800" dirty="0" smtClean="0"/>
              <a:t>Rural-Urban Distribution of Minnesota’s Primary Care Workforce, by Provider Type</a:t>
            </a:r>
            <a:endParaRPr lang="en-US" sz="2800" dirty="0"/>
          </a:p>
        </p:txBody>
      </p:sp>
      <p:pic>
        <p:nvPicPr>
          <p:cNvPr id="4098" name="Picture 2" descr="Rural-Urban Distribution of Minnesota's Primary Care Workforce by Provider type&#10;&#10;Urban&#10;Physician Assistants 80%&#10;Primary Care Nurse Practitioners 79%&#10;Primary Care Physicians 77%&#10;&#10;Large Rural&#10;Physician Assistants 10%&#10;Primary Care Nurse Practitioners 10%&#10;Primary Care Physicians 12%&#10;&#10;Small Rural&#10;Physician Assistants 6%&#10;Primary Care Nurse Practitioners 5%&#10;Primary Care Physicians 7%&#10;&#10;Isolated Rural&#10;Physician Assistants 4%&#10;Primary Care Nurse Practitioners 6%&#10;Primary Care Physicians 4%&#10;&#10;&#10;number of Physician Assistants 1565&#10;number of Primary Care Nurse Practioners 2447&#10;number of Primary Care Physicians 5064&#10;&#10;Source: BMP, BOH, M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138238"/>
            <a:ext cx="839152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Pie Chart&#10;Distribution of the population by rural-urban commuting Area (RUCA), Minnesota 2010&#10;&#10;Metropolitan 73%&#10;Large Rural 12%&#10;Isolated/Rural 8%&#10;Small Rural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2947860"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321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36313"/>
            <a:ext cx="8229600" cy="584775"/>
          </a:xfrm>
          <a:prstGeom prst="rect">
            <a:avLst/>
          </a:prstGeom>
        </p:spPr>
        <p:txBody>
          <a:bodyPr wrap="square">
            <a:spAutoFit/>
          </a:bodyPr>
          <a:lstStyle/>
          <a:p>
            <a:pPr algn="ctr"/>
            <a:r>
              <a:rPr lang="en-US" sz="3200" b="1" dirty="0" smtClean="0">
                <a:solidFill>
                  <a:schemeClr val="accent1"/>
                </a:solidFill>
                <a:latin typeface="Calibri" panose="020F0502020204030204" pitchFamily="34" charset="0"/>
              </a:rPr>
              <a:t>Race of Minnesota physicians, by region</a:t>
            </a:r>
            <a:endParaRPr lang="en-US" sz="3200" dirty="0">
              <a:solidFill>
                <a:schemeClr val="accent1"/>
              </a:solidFill>
              <a:latin typeface="Calibri" panose="020F0502020204030204" pitchFamily="34" charset="0"/>
            </a:endParaRPr>
          </a:p>
        </p:txBody>
      </p:sp>
      <p:graphicFrame>
        <p:nvGraphicFramePr>
          <p:cNvPr id="9" name="Chart 8" title="Race of Minnesota physicians, by region, chart"/>
          <p:cNvGraphicFramePr>
            <a:graphicFrameLocks/>
          </p:cNvGraphicFramePr>
          <p:nvPr>
            <p:extLst>
              <p:ext uri="{D42A27DB-BD31-4B8C-83A1-F6EECF244321}">
                <p14:modId xmlns:p14="http://schemas.microsoft.com/office/powerpoint/2010/main" val="574915991"/>
              </p:ext>
            </p:extLst>
          </p:nvPr>
        </p:nvGraphicFramePr>
        <p:xfrm>
          <a:off x="533400" y="1905000"/>
          <a:ext cx="79248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1"/>
          <p:cNvSpPr>
            <a:spLocks noChangeArrowheads="1"/>
          </p:cNvSpPr>
          <p:nvPr/>
        </p:nvSpPr>
        <p:spPr bwMode="auto">
          <a:xfrm>
            <a:off x="51302" y="6102951"/>
            <a:ext cx="848309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Sources: Race</a:t>
            </a:r>
            <a:r>
              <a:rPr kumimoji="0" lang="en-US" altLang="en-US" sz="9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of Minnesota physicians comes from the M</a:t>
            </a: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innesota Department of Health Physician Workforce Survey, 2013. </a:t>
            </a:r>
            <a:r>
              <a:rPr lang="en-US" altLang="en-US" sz="900" dirty="0" smtClean="0">
                <a:latin typeface="Calibri" pitchFamily="34" charset="0"/>
                <a:ea typeface="Calibri" pitchFamily="34" charset="0"/>
                <a:cs typeface="Times New Roman" pitchFamily="18" charset="0"/>
              </a:rPr>
              <a:t>Just under half (49.9 percent) of all licensed physicians responded to this survey</a:t>
            </a:r>
            <a:r>
              <a:rPr lang="en-US" altLang="en-US" sz="900" dirty="0">
                <a:latin typeface="Calibri" pitchFamily="34" charset="0"/>
                <a:ea typeface="Calibri" pitchFamily="34" charset="0"/>
                <a:cs typeface="Times New Roman" pitchFamily="18" charset="0"/>
              </a:rPr>
              <a:t> </a:t>
            </a:r>
            <a:r>
              <a:rPr lang="en-US" altLang="en-US" sz="900" dirty="0" smtClean="0">
                <a:latin typeface="Calibri" pitchFamily="34" charset="0"/>
                <a:ea typeface="Calibri" pitchFamily="34" charset="0"/>
                <a:cs typeface="Times New Roman" pitchFamily="18" charset="0"/>
              </a:rPr>
              <a:t>(among those with a Minnesota business address, the response rate was 50.1 percent for a total N of 7,712.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smtClean="0">
              <a:latin typeface="Calibri" pitchFamily="34" charset="0"/>
              <a:ea typeface="Calibri" pitchFamily="34" charset="0"/>
              <a:cs typeface="Times New Roman" pitchFamily="18" charset="0"/>
            </a:endParaRPr>
          </a:p>
          <a:p>
            <a:pPr lvl="0" eaLnBrk="0" hangingPunct="0"/>
            <a:r>
              <a:rPr kumimoji="0" lang="en-US" altLang="en-US" sz="900" b="0" i="0" u="none" strike="noStrike" cap="none" normalizeH="0" baseline="0" dirty="0" smtClean="0">
                <a:ln>
                  <a:noFill/>
                </a:ln>
                <a:solidFill>
                  <a:schemeClr val="tx1"/>
                </a:solidFill>
                <a:effectLst/>
                <a:latin typeface="Calibri" pitchFamily="34" charset="0"/>
                <a:cs typeface="Times New Roman" pitchFamily="18" charset="0"/>
              </a:rPr>
              <a:t>Race of the Minnesota population comes from  the Minnesota Compass project</a:t>
            </a:r>
            <a:r>
              <a:rPr lang="en-US" sz="900" dirty="0" smtClean="0">
                <a:latin typeface="Calibri" panose="020F0502020204030204" pitchFamily="34" charset="0"/>
              </a:rPr>
              <a:t> </a:t>
            </a:r>
            <a:r>
              <a:rPr lang="en-US" sz="900" dirty="0">
                <a:latin typeface="Calibri" panose="020F0502020204030204" pitchFamily="34" charset="0"/>
              </a:rPr>
              <a:t>(estimates are for 2010-2012, </a:t>
            </a:r>
            <a:r>
              <a:rPr lang="en-US" sz="900" dirty="0" smtClean="0">
                <a:latin typeface="Calibri" panose="020F0502020204030204" pitchFamily="34" charset="0"/>
              </a:rPr>
              <a:t>see </a:t>
            </a:r>
            <a:r>
              <a:rPr lang="en-US" sz="900" dirty="0" smtClean="0">
                <a:latin typeface="Calibri" panose="020F0502020204030204" pitchFamily="34" charset="0"/>
                <a:hlinkClick r:id="rId4"/>
              </a:rPr>
              <a:t>Minnesota Compass </a:t>
            </a:r>
            <a:r>
              <a:rPr lang="en-US" sz="900" dirty="0" smtClean="0">
                <a:latin typeface="Calibri" panose="020F0502020204030204" pitchFamily="34" charset="0"/>
              </a:rPr>
              <a:t>at  </a:t>
            </a:r>
            <a:r>
              <a:rPr lang="en-US" sz="900" dirty="0">
                <a:latin typeface="Calibri" panose="020F0502020204030204" pitchFamily="34" charset="0"/>
              </a:rPr>
              <a:t>http://</a:t>
            </a:r>
            <a:r>
              <a:rPr lang="en-US" sz="900" dirty="0" smtClean="0">
                <a:latin typeface="Calibri" panose="020F0502020204030204" pitchFamily="34" charset="0"/>
              </a:rPr>
              <a:t>www.mncompass.org/demographics/race#1-5492-g</a:t>
            </a:r>
            <a:r>
              <a:rPr lang="en-US" sz="900" dirty="0">
                <a:latin typeface="Calibri" panose="020F0502020204030204" pitchFamily="34" charset="0"/>
              </a:rPr>
              <a:t> </a:t>
            </a:r>
            <a:r>
              <a:rPr lang="en-US" sz="900" dirty="0" smtClean="0">
                <a:latin typeface="Calibri" panose="020F0502020204030204" pitchFamily="34" charset="0"/>
              </a:rPr>
              <a:t>).</a:t>
            </a:r>
            <a:endParaRPr kumimoji="0" lang="en-US" altLang="en-US" sz="900" b="0" i="0"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330433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99774"/>
            <a:ext cx="8229600" cy="990600"/>
          </a:xfrm>
        </p:spPr>
        <p:txBody>
          <a:bodyPr>
            <a:noAutofit/>
          </a:bodyPr>
          <a:lstStyle/>
          <a:p>
            <a:r>
              <a:rPr lang="en-US" sz="2800" dirty="0" smtClean="0"/>
              <a:t>Figure 2: Access Barriers to Usual Source of Care</a:t>
            </a:r>
            <a:br>
              <a:rPr lang="en-US" sz="2800" dirty="0" smtClean="0"/>
            </a:br>
            <a:r>
              <a:rPr lang="en-US" sz="2800" dirty="0" smtClean="0"/>
              <a:t>Under Age 65</a:t>
            </a:r>
            <a:endParaRPr lang="en-US" sz="2800" dirty="0"/>
          </a:p>
        </p:txBody>
      </p:sp>
      <p:pic>
        <p:nvPicPr>
          <p:cNvPr id="7" name="Picture 6" descr="Access to Barriers to Usual Source of Care (Under Age 65)&#10;&#10;Travel time exceeds 30 minutes&#10;Rural 13%&#10;Urban 10%&#10;&#10;Phone Access is very/somewhat difficult&#10;Rural 16%&#10;Urban 17%&#10;&#10;After hours acess is very/somewhat difficult&#10;Rural 37%&#10;Urban 29%"/>
          <p:cNvPicPr>
            <a:picLocks noChangeAspect="1"/>
          </p:cNvPicPr>
          <p:nvPr/>
        </p:nvPicPr>
        <p:blipFill>
          <a:blip r:embed="rId2"/>
          <a:stretch>
            <a:fillRect/>
          </a:stretch>
        </p:blipFill>
        <p:spPr>
          <a:xfrm>
            <a:off x="762000" y="678438"/>
            <a:ext cx="7820903" cy="5646161"/>
          </a:xfrm>
          <a:prstGeom prst="rect">
            <a:avLst/>
          </a:prstGeom>
        </p:spPr>
      </p:pic>
    </p:spTree>
    <p:extLst>
      <p:ext uri="{BB962C8B-B14F-4D97-AF65-F5344CB8AC3E}">
        <p14:creationId xmlns:p14="http://schemas.microsoft.com/office/powerpoint/2010/main" val="1385550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Contact Information</a:t>
            </a:r>
            <a:endParaRPr lang="en-US" dirty="0"/>
          </a:p>
        </p:txBody>
      </p:sp>
      <p:sp>
        <p:nvSpPr>
          <p:cNvPr id="31747" name="Content Placeholder 2"/>
          <p:cNvSpPr>
            <a:spLocks noGrp="1"/>
          </p:cNvSpPr>
          <p:nvPr>
            <p:ph idx="1"/>
          </p:nvPr>
        </p:nvSpPr>
        <p:spPr>
          <a:xfrm>
            <a:off x="457200" y="1276350"/>
            <a:ext cx="8229600" cy="4972050"/>
          </a:xfrm>
        </p:spPr>
        <p:txBody>
          <a:bodyPr/>
          <a:lstStyle/>
          <a:p>
            <a:pPr marL="0" indent="0" algn="ctr">
              <a:spcBef>
                <a:spcPct val="50000"/>
              </a:spcBef>
              <a:buFont typeface="Arial" charset="0"/>
              <a:buNone/>
            </a:pPr>
            <a:r>
              <a:rPr lang="en-US" sz="2800" dirty="0" smtClean="0"/>
              <a:t>Mark Schoenbaum</a:t>
            </a:r>
          </a:p>
          <a:p>
            <a:pPr marL="0" indent="0" algn="ctr">
              <a:spcBef>
                <a:spcPct val="50000"/>
              </a:spcBef>
              <a:buFont typeface="Arial" charset="0"/>
              <a:buNone/>
            </a:pPr>
            <a:endParaRPr lang="en-US" sz="2800" dirty="0"/>
          </a:p>
          <a:p>
            <a:pPr marL="0" indent="0" algn="ctr">
              <a:spcBef>
                <a:spcPct val="50000"/>
              </a:spcBef>
              <a:buFont typeface="Arial" charset="0"/>
              <a:buNone/>
            </a:pPr>
            <a:endParaRPr lang="en-US" sz="2800" dirty="0">
              <a:hlinkClick r:id="rId3"/>
            </a:endParaRPr>
          </a:p>
          <a:p>
            <a:pPr marL="0" indent="0" algn="ctr">
              <a:spcBef>
                <a:spcPct val="50000"/>
              </a:spcBef>
              <a:buFont typeface="Arial" charset="0"/>
              <a:buNone/>
            </a:pPr>
            <a:r>
              <a:rPr lang="en-US" sz="2800" dirty="0" smtClean="0">
                <a:hlinkClick r:id="rId3"/>
              </a:rPr>
              <a:t>mark.schoenbaum@state.mn.us</a:t>
            </a:r>
            <a:r>
              <a:rPr lang="en-US" sz="2800" dirty="0" smtClean="0"/>
              <a:t> , 651-201-3859</a:t>
            </a:r>
          </a:p>
          <a:p>
            <a:pPr marL="0" indent="0" algn="ctr">
              <a:spcBef>
                <a:spcPct val="50000"/>
              </a:spcBef>
              <a:buFont typeface="Arial" charset="0"/>
              <a:buNone/>
            </a:pPr>
            <a:endParaRPr lang="en-US" dirty="0" smtClean="0"/>
          </a:p>
        </p:txBody>
      </p:sp>
      <p:pic>
        <p:nvPicPr>
          <p:cNvPr id="31748" name="Picture 5" descr="Office of Rural Health &amp; Primary Care&#10;Minnesota Department of Health 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1400" y="2057400"/>
            <a:ext cx="2019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2143125" cy="1265237"/>
          </a:xfrm>
        </p:spPr>
        <p:txBody>
          <a:bodyPr>
            <a:normAutofit/>
          </a:bodyPr>
          <a:lstStyle/>
          <a:p>
            <a:pPr>
              <a:defRPr/>
            </a:pPr>
            <a:r>
              <a:rPr lang="en-US" dirty="0" smtClean="0"/>
              <a:t>Rural-Urban Commuting Areas (RUCAs) </a:t>
            </a:r>
            <a:endParaRPr lang="en-US" dirty="0"/>
          </a:p>
        </p:txBody>
      </p:sp>
      <p:sp>
        <p:nvSpPr>
          <p:cNvPr id="20483" name="Text Placeholder 3"/>
          <p:cNvSpPr>
            <a:spLocks noGrp="1"/>
          </p:cNvSpPr>
          <p:nvPr>
            <p:ph type="body" sz="half" idx="2"/>
          </p:nvPr>
        </p:nvSpPr>
        <p:spPr>
          <a:xfrm>
            <a:off x="222504" y="3460052"/>
            <a:ext cx="2139950" cy="1119188"/>
          </a:xfrm>
        </p:spPr>
        <p:txBody>
          <a:bodyPr/>
          <a:lstStyle/>
          <a:p>
            <a:r>
              <a:rPr lang="en-US" altLang="en-US" sz="2400" dirty="0" smtClean="0"/>
              <a:t>2010 Census Tracts -  Minnesota</a:t>
            </a:r>
          </a:p>
        </p:txBody>
      </p:sp>
      <p:pic>
        <p:nvPicPr>
          <p:cNvPr id="10" name="Picture Placeholder 9" title="Primary RUCA code 2010"/>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2743200" y="-80194"/>
            <a:ext cx="6400800" cy="7080491"/>
          </a:xfrm>
          <a:prstGeom prst="rect">
            <a:avLst/>
          </a:prstGeom>
          <a:noFill/>
          <a:ln>
            <a:noFill/>
          </a:ln>
        </p:spPr>
      </p:pic>
    </p:spTree>
    <p:extLst>
      <p:ext uri="{BB962C8B-B14F-4D97-AF65-F5344CB8AC3E}">
        <p14:creationId xmlns:p14="http://schemas.microsoft.com/office/powerpoint/2010/main" val="3476590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r>
              <a:rPr lang="en-US" altLang="en-US" dirty="0" smtClean="0">
                <a:solidFill>
                  <a:schemeClr val="bg1"/>
                </a:solidFill>
              </a:rPr>
              <a:t>Population in poverty, all ages, 2010</a:t>
            </a:r>
          </a:p>
        </p:txBody>
      </p:sp>
      <p:pic>
        <p:nvPicPr>
          <p:cNvPr id="61444" name="Picture 4" title="population in poverty all ages, 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9500"/>
            <a:ext cx="8153400" cy="629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12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en-US" altLang="en-US" dirty="0" smtClean="0"/>
              <a:t>Map of Students of color, 2011-2012</a:t>
            </a:r>
          </a:p>
        </p:txBody>
      </p:sp>
      <p:pic>
        <p:nvPicPr>
          <p:cNvPr id="48132" name="Picture 4" descr="edu chapter pdf_08.jpg                                         003742E0Macintosh HD                   B74669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6374"/>
            <a:ext cx="8458200" cy="636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991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Map of Limited English Proficiency, 2011-2012</a:t>
            </a:r>
            <a:endParaRPr lang="en-US" sz="2800" dirty="0"/>
          </a:p>
        </p:txBody>
      </p:sp>
      <p:pic>
        <p:nvPicPr>
          <p:cNvPr id="49156" name="Picture 4" descr="edu chapter pdf_09.jpg                                         003742E0Macintosh HD                   B74669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 y="202511"/>
            <a:ext cx="8839200" cy="665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4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normAutofit/>
          </a:bodyPr>
          <a:lstStyle/>
          <a:p>
            <a:r>
              <a:rPr lang="en-US" altLang="en-US" sz="2800" dirty="0" smtClean="0"/>
              <a:t>Map of languages spoken at home, 2011-2012</a:t>
            </a:r>
          </a:p>
        </p:txBody>
      </p:sp>
      <p:pic>
        <p:nvPicPr>
          <p:cNvPr id="51204" name="Picture 4" descr="edu chapter pdf_11.jpg                                         003742E0Macintosh HD                   B74669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12" y="489386"/>
            <a:ext cx="8458200" cy="636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198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altLang="en-US" sz="3200" dirty="0" smtClean="0"/>
              <a:t>Map of Self-employed businesses, 2009</a:t>
            </a:r>
            <a:endParaRPr lang="en-US" altLang="en-US" sz="3200" dirty="0"/>
          </a:p>
        </p:txBody>
      </p:sp>
      <p:pic>
        <p:nvPicPr>
          <p:cNvPr id="28676" name="Picture 4" title="self-employed businesses, 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7848600" cy="606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05400" y="4267200"/>
            <a:ext cx="2743200" cy="1477328"/>
          </a:xfrm>
          <a:prstGeom prst="rect">
            <a:avLst/>
          </a:prstGeom>
        </p:spPr>
        <p:txBody>
          <a:bodyPr wrap="square">
            <a:spAutoFit/>
          </a:bodyPr>
          <a:lstStyle/>
          <a:p>
            <a:r>
              <a:rPr lang="en-US" altLang="en-US" dirty="0"/>
              <a:t>Rural employment </a:t>
            </a:r>
            <a:r>
              <a:rPr lang="en-US" altLang="en-US" dirty="0" smtClean="0"/>
              <a:t>also disproportionately </a:t>
            </a:r>
            <a:r>
              <a:rPr lang="en-US" altLang="en-US" dirty="0"/>
              <a:t>characterized by low-wage, </a:t>
            </a:r>
            <a:r>
              <a:rPr lang="en-US" altLang="en-US" dirty="0" smtClean="0"/>
              <a:t>part-time, </a:t>
            </a:r>
            <a:r>
              <a:rPr lang="en-US" altLang="en-US" dirty="0"/>
              <a:t>and seasonal jobs</a:t>
            </a:r>
          </a:p>
        </p:txBody>
      </p:sp>
    </p:spTree>
    <p:extLst>
      <p:ext uri="{BB962C8B-B14F-4D97-AF65-F5344CB8AC3E}">
        <p14:creationId xmlns:p14="http://schemas.microsoft.com/office/powerpoint/2010/main" val="352629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33400"/>
            <a:ext cx="2057400" cy="990600"/>
          </a:xfrm>
        </p:spPr>
        <p:txBody>
          <a:bodyPr>
            <a:normAutofit/>
          </a:bodyPr>
          <a:lstStyle/>
          <a:p>
            <a:r>
              <a:rPr lang="en-US" sz="2400" dirty="0"/>
              <a:t>County Health Rankings</a:t>
            </a:r>
          </a:p>
        </p:txBody>
      </p:sp>
      <p:sp>
        <p:nvSpPr>
          <p:cNvPr id="7" name="Content Placeholder 6"/>
          <p:cNvSpPr>
            <a:spLocks noGrp="1"/>
          </p:cNvSpPr>
          <p:nvPr>
            <p:ph idx="1"/>
          </p:nvPr>
        </p:nvSpPr>
        <p:spPr>
          <a:xfrm>
            <a:off x="152400" y="1600200"/>
            <a:ext cx="1600200" cy="4876800"/>
          </a:xfrm>
        </p:spPr>
        <p:txBody>
          <a:bodyPr/>
          <a:lstStyle/>
          <a:p>
            <a:r>
              <a:rPr lang="en-US" sz="1600" dirty="0" smtClean="0"/>
              <a:t>Collaboration </a:t>
            </a:r>
            <a:r>
              <a:rPr lang="en-US" sz="1600" dirty="0"/>
              <a:t>between </a:t>
            </a:r>
            <a:r>
              <a:rPr lang="en-US" sz="1600" dirty="0" smtClean="0"/>
              <a:t>RWJF &amp; U </a:t>
            </a:r>
            <a:r>
              <a:rPr lang="en-US" sz="1600" dirty="0"/>
              <a:t>of Wisconsin Population Health </a:t>
            </a:r>
            <a:r>
              <a:rPr lang="en-US" sz="1600" dirty="0" smtClean="0"/>
              <a:t>Institute</a:t>
            </a:r>
          </a:p>
          <a:p>
            <a:r>
              <a:rPr lang="en-US" sz="1600" dirty="0" smtClean="0"/>
              <a:t>Use</a:t>
            </a:r>
            <a:r>
              <a:rPr lang="en-US" sz="1600" dirty="0"/>
              <a:t> county-level </a:t>
            </a:r>
            <a:r>
              <a:rPr lang="en-US" sz="1600" dirty="0" smtClean="0"/>
              <a:t>measures</a:t>
            </a:r>
            <a:r>
              <a:rPr lang="en-US" sz="1600" dirty="0"/>
              <a:t> standardized and combined using scientifically-informed weights.</a:t>
            </a:r>
          </a:p>
        </p:txBody>
      </p:sp>
      <p:pic>
        <p:nvPicPr>
          <p:cNvPr id="5" name="Picture 4" title="County health rankings model"/>
          <p:cNvPicPr>
            <a:picLocks noChangeAspect="1"/>
          </p:cNvPicPr>
          <p:nvPr/>
        </p:nvPicPr>
        <p:blipFill>
          <a:blip r:embed="rId2"/>
          <a:stretch>
            <a:fillRect/>
          </a:stretch>
        </p:blipFill>
        <p:spPr>
          <a:xfrm>
            <a:off x="2362200" y="152400"/>
            <a:ext cx="6706387" cy="6597979"/>
          </a:xfrm>
          <a:prstGeom prst="rect">
            <a:avLst/>
          </a:prstGeom>
        </p:spPr>
      </p:pic>
      <p:sp>
        <p:nvSpPr>
          <p:cNvPr id="8" name="Rectangle 7"/>
          <p:cNvSpPr/>
          <p:nvPr/>
        </p:nvSpPr>
        <p:spPr>
          <a:xfrm>
            <a:off x="7543800" y="510941"/>
            <a:ext cx="1156086" cy="246221"/>
          </a:xfrm>
          <a:prstGeom prst="rect">
            <a:avLst/>
          </a:prstGeom>
        </p:spPr>
        <p:txBody>
          <a:bodyPr wrap="none">
            <a:spAutoFit/>
          </a:bodyPr>
          <a:lstStyle/>
          <a:p>
            <a:r>
              <a:rPr lang="en-US" sz="1000" dirty="0"/>
              <a:t>Premature Death</a:t>
            </a:r>
          </a:p>
        </p:txBody>
      </p:sp>
      <p:sp>
        <p:nvSpPr>
          <p:cNvPr id="10" name="TextBox 9"/>
          <p:cNvSpPr txBox="1"/>
          <p:nvPr/>
        </p:nvSpPr>
        <p:spPr>
          <a:xfrm>
            <a:off x="6629400" y="992592"/>
            <a:ext cx="2362200" cy="230832"/>
          </a:xfrm>
          <a:prstGeom prst="rect">
            <a:avLst/>
          </a:prstGeom>
          <a:noFill/>
        </p:spPr>
        <p:txBody>
          <a:bodyPr wrap="square" rtlCol="0">
            <a:spAutoFit/>
          </a:bodyPr>
          <a:lstStyle/>
          <a:p>
            <a:r>
              <a:rPr lang="en-US" sz="900" dirty="0" smtClean="0"/>
              <a:t>Health-related Q of L/ Low Birth weight</a:t>
            </a:r>
            <a:endParaRPr lang="en-US" sz="900" dirty="0"/>
          </a:p>
        </p:txBody>
      </p:sp>
    </p:spTree>
    <p:extLst>
      <p:ext uri="{BB962C8B-B14F-4D97-AF65-F5344CB8AC3E}">
        <p14:creationId xmlns:p14="http://schemas.microsoft.com/office/powerpoint/2010/main" val="694211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4495800" cy="990600"/>
          </a:xfrm>
        </p:spPr>
        <p:txBody>
          <a:bodyPr>
            <a:normAutofit/>
          </a:bodyPr>
          <a:lstStyle/>
          <a:p>
            <a:r>
              <a:rPr lang="en-US" sz="2000" dirty="0" smtClean="0"/>
              <a:t>2015 Health Factors – Minnesota Ranking</a:t>
            </a:r>
            <a:endParaRPr lang="en-US" sz="2000" dirty="0"/>
          </a:p>
        </p:txBody>
      </p:sp>
      <p:pic>
        <p:nvPicPr>
          <p:cNvPr id="2050" name="Picture 2" title="2015 Health Factors-Minneso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2125" y="533400"/>
            <a:ext cx="4901549" cy="597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9578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ysClr val="windowText" lastClr="000000"/>
      </a:dk1>
      <a:lt1>
        <a:sysClr val="window" lastClr="FFFFFF"/>
      </a:lt1>
      <a:dk2>
        <a:srgbClr val="242852"/>
      </a:dk2>
      <a:lt2>
        <a:srgbClr val="ACCBF9"/>
      </a:lt2>
      <a:accent1>
        <a:srgbClr val="072B62"/>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f2dd71cc-4bfb-41e3-be0f-613a07434cdc">Financing Task Force</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8543447213EB4BA444317A17C5FC0E" ma:contentTypeVersion="1" ma:contentTypeDescription="Create a new document." ma:contentTypeScope="" ma:versionID="43e13fee27a1a9af8bb4b65c49b9027c">
  <xsd:schema xmlns:xsd="http://www.w3.org/2001/XMLSchema" xmlns:xs="http://www.w3.org/2001/XMLSchema" xmlns:p="http://schemas.microsoft.com/office/2006/metadata/properties" xmlns:ns2="f2dd71cc-4bfb-41e3-be0f-613a07434cdc" targetNamespace="http://schemas.microsoft.com/office/2006/metadata/properties" ma:root="true" ma:fieldsID="e7ef4931bfb4971ebe44e4209068a3a0" ns2:_="">
    <xsd:import namespace="f2dd71cc-4bfb-41e3-be0f-613a07434cdc"/>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d71cc-4bfb-41e3-be0f-613a07434cdc"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S"/>
          <xsd:enumeration value="Call Center Documents"/>
          <xsd:enumeration value="Changes in Circumstance"/>
          <xsd:enumeration value="County Newsletter"/>
          <xsd:enumeration value="Employee Updates"/>
          <xsd:enumeration value="Financing Task Force"/>
          <xsd:enumeration value="Forms"/>
          <xsd:enumeration value="HCA Organizational docs"/>
          <xsd:enumeration value="Health Care Reform"/>
          <xsd:enumeration value="Health Plan Open Enrollment"/>
          <xsd:enumeration value="HPE"/>
          <xsd:enumeration value="MA-EPD"/>
          <xsd:enumeration value="Member Help Desk Resources"/>
          <xsd:enumeration value="Member Legislative Notice"/>
          <xsd:enumeration value="Member Web Pages"/>
          <xsd:enumeration value="Mental health"/>
          <xsd:enumeration value="MFPP 2015 Project"/>
          <xsd:enumeration value="MinnesotaCare Premiums"/>
          <xsd:enumeration value="MinnesotaCare Tax HH Workaround"/>
          <xsd:enumeration value="MNsure Implementation Plan (Oct28)+Related"/>
          <xsd:enumeration value="New Eligibility System"/>
          <xsd:enumeration value="Notices Project"/>
          <xsd:enumeration value="Other"/>
          <xsd:enumeration value="Paper application"/>
          <xsd:enumeration value="Pending Applications"/>
          <xsd:enumeration value="PIX Meetings"/>
          <xsd:enumeration value="Provider Application&amp;Enrollment"/>
          <xsd:enumeration value="Providers"/>
          <xsd:enumeration value="Renewals"/>
          <xsd:enumeration value="Research"/>
          <xsd:enumeration value="Reset"/>
          <xsd:enumeration value="Retro MA"/>
          <xsd:enumeration value="Special Needs BasicCare"/>
          <xsd:enumeration value="Special Needs Purchasing"/>
          <xsd:enumeration value="Tridion Migration"/>
          <xsd:enumeration value="Web Pag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10/9/2013 7:52:38 PM</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10/9/2013 7:52:38 PM</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10/9/2013 7:52:38 PM</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9C385B-984B-4505-B291-590A9133E9ED}">
  <ds:schemaRefs>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www.w3.org/XML/1998/namespace"/>
    <ds:schemaRef ds:uri="f2dd71cc-4bfb-41e3-be0f-613a07434cdc"/>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74AF254-E91C-4559-BC55-877737E1A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dd71cc-4bfb-41e3-be0f-613a07434c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C562EB-4288-4C1B-955C-460DE2534B01}">
  <ds:schemaRefs>
    <ds:schemaRef ds:uri="http://schemas.microsoft.com/sharepoint/events"/>
  </ds:schemaRefs>
</ds:datastoreItem>
</file>

<file path=customXml/itemProps4.xml><?xml version="1.0" encoding="utf-8"?>
<ds:datastoreItem xmlns:ds="http://schemas.openxmlformats.org/officeDocument/2006/customXml" ds:itemID="{E61C6222-1AF2-4FDF-9E6B-95B6E238AB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Clarity</Template>
  <TotalTime>2658</TotalTime>
  <Words>541</Words>
  <Application>Microsoft Office PowerPoint</Application>
  <PresentationFormat>On-screen Show (4:3)</PresentationFormat>
  <Paragraphs>64</Paragraphs>
  <Slides>19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Clarity</vt:lpstr>
      <vt:lpstr>ACCESS ISSUES IN RURAL MINNESOTA</vt:lpstr>
      <vt:lpstr>Rural-Urban Commuting Areas (RUCAs) </vt:lpstr>
      <vt:lpstr>Population in poverty, all ages, 2010</vt:lpstr>
      <vt:lpstr>Map of Students of color, 2011-2012</vt:lpstr>
      <vt:lpstr>Map of Limited English Proficiency, 2011-2012</vt:lpstr>
      <vt:lpstr>Map of languages spoken at home, 2011-2012</vt:lpstr>
      <vt:lpstr>Map of Self-employed businesses, 2009</vt:lpstr>
      <vt:lpstr>County Health Rankings</vt:lpstr>
      <vt:lpstr>2015 Health Factors – Minnesota Ranking</vt:lpstr>
      <vt:lpstr>2015 Health Outcomes – Minnesota Ranking</vt:lpstr>
      <vt:lpstr>Access Definitions</vt:lpstr>
      <vt:lpstr>Access Components</vt:lpstr>
      <vt:lpstr>Minnesota’s Health Professional Shortage Areas</vt:lpstr>
      <vt:lpstr>MN Rational Service Areas – Mental Health HPSA Designations</vt:lpstr>
      <vt:lpstr>Health Professional Shortage Areas Dental Designations</vt:lpstr>
      <vt:lpstr>Rural-Urban Distribution of Minnesota’s Primary Care Workforce, by Provider Type</vt:lpstr>
      <vt:lpstr>Race of Minnesota physicians, by region</vt:lpstr>
      <vt:lpstr>Figure 2: Access Barriers to Usual Source of Care Under Age 65</vt:lpstr>
      <vt:lpstr>Contact Information</vt:lpstr>
    </vt:vector>
  </TitlesOfParts>
  <Company>Minnesota Department of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HCF TF Workgroup 3 Access Issues in Rural MN Oct 16 2015 Not Access</dc:title>
  <dc:creator>Michelle Aguilar</dc:creator>
  <cp:lastModifiedBy>Schreier, Sandy</cp:lastModifiedBy>
  <cp:revision>194</cp:revision>
  <cp:lastPrinted>2015-10-15T14:38:00Z</cp:lastPrinted>
  <dcterms:created xsi:type="dcterms:W3CDTF">2011-04-19T16:01:10Z</dcterms:created>
  <dcterms:modified xsi:type="dcterms:W3CDTF">2015-10-30T12:56:51Z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0x010100A38543447213EB4BA444317A17C5FC0E</vt:lpwstr>
  </property>
</Properties>
</file>