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8"/>
  </p:notesMasterIdLst>
  <p:handoutMasterIdLst>
    <p:handoutMasterId r:id="rId39"/>
  </p:handoutMasterIdLst>
  <p:sldIdLst>
    <p:sldId id="256" r:id="rId5"/>
    <p:sldId id="303" r:id="rId6"/>
    <p:sldId id="258" r:id="rId7"/>
    <p:sldId id="259" r:id="rId8"/>
    <p:sldId id="260" r:id="rId9"/>
    <p:sldId id="261" r:id="rId10"/>
    <p:sldId id="262" r:id="rId11"/>
    <p:sldId id="263" r:id="rId12"/>
    <p:sldId id="264" r:id="rId13"/>
    <p:sldId id="284" r:id="rId14"/>
    <p:sldId id="266" r:id="rId15"/>
    <p:sldId id="294" r:id="rId16"/>
    <p:sldId id="295" r:id="rId17"/>
    <p:sldId id="296" r:id="rId18"/>
    <p:sldId id="297" r:id="rId19"/>
    <p:sldId id="298" r:id="rId20"/>
    <p:sldId id="304" r:id="rId21"/>
    <p:sldId id="305" r:id="rId22"/>
    <p:sldId id="288" r:id="rId23"/>
    <p:sldId id="269" r:id="rId24"/>
    <p:sldId id="271" r:id="rId25"/>
    <p:sldId id="272" r:id="rId26"/>
    <p:sldId id="273" r:id="rId27"/>
    <p:sldId id="274" r:id="rId28"/>
    <p:sldId id="290" r:id="rId29"/>
    <p:sldId id="276" r:id="rId30"/>
    <p:sldId id="291" r:id="rId31"/>
    <p:sldId id="293" r:id="rId32"/>
    <p:sldId id="302" r:id="rId33"/>
    <p:sldId id="280" r:id="rId34"/>
    <p:sldId id="299" r:id="rId35"/>
    <p:sldId id="300" r:id="rId36"/>
    <p:sldId id="301" r:id="rId37"/>
  </p:sldIdLst>
  <p:sldSz cx="12192000" cy="68580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to, Karen" initials="G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D8CA"/>
          </a:solidFill>
        </a:fill>
      </a:tcStyle>
    </a:wholeTbl>
    <a:band2H>
      <a:tcTxStyle/>
      <a:tcStyle>
        <a:tcBdr/>
        <a:fill>
          <a:solidFill>
            <a:srgbClr val="FAEC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D8CA"/>
          </a:solidFill>
        </a:fill>
      </a:tcStyle>
    </a:wholeTbl>
    <a:band2H>
      <a:tcTxStyle/>
      <a:tcStyle>
        <a:tcBdr/>
        <a:fill>
          <a:solidFill>
            <a:srgbClr val="FAEC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0CD"/>
          </a:solidFill>
        </a:fill>
      </a:tcStyle>
    </a:wholeTbl>
    <a:band2H>
      <a:tcTxStyle/>
      <a:tcStyle>
        <a:tcBdr/>
        <a:fill>
          <a:solidFill>
            <a:srgbClr val="EDE9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FD9"/>
          </a:solidFill>
        </a:fill>
      </a:tcStyle>
    </a:wholeTbl>
    <a:band2H>
      <a:tcTxStyle/>
      <a:tcStyle>
        <a:tcBdr/>
        <a:fill>
          <a:solidFill>
            <a:srgbClr val="EEF0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4" autoAdjust="0"/>
    <p:restoredTop sz="88151" autoAdjust="0"/>
  </p:normalViewPr>
  <p:slideViewPr>
    <p:cSldViewPr snapToGrid="0">
      <p:cViewPr varScale="1">
        <p:scale>
          <a:sx n="72" d="100"/>
          <a:sy n="72" d="100"/>
        </p:scale>
        <p:origin x="6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793B185-49E7-49DC-81A2-C013E987654C}" type="datetimeFigureOut">
              <a:rPr lang="en-US" smtClean="0"/>
              <a:t>12/17/2015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EDEC18-1C33-4D38-BC4A-65220C5E0E25}" type="slidenum">
              <a:rPr lang="en-US" smtClean="0"/>
              <a:t>‹#›</a:t>
            </a:fld>
            <a:endParaRPr lang="en-US"/>
          </a:p>
        </p:txBody>
      </p:sp>
    </p:spTree>
    <p:extLst>
      <p:ext uri="{BB962C8B-B14F-4D97-AF65-F5344CB8AC3E}">
        <p14:creationId xmlns:p14="http://schemas.microsoft.com/office/powerpoint/2010/main" val="1358603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406400" y="696913"/>
            <a:ext cx="6197600" cy="3486150"/>
          </a:xfrm>
          <a:prstGeom prst="rect">
            <a:avLst/>
          </a:prstGeom>
        </p:spPr>
        <p:txBody>
          <a:bodyPr lIns="93177" tIns="46589" rIns="93177" bIns="46589"/>
          <a:lstStyle/>
          <a:p>
            <a:endParaRPr/>
          </a:p>
        </p:txBody>
      </p:sp>
      <p:sp>
        <p:nvSpPr>
          <p:cNvPr id="148" name="Shape 148"/>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extLst>
      <p:ext uri="{BB962C8B-B14F-4D97-AF65-F5344CB8AC3E}">
        <p14:creationId xmlns:p14="http://schemas.microsoft.com/office/powerpoint/2010/main" val="1548646535"/>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266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8471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2600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2967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xfrm>
            <a:off x="406400" y="696913"/>
            <a:ext cx="6197600" cy="3486150"/>
          </a:xfrm>
          <a:prstGeom prst="rect">
            <a:avLst/>
          </a:prstGeom>
        </p:spPr>
        <p:txBody>
          <a:bodyPr/>
          <a:lstStyle/>
          <a:p>
            <a:endParaRPr/>
          </a:p>
        </p:txBody>
      </p:sp>
      <p:sp>
        <p:nvSpPr>
          <p:cNvPr id="179" name="Shape 179"/>
          <p:cNvSpPr>
            <a:spLocks noGrp="1"/>
          </p:cNvSpPr>
          <p:nvPr>
            <p:ph type="body" sz="quarter" idx="1"/>
          </p:nvPr>
        </p:nvSpPr>
        <p:spPr>
          <a:prstGeom prst="rect">
            <a:avLst/>
          </a:prstGeom>
        </p:spPr>
        <p:txBody>
          <a:bodyPr/>
          <a:lstStyle>
            <a:lvl2pPr indent="457200"/>
          </a:lstStyle>
          <a:p>
            <a:pPr marL="465887" lvl="1" indent="0" algn="l"/>
            <a:r>
              <a:rPr lang="en-US" dirty="0" smtClean="0"/>
              <a:t>The DHS budget for marketplace business operations remains unchanged. </a:t>
            </a:r>
          </a:p>
          <a:p>
            <a:pPr marL="1281189" lvl="2" indent="-349415" algn="l">
              <a:buFont typeface="Arial" panose="020B0604020202020204" pitchFamily="34" charset="0"/>
              <a:buChar char="•"/>
            </a:pPr>
            <a:r>
              <a:rPr lang="en-US" dirty="0" smtClean="0"/>
              <a:t>FFM model: DHS assumes all functions currently performed by MNsure on its behalf</a:t>
            </a:r>
          </a:p>
          <a:p>
            <a:pPr marL="1281189" lvl="2" indent="-349415" algn="l">
              <a:buFont typeface="Arial" panose="020B0604020202020204" pitchFamily="34" charset="0"/>
              <a:buChar char="•"/>
            </a:pPr>
            <a:r>
              <a:rPr lang="en-US" dirty="0" smtClean="0"/>
              <a:t>SSBM model: DHS would allocate a portion of its costs to the marketplace (total DHS budget remains unchanged). </a:t>
            </a:r>
          </a:p>
          <a:p>
            <a:endParaRPr lang="en-US" dirty="0" smtClean="0"/>
          </a:p>
          <a:p>
            <a:endParaRPr lang="en-US" dirty="0" smtClean="0"/>
          </a:p>
          <a:p>
            <a:r>
              <a:rPr lang="en-US" dirty="0" smtClean="0"/>
              <a:t>SSBM ONLY functions</a:t>
            </a:r>
            <a:r>
              <a:rPr lang="en-US" baseline="0" dirty="0" smtClean="0"/>
              <a:t> for MNsure:</a:t>
            </a:r>
            <a:endParaRPr lang="en-US" dirty="0" smtClean="0"/>
          </a:p>
          <a:p>
            <a:endParaRPr lang="en-US" dirty="0" smtClean="0"/>
          </a:p>
          <a:p>
            <a:r>
              <a:rPr lang="en-US" dirty="0" smtClean="0"/>
              <a:t>Consumer</a:t>
            </a:r>
            <a:r>
              <a:rPr lang="en-US" baseline="0" dirty="0" smtClean="0"/>
              <a:t> Assistance: Assister program, QHP enrollment program, community outreach, Assister resource grants, communication and marketing</a:t>
            </a:r>
          </a:p>
          <a:p>
            <a:endParaRPr lang="en-US" baseline="0" dirty="0" smtClean="0"/>
          </a:p>
          <a:p>
            <a:r>
              <a:rPr lang="en-US" baseline="0" dirty="0" smtClean="0"/>
              <a:t>Oversight: legal and compliance budget (1/2), board still exists, and ½ of the executive team along with critical support services (lease/state employee IT costs/payroll/HR)</a:t>
            </a:r>
            <a:endParaRPr dirty="0"/>
          </a:p>
        </p:txBody>
      </p:sp>
    </p:spTree>
    <p:extLst>
      <p:ext uri="{BB962C8B-B14F-4D97-AF65-F5344CB8AC3E}">
        <p14:creationId xmlns:p14="http://schemas.microsoft.com/office/powerpoint/2010/main" val="3688053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968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7781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NEED A SLIDE SHOWING TODAY’S TOTAL COSTS COMPARED TO FUTURE TOTAL COSTS OF FFM &amp; SSBM </a:t>
            </a:r>
          </a:p>
          <a:p>
            <a:r>
              <a:rPr lang="en-US" dirty="0" smtClean="0"/>
              <a:t>ALONG WITH A BOTTOM LINE SHOWING THE DIFFERENCE BETWEEN TOTALS for FFM and SSBM and Today’s COSTS</a:t>
            </a:r>
          </a:p>
          <a:p>
            <a:endParaRPr lang="en-US" dirty="0"/>
          </a:p>
        </p:txBody>
      </p:sp>
    </p:spTree>
    <p:extLst>
      <p:ext uri="{BB962C8B-B14F-4D97-AF65-F5344CB8AC3E}">
        <p14:creationId xmlns:p14="http://schemas.microsoft.com/office/powerpoint/2010/main" val="2550998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26800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7492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1607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9622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r>
              <a:t>Title Text</a:t>
            </a:r>
          </a:p>
        </p:txBody>
      </p:sp>
      <p:sp>
        <p:nvSpPr>
          <p:cNvPr id="15" name="Shape 15"/>
          <p:cNvSpPr>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25" name="Shape 125"/>
          <p:cNvSpPr/>
          <p:nvPr/>
        </p:nvSpPr>
        <p:spPr>
          <a:xfrm>
            <a:off x="3175" y="6400800"/>
            <a:ext cx="12188825" cy="457200"/>
          </a:xfrm>
          <a:prstGeom prst="rect">
            <a:avLst/>
          </a:prstGeom>
          <a:solidFill>
            <a:schemeClr val="accent2"/>
          </a:solidFill>
          <a:ln w="12700">
            <a:miter lim="400000"/>
          </a:ln>
        </p:spPr>
        <p:txBody>
          <a:bodyPr lIns="45718" tIns="45718" rIns="45718" bIns="45718"/>
          <a:lstStyle/>
          <a:p>
            <a:endParaRPr/>
          </a:p>
        </p:txBody>
      </p:sp>
      <p:sp>
        <p:nvSpPr>
          <p:cNvPr id="126" name="Shape 126"/>
          <p:cNvSpPr/>
          <p:nvPr/>
        </p:nvSpPr>
        <p:spPr>
          <a:xfrm>
            <a:off x="13" y="6334316"/>
            <a:ext cx="12188828" cy="64010"/>
          </a:xfrm>
          <a:prstGeom prst="rect">
            <a:avLst/>
          </a:prstGeom>
          <a:solidFill>
            <a:schemeClr val="accent1"/>
          </a:solidFill>
          <a:ln w="12700">
            <a:miter lim="400000"/>
          </a:ln>
        </p:spPr>
        <p:txBody>
          <a:bodyPr lIns="45718" tIns="45718" rIns="45718" bIns="45718"/>
          <a:lstStyle/>
          <a:p>
            <a:endParaRPr/>
          </a:p>
        </p:txBody>
      </p:sp>
      <p:sp>
        <p:nvSpPr>
          <p:cNvPr id="127" name="Shape 127"/>
          <p:cNvSpPr>
            <a:spLocks noGrp="1"/>
          </p:cNvSpPr>
          <p:nvPr>
            <p:ph type="title"/>
          </p:nvPr>
        </p:nvSpPr>
        <p:spPr>
          <a:xfrm>
            <a:off x="8724900" y="414777"/>
            <a:ext cx="2628900" cy="5757423"/>
          </a:xfrm>
          <a:prstGeom prst="rect">
            <a:avLst/>
          </a:prstGeom>
        </p:spPr>
        <p:txBody>
          <a:bodyPr/>
          <a:lstStyle>
            <a:lvl1pPr>
              <a:defRPr sz="4800">
                <a:solidFill>
                  <a:srgbClr val="404040"/>
                </a:solidFill>
              </a:defRPr>
            </a:lvl1pPr>
          </a:lstStyle>
          <a:p>
            <a:r>
              <a:t>Title Text</a:t>
            </a:r>
          </a:p>
        </p:txBody>
      </p:sp>
      <p:sp>
        <p:nvSpPr>
          <p:cNvPr id="128" name="Shape 128"/>
          <p:cNvSpPr>
            <a:spLocks noGrp="1"/>
          </p:cNvSpPr>
          <p:nvPr>
            <p:ph type="body" idx="1"/>
          </p:nvPr>
        </p:nvSpPr>
        <p:spPr>
          <a:xfrm>
            <a:off x="838200" y="414777"/>
            <a:ext cx="7734300" cy="5757423"/>
          </a:xfrm>
          <a:prstGeom prst="rect">
            <a:avLst/>
          </a:prstGeom>
        </p:spPr>
        <p:txBody>
          <a:bodyPr lIns="0" tIns="0" rIns="0" bIns="0"/>
          <a:lstStyle>
            <a:lvl1pPr marL="91438" indent="-91438">
              <a:buClr>
                <a:schemeClr val="accent1"/>
              </a:buClr>
              <a:buSzPct val="100000"/>
              <a:buFont typeface="Trebuchet MS"/>
              <a:buChar char=" "/>
              <a:defRPr sz="2000" cap="none" spc="0">
                <a:solidFill>
                  <a:srgbClr val="404040"/>
                </a:solidFill>
                <a:latin typeface="+mj-lt"/>
                <a:ea typeface="+mj-ea"/>
                <a:cs typeface="+mj-cs"/>
                <a:sym typeface="Calibri"/>
              </a:defRPr>
            </a:lvl1pPr>
            <a:lvl2pPr marL="404368" indent="-203200">
              <a:buClr>
                <a:schemeClr val="accent1"/>
              </a:buClr>
              <a:buFont typeface="Trebuchet MS"/>
              <a:defRPr sz="2000" cap="none" spc="0">
                <a:solidFill>
                  <a:srgbClr val="404040"/>
                </a:solidFill>
                <a:latin typeface="+mj-lt"/>
                <a:ea typeface="+mj-ea"/>
                <a:cs typeface="+mj-cs"/>
                <a:sym typeface="Calibri"/>
              </a:defRPr>
            </a:lvl2pPr>
            <a:lvl3pPr marL="645304" indent="-261256">
              <a:buClr>
                <a:schemeClr val="accent1"/>
              </a:buClr>
              <a:buFont typeface="Trebuchet MS"/>
              <a:defRPr sz="2000" cap="none" spc="0">
                <a:solidFill>
                  <a:srgbClr val="404040"/>
                </a:solidFill>
                <a:latin typeface="+mj-lt"/>
                <a:ea typeface="+mj-ea"/>
                <a:cs typeface="+mj-cs"/>
                <a:sym typeface="Calibri"/>
              </a:defRPr>
            </a:lvl3pPr>
            <a:lvl4pPr marL="828185" indent="-261257">
              <a:buClr>
                <a:schemeClr val="accent1"/>
              </a:buClr>
              <a:buFont typeface="Trebuchet MS"/>
              <a:defRPr sz="2000" cap="none" spc="0">
                <a:solidFill>
                  <a:srgbClr val="404040"/>
                </a:solidFill>
                <a:latin typeface="+mj-lt"/>
                <a:ea typeface="+mj-ea"/>
                <a:cs typeface="+mj-cs"/>
                <a:sym typeface="Calibri"/>
              </a:defRPr>
            </a:lvl4pPr>
            <a:lvl5pPr marL="1011065" indent="-261257">
              <a:buClr>
                <a:schemeClr val="accent1"/>
              </a:buClr>
              <a:buFont typeface="Trebuchet MS"/>
              <a:defRPr sz="2000" cap="none" spc="0">
                <a:solidFill>
                  <a:srgbClr val="40404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9" name="Shape 12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A6C84CD-43FB-489B-9BDA-FB21FBAA9B94}" type="datetime1">
              <a:rPr lang="en-US" smtClean="0"/>
              <a:t>12/17/2015</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27D7E3C-A4B3-459E-9BF7-C7E0DB0EDFD8}" type="slidenum">
              <a:rPr lang="en-US" smtClean="0"/>
              <a:t>‹#›</a:t>
            </a:fld>
            <a:endParaRPr lang="en-US"/>
          </a:p>
        </p:txBody>
      </p:sp>
    </p:spTree>
    <p:extLst>
      <p:ext uri="{BB962C8B-B14F-4D97-AF65-F5344CB8AC3E}">
        <p14:creationId xmlns:p14="http://schemas.microsoft.com/office/powerpoint/2010/main" val="325313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3" name="Shape 23"/>
          <p:cNvSpPr/>
          <p:nvPr/>
        </p:nvSpPr>
        <p:spPr>
          <a:xfrm>
            <a:off x="0" y="6400800"/>
            <a:ext cx="12192003" cy="457200"/>
          </a:xfrm>
          <a:prstGeom prst="rect">
            <a:avLst/>
          </a:prstGeom>
          <a:solidFill>
            <a:schemeClr val="accent2"/>
          </a:solidFill>
          <a:ln w="12700">
            <a:miter lim="400000"/>
          </a:ln>
        </p:spPr>
        <p:txBody>
          <a:bodyPr lIns="45718" tIns="45718" rIns="45718" bIns="45718"/>
          <a:lstStyle/>
          <a:p>
            <a:endParaRPr/>
          </a:p>
        </p:txBody>
      </p:sp>
      <p:sp>
        <p:nvSpPr>
          <p:cNvPr id="24" name="Shape 24"/>
          <p:cNvSpPr/>
          <p:nvPr/>
        </p:nvSpPr>
        <p:spPr>
          <a:xfrm>
            <a:off x="-2" y="6334316"/>
            <a:ext cx="12192005" cy="66000"/>
          </a:xfrm>
          <a:prstGeom prst="rect">
            <a:avLst/>
          </a:prstGeom>
          <a:solidFill>
            <a:schemeClr val="accent1"/>
          </a:solidFill>
          <a:ln w="12700">
            <a:miter lim="400000"/>
          </a:ln>
        </p:spPr>
        <p:txBody>
          <a:bodyPr lIns="45718" tIns="45718" rIns="45718" bIns="45718"/>
          <a:lstStyle/>
          <a:p>
            <a:endParaRPr/>
          </a:p>
        </p:txBody>
      </p:sp>
      <p:sp>
        <p:nvSpPr>
          <p:cNvPr id="25" name="Shape 25"/>
          <p:cNvSpPr/>
          <p:nvPr/>
        </p:nvSpPr>
        <p:spPr>
          <a:xfrm>
            <a:off x="1193532" y="1737845"/>
            <a:ext cx="9966961" cy="1"/>
          </a:xfrm>
          <a:prstGeom prst="line">
            <a:avLst/>
          </a:prstGeom>
          <a:ln w="6350">
            <a:solidFill>
              <a:srgbClr val="808080"/>
            </a:solidFill>
          </a:ln>
        </p:spPr>
        <p:txBody>
          <a:bodyPr lIns="45718" tIns="45718" rIns="45718" bIns="45718"/>
          <a:lstStyle/>
          <a:p>
            <a:endParaRPr/>
          </a:p>
        </p:txBody>
      </p:sp>
      <p:sp>
        <p:nvSpPr>
          <p:cNvPr id="26" name="Shape 26"/>
          <p:cNvSpPr>
            <a:spLocks noGrp="1"/>
          </p:cNvSpPr>
          <p:nvPr>
            <p:ph type="title"/>
          </p:nvPr>
        </p:nvSpPr>
        <p:spPr>
          <a:xfrm>
            <a:off x="1097280" y="286603"/>
            <a:ext cx="10058401" cy="1450757"/>
          </a:xfrm>
          <a:prstGeom prst="rect">
            <a:avLst/>
          </a:prstGeom>
        </p:spPr>
        <p:txBody>
          <a:bodyPr/>
          <a:lstStyle>
            <a:lvl1pPr>
              <a:defRPr sz="4800">
                <a:solidFill>
                  <a:srgbClr val="404040"/>
                </a:solidFill>
              </a:defRPr>
            </a:lvl1pPr>
          </a:lstStyle>
          <a:p>
            <a:r>
              <a:t>Title Text</a:t>
            </a:r>
          </a:p>
        </p:txBody>
      </p:sp>
      <p:sp>
        <p:nvSpPr>
          <p:cNvPr id="27" name="Shape 27"/>
          <p:cNvSpPr>
            <a:spLocks noGrp="1"/>
          </p:cNvSpPr>
          <p:nvPr>
            <p:ph type="body" idx="1"/>
          </p:nvPr>
        </p:nvSpPr>
        <p:spPr>
          <a:xfrm>
            <a:off x="1097280" y="1845734"/>
            <a:ext cx="10058401" cy="4023360"/>
          </a:xfrm>
          <a:prstGeom prst="rect">
            <a:avLst/>
          </a:prstGeom>
        </p:spPr>
        <p:txBody>
          <a:bodyPr lIns="0" tIns="0" rIns="0" bIns="0"/>
          <a:lstStyle>
            <a:lvl1pPr marL="91438" indent="-91438">
              <a:buClr>
                <a:schemeClr val="accent1"/>
              </a:buClr>
              <a:buSzPct val="100000"/>
              <a:buFont typeface="Trebuchet MS"/>
              <a:buChar char=" "/>
              <a:defRPr sz="2000" cap="none" spc="0">
                <a:solidFill>
                  <a:srgbClr val="404040"/>
                </a:solidFill>
                <a:latin typeface="+mj-lt"/>
                <a:ea typeface="+mj-ea"/>
                <a:cs typeface="+mj-cs"/>
                <a:sym typeface="Calibri"/>
              </a:defRPr>
            </a:lvl1pPr>
            <a:lvl2pPr marL="404368" indent="-203200">
              <a:buClr>
                <a:schemeClr val="accent1"/>
              </a:buClr>
              <a:buFont typeface="Trebuchet MS"/>
              <a:defRPr sz="2000" cap="none" spc="0">
                <a:solidFill>
                  <a:srgbClr val="404040"/>
                </a:solidFill>
                <a:latin typeface="+mj-lt"/>
                <a:ea typeface="+mj-ea"/>
                <a:cs typeface="+mj-cs"/>
                <a:sym typeface="Calibri"/>
              </a:defRPr>
            </a:lvl2pPr>
            <a:lvl3pPr marL="645304" indent="-261256">
              <a:buClr>
                <a:schemeClr val="accent1"/>
              </a:buClr>
              <a:buFont typeface="Trebuchet MS"/>
              <a:defRPr sz="2000" cap="none" spc="0">
                <a:solidFill>
                  <a:srgbClr val="404040"/>
                </a:solidFill>
                <a:latin typeface="+mj-lt"/>
                <a:ea typeface="+mj-ea"/>
                <a:cs typeface="+mj-cs"/>
                <a:sym typeface="Calibri"/>
              </a:defRPr>
            </a:lvl3pPr>
            <a:lvl4pPr marL="828185" indent="-261257">
              <a:buClr>
                <a:schemeClr val="accent1"/>
              </a:buClr>
              <a:buFont typeface="Trebuchet MS"/>
              <a:defRPr sz="2000" cap="none" spc="0">
                <a:solidFill>
                  <a:srgbClr val="404040"/>
                </a:solidFill>
                <a:latin typeface="+mj-lt"/>
                <a:ea typeface="+mj-ea"/>
                <a:cs typeface="+mj-cs"/>
                <a:sym typeface="Calibri"/>
              </a:defRPr>
            </a:lvl4pPr>
            <a:lvl5pPr marL="1011065" indent="-261257">
              <a:buClr>
                <a:schemeClr val="accent1"/>
              </a:buClr>
              <a:buFont typeface="Trebuchet MS"/>
              <a:defRPr sz="2000" cap="none" spc="0">
                <a:solidFill>
                  <a:srgbClr val="40404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8" name="Shape 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r>
              <a:t>Title Text</a:t>
            </a:r>
          </a:p>
        </p:txBody>
      </p:sp>
      <p:sp>
        <p:nvSpPr>
          <p:cNvPr id="36" name="Shape 36"/>
          <p:cNvSpPr>
            <a:spLocks noGrp="1"/>
          </p:cNvSpPr>
          <p:nvPr>
            <p:ph type="body" sz="quarter" idx="1"/>
          </p:nvPr>
        </p:nvSpPr>
        <p:spPr>
          <a:xfrm>
            <a:off x="1097280" y="4453128"/>
            <a:ext cx="10058401" cy="114300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7" name="Shape 3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4" name="Shape 44"/>
          <p:cNvSpPr/>
          <p:nvPr/>
        </p:nvSpPr>
        <p:spPr>
          <a:xfrm>
            <a:off x="0" y="6400800"/>
            <a:ext cx="12192003" cy="457200"/>
          </a:xfrm>
          <a:prstGeom prst="rect">
            <a:avLst/>
          </a:prstGeom>
          <a:solidFill>
            <a:schemeClr val="accent2"/>
          </a:solidFill>
          <a:ln w="12700">
            <a:miter lim="400000"/>
          </a:ln>
        </p:spPr>
        <p:txBody>
          <a:bodyPr lIns="45718" tIns="45718" rIns="45718" bIns="45718"/>
          <a:lstStyle/>
          <a:p>
            <a:endParaRPr/>
          </a:p>
        </p:txBody>
      </p:sp>
      <p:sp>
        <p:nvSpPr>
          <p:cNvPr id="45" name="Shape 45"/>
          <p:cNvSpPr/>
          <p:nvPr/>
        </p:nvSpPr>
        <p:spPr>
          <a:xfrm>
            <a:off x="-2" y="6334316"/>
            <a:ext cx="12192005" cy="66000"/>
          </a:xfrm>
          <a:prstGeom prst="rect">
            <a:avLst/>
          </a:prstGeom>
          <a:solidFill>
            <a:schemeClr val="accent1"/>
          </a:solidFill>
          <a:ln w="12700">
            <a:miter lim="400000"/>
          </a:ln>
        </p:spPr>
        <p:txBody>
          <a:bodyPr lIns="45718" tIns="45718" rIns="45718" bIns="45718"/>
          <a:lstStyle/>
          <a:p>
            <a:endParaRPr/>
          </a:p>
        </p:txBody>
      </p:sp>
      <p:sp>
        <p:nvSpPr>
          <p:cNvPr id="46" name="Shape 46"/>
          <p:cNvSpPr/>
          <p:nvPr/>
        </p:nvSpPr>
        <p:spPr>
          <a:xfrm>
            <a:off x="1193532" y="1737845"/>
            <a:ext cx="9966961" cy="1"/>
          </a:xfrm>
          <a:prstGeom prst="line">
            <a:avLst/>
          </a:prstGeom>
          <a:ln w="6350">
            <a:solidFill>
              <a:srgbClr val="808080"/>
            </a:solidFill>
          </a:ln>
        </p:spPr>
        <p:txBody>
          <a:bodyPr lIns="45718" tIns="45718" rIns="45718" bIns="45718"/>
          <a:lstStyle/>
          <a:p>
            <a:endParaRPr/>
          </a:p>
        </p:txBody>
      </p:sp>
      <p:sp>
        <p:nvSpPr>
          <p:cNvPr id="47" name="Shape 47"/>
          <p:cNvSpPr>
            <a:spLocks noGrp="1"/>
          </p:cNvSpPr>
          <p:nvPr>
            <p:ph type="title"/>
          </p:nvPr>
        </p:nvSpPr>
        <p:spPr>
          <a:xfrm>
            <a:off x="1097280" y="286603"/>
            <a:ext cx="10058401" cy="1450757"/>
          </a:xfrm>
          <a:prstGeom prst="rect">
            <a:avLst/>
          </a:prstGeom>
        </p:spPr>
        <p:txBody>
          <a:bodyPr/>
          <a:lstStyle>
            <a:lvl1pPr>
              <a:defRPr sz="4800">
                <a:solidFill>
                  <a:srgbClr val="404040"/>
                </a:solidFill>
              </a:defRPr>
            </a:lvl1pPr>
          </a:lstStyle>
          <a:p>
            <a:r>
              <a:t>Title Text</a:t>
            </a:r>
          </a:p>
        </p:txBody>
      </p:sp>
      <p:sp>
        <p:nvSpPr>
          <p:cNvPr id="48" name="Shape 48"/>
          <p:cNvSpPr>
            <a:spLocks noGrp="1"/>
          </p:cNvSpPr>
          <p:nvPr>
            <p:ph type="body" sz="half" idx="1"/>
          </p:nvPr>
        </p:nvSpPr>
        <p:spPr>
          <a:xfrm>
            <a:off x="1097277" y="1845734"/>
            <a:ext cx="4937762" cy="4023360"/>
          </a:xfrm>
          <a:prstGeom prst="rect">
            <a:avLst/>
          </a:prstGeom>
        </p:spPr>
        <p:txBody>
          <a:bodyPr lIns="0" tIns="0" rIns="0" bIns="0"/>
          <a:lstStyle>
            <a:lvl1pPr marL="91438" indent="-91438">
              <a:buClr>
                <a:schemeClr val="accent1"/>
              </a:buClr>
              <a:buSzPct val="100000"/>
              <a:buFont typeface="Trebuchet MS"/>
              <a:buChar char=" "/>
              <a:defRPr sz="2000" cap="none" spc="0">
                <a:solidFill>
                  <a:srgbClr val="404040"/>
                </a:solidFill>
                <a:latin typeface="+mj-lt"/>
                <a:ea typeface="+mj-ea"/>
                <a:cs typeface="+mj-cs"/>
                <a:sym typeface="Calibri"/>
              </a:defRPr>
            </a:lvl1pPr>
            <a:lvl2pPr marL="404368" indent="-203200">
              <a:buClr>
                <a:schemeClr val="accent1"/>
              </a:buClr>
              <a:buFont typeface="Trebuchet MS"/>
              <a:defRPr sz="2000" cap="none" spc="0">
                <a:solidFill>
                  <a:srgbClr val="404040"/>
                </a:solidFill>
                <a:latin typeface="+mj-lt"/>
                <a:ea typeface="+mj-ea"/>
                <a:cs typeface="+mj-cs"/>
                <a:sym typeface="Calibri"/>
              </a:defRPr>
            </a:lvl2pPr>
            <a:lvl3pPr marL="645304" indent="-261256">
              <a:buClr>
                <a:schemeClr val="accent1"/>
              </a:buClr>
              <a:buFont typeface="Trebuchet MS"/>
              <a:defRPr sz="2000" cap="none" spc="0">
                <a:solidFill>
                  <a:srgbClr val="404040"/>
                </a:solidFill>
                <a:latin typeface="+mj-lt"/>
                <a:ea typeface="+mj-ea"/>
                <a:cs typeface="+mj-cs"/>
                <a:sym typeface="Calibri"/>
              </a:defRPr>
            </a:lvl3pPr>
            <a:lvl4pPr marL="828185" indent="-261257">
              <a:buClr>
                <a:schemeClr val="accent1"/>
              </a:buClr>
              <a:buFont typeface="Trebuchet MS"/>
              <a:defRPr sz="2000" cap="none" spc="0">
                <a:solidFill>
                  <a:srgbClr val="404040"/>
                </a:solidFill>
                <a:latin typeface="+mj-lt"/>
                <a:ea typeface="+mj-ea"/>
                <a:cs typeface="+mj-cs"/>
                <a:sym typeface="Calibri"/>
              </a:defRPr>
            </a:lvl4pPr>
            <a:lvl5pPr marL="1011065" indent="-261257">
              <a:buClr>
                <a:schemeClr val="accent1"/>
              </a:buClr>
              <a:buFont typeface="Trebuchet MS"/>
              <a:defRPr sz="2000" cap="none" spc="0">
                <a:solidFill>
                  <a:srgbClr val="40404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6" name="Shape 56"/>
          <p:cNvSpPr/>
          <p:nvPr/>
        </p:nvSpPr>
        <p:spPr>
          <a:xfrm>
            <a:off x="0" y="6400800"/>
            <a:ext cx="12192003" cy="457200"/>
          </a:xfrm>
          <a:prstGeom prst="rect">
            <a:avLst/>
          </a:prstGeom>
          <a:solidFill>
            <a:schemeClr val="accent2"/>
          </a:solidFill>
          <a:ln w="12700">
            <a:miter lim="400000"/>
          </a:ln>
        </p:spPr>
        <p:txBody>
          <a:bodyPr lIns="45718" tIns="45718" rIns="45718" bIns="45718"/>
          <a:lstStyle/>
          <a:p>
            <a:endParaRPr/>
          </a:p>
        </p:txBody>
      </p:sp>
      <p:sp>
        <p:nvSpPr>
          <p:cNvPr id="57" name="Shape 57"/>
          <p:cNvSpPr/>
          <p:nvPr/>
        </p:nvSpPr>
        <p:spPr>
          <a:xfrm>
            <a:off x="-2" y="6334316"/>
            <a:ext cx="12192005" cy="66000"/>
          </a:xfrm>
          <a:prstGeom prst="rect">
            <a:avLst/>
          </a:prstGeom>
          <a:solidFill>
            <a:schemeClr val="accent1"/>
          </a:solidFill>
          <a:ln w="12700">
            <a:miter lim="400000"/>
          </a:ln>
        </p:spPr>
        <p:txBody>
          <a:bodyPr lIns="45718" tIns="45718" rIns="45718" bIns="45718"/>
          <a:lstStyle/>
          <a:p>
            <a:endParaRPr/>
          </a:p>
        </p:txBody>
      </p:sp>
      <p:sp>
        <p:nvSpPr>
          <p:cNvPr id="58" name="Shape 58"/>
          <p:cNvSpPr/>
          <p:nvPr/>
        </p:nvSpPr>
        <p:spPr>
          <a:xfrm>
            <a:off x="1193532" y="1737845"/>
            <a:ext cx="9966961" cy="1"/>
          </a:xfrm>
          <a:prstGeom prst="line">
            <a:avLst/>
          </a:prstGeom>
          <a:ln w="6350">
            <a:solidFill>
              <a:srgbClr val="808080"/>
            </a:solidFill>
          </a:ln>
        </p:spPr>
        <p:txBody>
          <a:bodyPr lIns="45718" tIns="45718" rIns="45718" bIns="45718"/>
          <a:lstStyle/>
          <a:p>
            <a:endParaRPr/>
          </a:p>
        </p:txBody>
      </p:sp>
      <p:sp>
        <p:nvSpPr>
          <p:cNvPr id="59" name="Shape 59"/>
          <p:cNvSpPr>
            <a:spLocks noGrp="1"/>
          </p:cNvSpPr>
          <p:nvPr>
            <p:ph type="title"/>
          </p:nvPr>
        </p:nvSpPr>
        <p:spPr>
          <a:xfrm>
            <a:off x="1097280" y="286603"/>
            <a:ext cx="10058401" cy="1450757"/>
          </a:xfrm>
          <a:prstGeom prst="rect">
            <a:avLst/>
          </a:prstGeom>
        </p:spPr>
        <p:txBody>
          <a:bodyPr/>
          <a:lstStyle>
            <a:lvl1pPr>
              <a:defRPr sz="4800">
                <a:solidFill>
                  <a:srgbClr val="404040"/>
                </a:solidFill>
              </a:defRPr>
            </a:lvl1pPr>
          </a:lstStyle>
          <a:p>
            <a:r>
              <a:t>Title Text</a:t>
            </a:r>
          </a:p>
        </p:txBody>
      </p:sp>
      <p:sp>
        <p:nvSpPr>
          <p:cNvPr id="60" name="Shape 60"/>
          <p:cNvSpPr>
            <a:spLocks noGrp="1"/>
          </p:cNvSpPr>
          <p:nvPr>
            <p:ph type="body" sz="quarter" idx="1"/>
          </p:nvPr>
        </p:nvSpPr>
        <p:spPr>
          <a:xfrm>
            <a:off x="1097280" y="1846052"/>
            <a:ext cx="4937760" cy="736284"/>
          </a:xfrm>
          <a:prstGeom prst="rect">
            <a:avLst/>
          </a:prstGeom>
        </p:spPr>
        <p:txBody>
          <a:bodyPr anchor="ctr"/>
          <a:lstStyle>
            <a:lvl1pPr>
              <a:defRPr sz="2000" spc="0">
                <a:solidFill>
                  <a:schemeClr val="tx1"/>
                </a:solidFill>
                <a:latin typeface="+mj-lt"/>
                <a:ea typeface="+mj-ea"/>
                <a:cs typeface="+mj-cs"/>
                <a:sym typeface="Calibri"/>
              </a:defRPr>
            </a:lvl1pPr>
            <a:lvl2pPr marL="404368" indent="-203200">
              <a:defRPr sz="2000" spc="0">
                <a:solidFill>
                  <a:schemeClr val="tx1"/>
                </a:solidFill>
                <a:latin typeface="+mj-lt"/>
                <a:ea typeface="+mj-ea"/>
                <a:cs typeface="+mj-cs"/>
                <a:sym typeface="Calibri"/>
              </a:defRPr>
            </a:lvl2pPr>
            <a:lvl3pPr marL="645304" indent="-261256">
              <a:defRPr sz="2000" spc="0">
                <a:solidFill>
                  <a:schemeClr val="tx1"/>
                </a:solidFill>
                <a:latin typeface="+mj-lt"/>
                <a:ea typeface="+mj-ea"/>
                <a:cs typeface="+mj-cs"/>
                <a:sym typeface="Calibri"/>
              </a:defRPr>
            </a:lvl3pPr>
            <a:lvl4pPr marL="828185" indent="-261257">
              <a:defRPr sz="2000" spc="0">
                <a:solidFill>
                  <a:schemeClr val="tx1"/>
                </a:solidFill>
                <a:latin typeface="+mj-lt"/>
                <a:ea typeface="+mj-ea"/>
                <a:cs typeface="+mj-cs"/>
                <a:sym typeface="Calibri"/>
              </a:defRPr>
            </a:lvl4pPr>
            <a:lvl5pPr marL="1011065" indent="-261257">
              <a:defRPr sz="2000" spc="0">
                <a:solidFill>
                  <a:schemeClr val="tx1"/>
                </a:solidFill>
                <a:latin typeface="+mj-lt"/>
                <a:ea typeface="+mj-ea"/>
                <a:cs typeface="+mj-cs"/>
                <a:sym typeface="Calibri"/>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1" name="Shape 61"/>
          <p:cNvSpPr>
            <a:spLocks noGrp="1"/>
          </p:cNvSpPr>
          <p:nvPr>
            <p:ph type="body" sz="quarter" idx="13"/>
          </p:nvPr>
        </p:nvSpPr>
        <p:spPr>
          <a:xfrm>
            <a:off x="6217918" y="1846052"/>
            <a:ext cx="4937764" cy="736284"/>
          </a:xfrm>
          <a:prstGeom prst="rect">
            <a:avLst/>
          </a:prstGeom>
        </p:spPr>
        <p:txBody>
          <a:bodyPr anchor="ctr"/>
          <a:lstStyle/>
          <a:p>
            <a:pPr marL="91438" indent="-91438">
              <a:buClr>
                <a:schemeClr val="accent1"/>
              </a:buClr>
              <a:buSzPct val="100000"/>
              <a:buFont typeface="Trebuchet MS"/>
              <a:buChar char=" "/>
              <a:defRPr sz="2000" cap="none" spc="0">
                <a:solidFill>
                  <a:srgbClr val="404040"/>
                </a:solidFill>
                <a:latin typeface="+mj-lt"/>
                <a:ea typeface="+mj-ea"/>
                <a:cs typeface="+mj-cs"/>
                <a:sym typeface="Calibri"/>
              </a:defRPr>
            </a:pPr>
            <a:endParaRPr/>
          </a:p>
        </p:txBody>
      </p:sp>
      <p:sp>
        <p:nvSpPr>
          <p:cNvPr id="62" name="Shape 6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9" name="Shape 69"/>
          <p:cNvSpPr/>
          <p:nvPr/>
        </p:nvSpPr>
        <p:spPr>
          <a:xfrm>
            <a:off x="0" y="6400800"/>
            <a:ext cx="12192003" cy="457200"/>
          </a:xfrm>
          <a:prstGeom prst="rect">
            <a:avLst/>
          </a:prstGeom>
          <a:solidFill>
            <a:schemeClr val="accent2"/>
          </a:solidFill>
          <a:ln w="12700">
            <a:miter lim="400000"/>
          </a:ln>
        </p:spPr>
        <p:txBody>
          <a:bodyPr lIns="45718" tIns="45718" rIns="45718" bIns="45718"/>
          <a:lstStyle/>
          <a:p>
            <a:endParaRPr/>
          </a:p>
        </p:txBody>
      </p:sp>
      <p:sp>
        <p:nvSpPr>
          <p:cNvPr id="70" name="Shape 70"/>
          <p:cNvSpPr/>
          <p:nvPr/>
        </p:nvSpPr>
        <p:spPr>
          <a:xfrm>
            <a:off x="-2" y="6334316"/>
            <a:ext cx="12192005" cy="66000"/>
          </a:xfrm>
          <a:prstGeom prst="rect">
            <a:avLst/>
          </a:prstGeom>
          <a:solidFill>
            <a:schemeClr val="accent1"/>
          </a:solidFill>
          <a:ln w="12700">
            <a:miter lim="400000"/>
          </a:ln>
        </p:spPr>
        <p:txBody>
          <a:bodyPr lIns="45718" tIns="45718" rIns="45718" bIns="45718"/>
          <a:lstStyle/>
          <a:p>
            <a:endParaRPr/>
          </a:p>
        </p:txBody>
      </p:sp>
      <p:sp>
        <p:nvSpPr>
          <p:cNvPr id="71" name="Shape 71"/>
          <p:cNvSpPr/>
          <p:nvPr/>
        </p:nvSpPr>
        <p:spPr>
          <a:xfrm>
            <a:off x="1193532" y="1737845"/>
            <a:ext cx="9966961" cy="1"/>
          </a:xfrm>
          <a:prstGeom prst="line">
            <a:avLst/>
          </a:prstGeom>
          <a:ln w="6350">
            <a:solidFill>
              <a:srgbClr val="808080"/>
            </a:solidFill>
          </a:ln>
        </p:spPr>
        <p:txBody>
          <a:bodyPr lIns="45718" tIns="45718" rIns="45718" bIns="45718"/>
          <a:lstStyle/>
          <a:p>
            <a:endParaRPr/>
          </a:p>
        </p:txBody>
      </p:sp>
      <p:sp>
        <p:nvSpPr>
          <p:cNvPr id="72" name="Shape 72"/>
          <p:cNvSpPr>
            <a:spLocks noGrp="1"/>
          </p:cNvSpPr>
          <p:nvPr>
            <p:ph type="title"/>
          </p:nvPr>
        </p:nvSpPr>
        <p:spPr>
          <a:xfrm>
            <a:off x="1097280" y="286603"/>
            <a:ext cx="10058401" cy="1450757"/>
          </a:xfrm>
          <a:prstGeom prst="rect">
            <a:avLst/>
          </a:prstGeom>
        </p:spPr>
        <p:txBody>
          <a:bodyPr/>
          <a:lstStyle>
            <a:lvl1pPr>
              <a:defRPr sz="4800">
                <a:solidFill>
                  <a:srgbClr val="404040"/>
                </a:solidFill>
              </a:defRPr>
            </a:lvl1pPr>
          </a:lstStyle>
          <a:p>
            <a:r>
              <a:t>Title Text</a:t>
            </a:r>
          </a:p>
        </p:txBody>
      </p:sp>
      <p:sp>
        <p:nvSpPr>
          <p:cNvPr id="73" name="Shape 7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9" name="Shape 89"/>
          <p:cNvSpPr/>
          <p:nvPr/>
        </p:nvSpPr>
        <p:spPr>
          <a:xfrm>
            <a:off x="14" y="0"/>
            <a:ext cx="4050795" cy="6858000"/>
          </a:xfrm>
          <a:prstGeom prst="rect">
            <a:avLst/>
          </a:prstGeom>
          <a:solidFill>
            <a:schemeClr val="accent2"/>
          </a:solidFill>
          <a:ln w="12700">
            <a:miter lim="400000"/>
          </a:ln>
        </p:spPr>
        <p:txBody>
          <a:bodyPr lIns="45718" tIns="45718" rIns="45718" bIns="45718"/>
          <a:lstStyle/>
          <a:p>
            <a:endParaRPr/>
          </a:p>
        </p:txBody>
      </p:sp>
      <p:sp>
        <p:nvSpPr>
          <p:cNvPr id="90" name="Shape 90"/>
          <p:cNvSpPr/>
          <p:nvPr/>
        </p:nvSpPr>
        <p:spPr>
          <a:xfrm>
            <a:off x="4040070" y="0"/>
            <a:ext cx="64010" cy="6858000"/>
          </a:xfrm>
          <a:prstGeom prst="rect">
            <a:avLst/>
          </a:prstGeom>
          <a:solidFill>
            <a:schemeClr val="accent1"/>
          </a:solidFill>
          <a:ln w="12700">
            <a:miter lim="400000"/>
          </a:ln>
        </p:spPr>
        <p:txBody>
          <a:bodyPr lIns="45718" tIns="45718" rIns="45718" bIns="45718"/>
          <a:lstStyle/>
          <a:p>
            <a:endParaRPr/>
          </a:p>
        </p:txBody>
      </p:sp>
      <p:sp>
        <p:nvSpPr>
          <p:cNvPr id="91" name="Shape 91"/>
          <p:cNvSpPr>
            <a:spLocks noGrp="1"/>
          </p:cNvSpPr>
          <p:nvPr>
            <p:ph type="title"/>
          </p:nvPr>
        </p:nvSpPr>
        <p:spPr>
          <a:xfrm>
            <a:off x="457200" y="594359"/>
            <a:ext cx="3200400" cy="2286001"/>
          </a:xfrm>
          <a:prstGeom prst="rect">
            <a:avLst/>
          </a:prstGeom>
        </p:spPr>
        <p:txBody>
          <a:bodyPr/>
          <a:lstStyle>
            <a:lvl1pPr>
              <a:defRPr sz="3600">
                <a:solidFill>
                  <a:srgbClr val="FFFFFF"/>
                </a:solidFill>
              </a:defRPr>
            </a:lvl1pPr>
          </a:lstStyle>
          <a:p>
            <a:r>
              <a:t>Title Text</a:t>
            </a:r>
          </a:p>
        </p:txBody>
      </p:sp>
      <p:sp>
        <p:nvSpPr>
          <p:cNvPr id="92" name="Shape 92"/>
          <p:cNvSpPr>
            <a:spLocks noGrp="1"/>
          </p:cNvSpPr>
          <p:nvPr>
            <p:ph type="body" idx="1"/>
          </p:nvPr>
        </p:nvSpPr>
        <p:spPr>
          <a:xfrm>
            <a:off x="4800600" y="731519"/>
            <a:ext cx="6492241" cy="5257802"/>
          </a:xfrm>
          <a:prstGeom prst="rect">
            <a:avLst/>
          </a:prstGeom>
        </p:spPr>
        <p:txBody>
          <a:bodyPr lIns="0" tIns="0" rIns="0" bIns="0"/>
          <a:lstStyle>
            <a:lvl1pPr marL="91438" indent="-91438">
              <a:buClr>
                <a:schemeClr val="accent1"/>
              </a:buClr>
              <a:buSzPct val="100000"/>
              <a:buFont typeface="Trebuchet MS"/>
              <a:buChar char=" "/>
              <a:defRPr sz="2000" cap="none" spc="0">
                <a:solidFill>
                  <a:srgbClr val="404040"/>
                </a:solidFill>
                <a:latin typeface="+mj-lt"/>
                <a:ea typeface="+mj-ea"/>
                <a:cs typeface="+mj-cs"/>
                <a:sym typeface="Calibri"/>
              </a:defRPr>
            </a:lvl1pPr>
            <a:lvl2pPr marL="404368" indent="-203200">
              <a:buClr>
                <a:schemeClr val="accent1"/>
              </a:buClr>
              <a:buFont typeface="Trebuchet MS"/>
              <a:defRPr sz="2000" cap="none" spc="0">
                <a:solidFill>
                  <a:srgbClr val="404040"/>
                </a:solidFill>
                <a:latin typeface="+mj-lt"/>
                <a:ea typeface="+mj-ea"/>
                <a:cs typeface="+mj-cs"/>
                <a:sym typeface="Calibri"/>
              </a:defRPr>
            </a:lvl2pPr>
            <a:lvl3pPr marL="645304" indent="-261256">
              <a:buClr>
                <a:schemeClr val="accent1"/>
              </a:buClr>
              <a:buFont typeface="Trebuchet MS"/>
              <a:defRPr sz="2000" cap="none" spc="0">
                <a:solidFill>
                  <a:srgbClr val="404040"/>
                </a:solidFill>
                <a:latin typeface="+mj-lt"/>
                <a:ea typeface="+mj-ea"/>
                <a:cs typeface="+mj-cs"/>
                <a:sym typeface="Calibri"/>
              </a:defRPr>
            </a:lvl3pPr>
            <a:lvl4pPr marL="828185" indent="-261257">
              <a:buClr>
                <a:schemeClr val="accent1"/>
              </a:buClr>
              <a:buFont typeface="Trebuchet MS"/>
              <a:defRPr sz="2000" cap="none" spc="0">
                <a:solidFill>
                  <a:srgbClr val="404040"/>
                </a:solidFill>
                <a:latin typeface="+mj-lt"/>
                <a:ea typeface="+mj-ea"/>
                <a:cs typeface="+mj-cs"/>
                <a:sym typeface="Calibri"/>
              </a:defRPr>
            </a:lvl4pPr>
            <a:lvl5pPr marL="1011065" indent="-261257">
              <a:buClr>
                <a:schemeClr val="accent1"/>
              </a:buClr>
              <a:buFont typeface="Trebuchet MS"/>
              <a:defRPr sz="2000" cap="none" spc="0">
                <a:solidFill>
                  <a:srgbClr val="40404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3" name="Shape 93"/>
          <p:cNvSpPr>
            <a:spLocks noGrp="1"/>
          </p:cNvSpPr>
          <p:nvPr>
            <p:ph type="body" sz="quarter" idx="13"/>
          </p:nvPr>
        </p:nvSpPr>
        <p:spPr>
          <a:xfrm>
            <a:off x="457200" y="2926079"/>
            <a:ext cx="3200400" cy="3379125"/>
          </a:xfrm>
          <a:prstGeom prst="rect">
            <a:avLst/>
          </a:prstGeom>
        </p:spPr>
        <p:txBody>
          <a:bodyPr/>
          <a:lstStyle/>
          <a:p>
            <a:pPr marL="91438" indent="-91438">
              <a:buClr>
                <a:schemeClr val="accent1"/>
              </a:buClr>
              <a:buSzPct val="100000"/>
              <a:buFont typeface="Trebuchet MS"/>
              <a:buChar char=" "/>
              <a:defRPr sz="2000" cap="none" spc="0">
                <a:solidFill>
                  <a:srgbClr val="404040"/>
                </a:solidFill>
                <a:latin typeface="+mj-lt"/>
                <a:ea typeface="+mj-ea"/>
                <a:cs typeface="+mj-cs"/>
                <a:sym typeface="Calibri"/>
              </a:defRPr>
            </a:pPr>
            <a:endParaRPr/>
          </a:p>
        </p:txBody>
      </p:sp>
      <p:sp>
        <p:nvSpPr>
          <p:cNvPr id="94" name="Shape 94"/>
          <p:cNvSpPr>
            <a:spLocks noGrp="1"/>
          </p:cNvSpPr>
          <p:nvPr>
            <p:ph type="sldNum" sz="quarter" idx="2"/>
          </p:nvPr>
        </p:nvSpPr>
        <p:spPr>
          <a:prstGeom prst="rect">
            <a:avLst/>
          </a:prstGeom>
        </p:spPr>
        <p:txBody>
          <a:bodyPr/>
          <a:lstStyle>
            <a:lvl1pPr>
              <a:defRPr>
                <a:solidFill>
                  <a:srgbClr val="637052"/>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01" name="Shape 101"/>
          <p:cNvSpPr/>
          <p:nvPr/>
        </p:nvSpPr>
        <p:spPr>
          <a:xfrm>
            <a:off x="0" y="4953000"/>
            <a:ext cx="12188825" cy="1905000"/>
          </a:xfrm>
          <a:prstGeom prst="rect">
            <a:avLst/>
          </a:prstGeom>
          <a:solidFill>
            <a:schemeClr val="accent2"/>
          </a:solidFill>
          <a:ln w="12700">
            <a:miter lim="400000"/>
          </a:ln>
        </p:spPr>
        <p:txBody>
          <a:bodyPr lIns="45718" tIns="45718" rIns="45718" bIns="45718"/>
          <a:lstStyle/>
          <a:p>
            <a:endParaRPr/>
          </a:p>
        </p:txBody>
      </p:sp>
      <p:sp>
        <p:nvSpPr>
          <p:cNvPr id="102" name="Shape 102"/>
          <p:cNvSpPr/>
          <p:nvPr/>
        </p:nvSpPr>
        <p:spPr>
          <a:xfrm>
            <a:off x="13" y="4915075"/>
            <a:ext cx="12188828" cy="64010"/>
          </a:xfrm>
          <a:prstGeom prst="rect">
            <a:avLst/>
          </a:prstGeom>
          <a:solidFill>
            <a:schemeClr val="accent1"/>
          </a:solidFill>
          <a:ln w="12700">
            <a:miter lim="400000"/>
          </a:ln>
        </p:spPr>
        <p:txBody>
          <a:bodyPr lIns="45718" tIns="45718" rIns="45718" bIns="45718"/>
          <a:lstStyle/>
          <a:p>
            <a:endParaRPr/>
          </a:p>
        </p:txBody>
      </p:sp>
      <p:sp>
        <p:nvSpPr>
          <p:cNvPr id="103" name="Shape 103"/>
          <p:cNvSpPr>
            <a:spLocks noGrp="1"/>
          </p:cNvSpPr>
          <p:nvPr>
            <p:ph type="title"/>
          </p:nvPr>
        </p:nvSpPr>
        <p:spPr>
          <a:xfrm>
            <a:off x="1097280" y="5074920"/>
            <a:ext cx="10113265" cy="822962"/>
          </a:xfrm>
          <a:prstGeom prst="rect">
            <a:avLst/>
          </a:prstGeom>
        </p:spPr>
        <p:txBody>
          <a:bodyPr lIns="0" tIns="0" rIns="0" bIns="0"/>
          <a:lstStyle>
            <a:lvl1pPr>
              <a:defRPr sz="3600">
                <a:solidFill>
                  <a:srgbClr val="FFFFFF"/>
                </a:solidFill>
              </a:defRPr>
            </a:lvl1pPr>
          </a:lstStyle>
          <a:p>
            <a:r>
              <a:t>Title Text</a:t>
            </a:r>
          </a:p>
        </p:txBody>
      </p:sp>
      <p:sp>
        <p:nvSpPr>
          <p:cNvPr id="104" name="Shape 104"/>
          <p:cNvSpPr>
            <a:spLocks noGrp="1"/>
          </p:cNvSpPr>
          <p:nvPr>
            <p:ph type="pic" idx="13"/>
          </p:nvPr>
        </p:nvSpPr>
        <p:spPr>
          <a:xfrm>
            <a:off x="13" y="0"/>
            <a:ext cx="12191988" cy="4915076"/>
          </a:xfrm>
          <a:prstGeom prst="rect">
            <a:avLst/>
          </a:prstGeom>
        </p:spPr>
        <p:txBody>
          <a:bodyPr lIns="91439" tIns="45719" rIns="91439" bIns="45719">
            <a:noAutofit/>
          </a:bodyPr>
          <a:lstStyle/>
          <a:p>
            <a:endParaRPr/>
          </a:p>
        </p:txBody>
      </p:sp>
      <p:sp>
        <p:nvSpPr>
          <p:cNvPr id="105" name="Shape 105"/>
          <p:cNvSpPr>
            <a:spLocks noGrp="1"/>
          </p:cNvSpPr>
          <p:nvPr>
            <p:ph type="body" sz="quarter" idx="1"/>
          </p:nvPr>
        </p:nvSpPr>
        <p:spPr>
          <a:xfrm>
            <a:off x="1097280" y="5907023"/>
            <a:ext cx="10113265" cy="594362"/>
          </a:xfrm>
          <a:prstGeom prst="rect">
            <a:avLst/>
          </a:prstGeom>
        </p:spPr>
        <p:txBody>
          <a:bodyPr lIns="0" tIns="0" rIns="0" bIns="0"/>
          <a:lstStyle>
            <a:lvl1pPr>
              <a:spcBef>
                <a:spcPts val="600"/>
              </a:spcBef>
              <a:defRPr sz="1500" cap="none" spc="0">
                <a:solidFill>
                  <a:srgbClr val="FFFFFF"/>
                </a:solidFill>
                <a:latin typeface="+mj-lt"/>
                <a:ea typeface="+mj-ea"/>
                <a:cs typeface="+mj-cs"/>
                <a:sym typeface="Calibri"/>
              </a:defRPr>
            </a:lvl1pPr>
            <a:lvl2pPr marL="353568" indent="-152400">
              <a:spcBef>
                <a:spcPts val="600"/>
              </a:spcBef>
              <a:defRPr sz="1500" cap="none" spc="0">
                <a:solidFill>
                  <a:srgbClr val="FFFFFF"/>
                </a:solidFill>
                <a:latin typeface="+mj-lt"/>
                <a:ea typeface="+mj-ea"/>
                <a:cs typeface="+mj-cs"/>
                <a:sym typeface="Calibri"/>
              </a:defRPr>
            </a:lvl2pPr>
            <a:lvl3pPr marL="579990" indent="-195942">
              <a:spcBef>
                <a:spcPts val="600"/>
              </a:spcBef>
              <a:defRPr sz="1500" cap="none" spc="0">
                <a:solidFill>
                  <a:srgbClr val="FFFFFF"/>
                </a:solidFill>
                <a:latin typeface="+mj-lt"/>
                <a:ea typeface="+mj-ea"/>
                <a:cs typeface="+mj-cs"/>
                <a:sym typeface="Calibri"/>
              </a:defRPr>
            </a:lvl3pPr>
            <a:lvl4pPr marL="762870" indent="-195942">
              <a:spcBef>
                <a:spcPts val="600"/>
              </a:spcBef>
              <a:defRPr sz="1500" cap="none" spc="0">
                <a:solidFill>
                  <a:srgbClr val="FFFFFF"/>
                </a:solidFill>
                <a:latin typeface="+mj-lt"/>
                <a:ea typeface="+mj-ea"/>
                <a:cs typeface="+mj-cs"/>
                <a:sym typeface="Calibri"/>
              </a:defRPr>
            </a:lvl4pPr>
            <a:lvl5pPr marL="945750" indent="-195942">
              <a:spcBef>
                <a:spcPts val="600"/>
              </a:spcBef>
              <a:defRPr sz="1500" cap="none" spc="0">
                <a:solidFill>
                  <a:srgbClr val="FFFFFF"/>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6" name="Shape 10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13" name="Shape 113"/>
          <p:cNvSpPr/>
          <p:nvPr/>
        </p:nvSpPr>
        <p:spPr>
          <a:xfrm>
            <a:off x="0" y="6400800"/>
            <a:ext cx="12192003" cy="457200"/>
          </a:xfrm>
          <a:prstGeom prst="rect">
            <a:avLst/>
          </a:prstGeom>
          <a:solidFill>
            <a:schemeClr val="accent2"/>
          </a:solidFill>
          <a:ln w="12700">
            <a:miter lim="400000"/>
          </a:ln>
        </p:spPr>
        <p:txBody>
          <a:bodyPr lIns="45718" tIns="45718" rIns="45718" bIns="45718"/>
          <a:lstStyle/>
          <a:p>
            <a:endParaRPr/>
          </a:p>
        </p:txBody>
      </p:sp>
      <p:sp>
        <p:nvSpPr>
          <p:cNvPr id="114" name="Shape 114"/>
          <p:cNvSpPr/>
          <p:nvPr/>
        </p:nvSpPr>
        <p:spPr>
          <a:xfrm>
            <a:off x="-2" y="6334316"/>
            <a:ext cx="12192005" cy="66000"/>
          </a:xfrm>
          <a:prstGeom prst="rect">
            <a:avLst/>
          </a:prstGeom>
          <a:solidFill>
            <a:schemeClr val="accent1"/>
          </a:solidFill>
          <a:ln w="12700">
            <a:miter lim="400000"/>
          </a:ln>
        </p:spPr>
        <p:txBody>
          <a:bodyPr lIns="45718" tIns="45718" rIns="45718" bIns="45718"/>
          <a:lstStyle/>
          <a:p>
            <a:endParaRPr/>
          </a:p>
        </p:txBody>
      </p:sp>
      <p:sp>
        <p:nvSpPr>
          <p:cNvPr id="115" name="Shape 115"/>
          <p:cNvSpPr/>
          <p:nvPr/>
        </p:nvSpPr>
        <p:spPr>
          <a:xfrm>
            <a:off x="1193532" y="1737845"/>
            <a:ext cx="9966961" cy="1"/>
          </a:xfrm>
          <a:prstGeom prst="line">
            <a:avLst/>
          </a:prstGeom>
          <a:ln w="6350">
            <a:solidFill>
              <a:srgbClr val="808080"/>
            </a:solidFill>
          </a:ln>
        </p:spPr>
        <p:txBody>
          <a:bodyPr lIns="45718" tIns="45718" rIns="45718" bIns="45718"/>
          <a:lstStyle/>
          <a:p>
            <a:endParaRPr/>
          </a:p>
        </p:txBody>
      </p:sp>
      <p:sp>
        <p:nvSpPr>
          <p:cNvPr id="116" name="Shape 116"/>
          <p:cNvSpPr>
            <a:spLocks noGrp="1"/>
          </p:cNvSpPr>
          <p:nvPr>
            <p:ph type="title"/>
          </p:nvPr>
        </p:nvSpPr>
        <p:spPr>
          <a:xfrm>
            <a:off x="1097280" y="286603"/>
            <a:ext cx="10058401" cy="1450757"/>
          </a:xfrm>
          <a:prstGeom prst="rect">
            <a:avLst/>
          </a:prstGeom>
        </p:spPr>
        <p:txBody>
          <a:bodyPr/>
          <a:lstStyle>
            <a:lvl1pPr>
              <a:defRPr sz="4800">
                <a:solidFill>
                  <a:srgbClr val="404040"/>
                </a:solidFill>
              </a:defRPr>
            </a:lvl1pPr>
          </a:lstStyle>
          <a:p>
            <a:r>
              <a:t>Title Text</a:t>
            </a:r>
          </a:p>
        </p:txBody>
      </p:sp>
      <p:sp>
        <p:nvSpPr>
          <p:cNvPr id="117" name="Shape 117"/>
          <p:cNvSpPr>
            <a:spLocks noGrp="1"/>
          </p:cNvSpPr>
          <p:nvPr>
            <p:ph type="body" idx="1"/>
          </p:nvPr>
        </p:nvSpPr>
        <p:spPr>
          <a:xfrm>
            <a:off x="1097280" y="1845734"/>
            <a:ext cx="10058401" cy="4023360"/>
          </a:xfrm>
          <a:prstGeom prst="rect">
            <a:avLst/>
          </a:prstGeom>
        </p:spPr>
        <p:txBody>
          <a:bodyPr lIns="0" tIns="0" rIns="0" bIns="0"/>
          <a:lstStyle>
            <a:lvl1pPr marL="91438" indent="-91438">
              <a:buClr>
                <a:schemeClr val="accent1"/>
              </a:buClr>
              <a:buSzPct val="100000"/>
              <a:buFont typeface="Trebuchet MS"/>
              <a:buChar char=" "/>
              <a:defRPr sz="2000" cap="none" spc="0">
                <a:solidFill>
                  <a:srgbClr val="404040"/>
                </a:solidFill>
                <a:latin typeface="+mj-lt"/>
                <a:ea typeface="+mj-ea"/>
                <a:cs typeface="+mj-cs"/>
                <a:sym typeface="Calibri"/>
              </a:defRPr>
            </a:lvl1pPr>
            <a:lvl2pPr marL="404368" indent="-203200">
              <a:buClr>
                <a:schemeClr val="accent1"/>
              </a:buClr>
              <a:buFont typeface="Trebuchet MS"/>
              <a:defRPr sz="2000" cap="none" spc="0">
                <a:solidFill>
                  <a:srgbClr val="404040"/>
                </a:solidFill>
                <a:latin typeface="+mj-lt"/>
                <a:ea typeface="+mj-ea"/>
                <a:cs typeface="+mj-cs"/>
                <a:sym typeface="Calibri"/>
              </a:defRPr>
            </a:lvl2pPr>
            <a:lvl3pPr marL="645304" indent="-261256">
              <a:buClr>
                <a:schemeClr val="accent1"/>
              </a:buClr>
              <a:buFont typeface="Trebuchet MS"/>
              <a:defRPr sz="2000" cap="none" spc="0">
                <a:solidFill>
                  <a:srgbClr val="404040"/>
                </a:solidFill>
                <a:latin typeface="+mj-lt"/>
                <a:ea typeface="+mj-ea"/>
                <a:cs typeface="+mj-cs"/>
                <a:sym typeface="Calibri"/>
              </a:defRPr>
            </a:lvl3pPr>
            <a:lvl4pPr marL="828185" indent="-261257">
              <a:buClr>
                <a:schemeClr val="accent1"/>
              </a:buClr>
              <a:buFont typeface="Trebuchet MS"/>
              <a:defRPr sz="2000" cap="none" spc="0">
                <a:solidFill>
                  <a:srgbClr val="404040"/>
                </a:solidFill>
                <a:latin typeface="+mj-lt"/>
                <a:ea typeface="+mj-ea"/>
                <a:cs typeface="+mj-cs"/>
                <a:sym typeface="Calibri"/>
              </a:defRPr>
            </a:lvl4pPr>
            <a:lvl5pPr marL="1011065" indent="-261257">
              <a:buClr>
                <a:schemeClr val="accent1"/>
              </a:buClr>
              <a:buFont typeface="Trebuchet MS"/>
              <a:defRPr sz="2000" cap="none" spc="0">
                <a:solidFill>
                  <a:srgbClr val="40404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8" name="Shape 11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3175" y="6400800"/>
            <a:ext cx="12188825" cy="457200"/>
          </a:xfrm>
          <a:prstGeom prst="rect">
            <a:avLst/>
          </a:prstGeom>
          <a:solidFill>
            <a:schemeClr val="accent2"/>
          </a:solidFill>
          <a:ln w="12700">
            <a:miter lim="400000"/>
          </a:ln>
        </p:spPr>
        <p:txBody>
          <a:bodyPr lIns="45718" tIns="45718" rIns="45718" bIns="45718"/>
          <a:lstStyle/>
          <a:p>
            <a:endParaRPr/>
          </a:p>
        </p:txBody>
      </p:sp>
      <p:sp>
        <p:nvSpPr>
          <p:cNvPr id="3" name="Shape 3"/>
          <p:cNvSpPr/>
          <p:nvPr/>
        </p:nvSpPr>
        <p:spPr>
          <a:xfrm>
            <a:off x="13" y="6334316"/>
            <a:ext cx="12188828" cy="64010"/>
          </a:xfrm>
          <a:prstGeom prst="rect">
            <a:avLst/>
          </a:prstGeom>
          <a:solidFill>
            <a:schemeClr val="accent1"/>
          </a:solidFill>
          <a:ln w="12700">
            <a:miter lim="400000"/>
          </a:ln>
        </p:spPr>
        <p:txBody>
          <a:bodyPr lIns="45718" tIns="45718" rIns="45718" bIns="45718"/>
          <a:lstStyle/>
          <a:p>
            <a:endParaRPr/>
          </a:p>
        </p:txBody>
      </p:sp>
      <p:sp>
        <p:nvSpPr>
          <p:cNvPr id="4" name="Shape 4"/>
          <p:cNvSpPr>
            <a:spLocks noGrp="1"/>
          </p:cNvSpPr>
          <p:nvPr>
            <p:ph type="title"/>
          </p:nvPr>
        </p:nvSpPr>
        <p:spPr>
          <a:xfrm>
            <a:off x="1097280" y="758951"/>
            <a:ext cx="10058401" cy="356616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p>
            <a:r>
              <a:t>Title Text</a:t>
            </a:r>
          </a:p>
        </p:txBody>
      </p:sp>
      <p:sp>
        <p:nvSpPr>
          <p:cNvPr id="5" name="Shape 5"/>
          <p:cNvSpPr>
            <a:spLocks noGrp="1"/>
          </p:cNvSpPr>
          <p:nvPr>
            <p:ph type="body" idx="1"/>
          </p:nvPr>
        </p:nvSpPr>
        <p:spPr>
          <a:xfrm>
            <a:off x="1100050" y="4455619"/>
            <a:ext cx="10058401" cy="114300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6" name="Shape 6"/>
          <p:cNvSpPr/>
          <p:nvPr/>
        </p:nvSpPr>
        <p:spPr>
          <a:xfrm>
            <a:off x="1207656" y="4343400"/>
            <a:ext cx="9875523" cy="0"/>
          </a:xfrm>
          <a:prstGeom prst="line">
            <a:avLst/>
          </a:prstGeom>
          <a:ln w="6350">
            <a:solidFill>
              <a:srgbClr val="808080"/>
            </a:solidFill>
          </a:ln>
        </p:spPr>
        <p:txBody>
          <a:bodyPr lIns="45718" tIns="45718" rIns="45718" bIns="45718"/>
          <a:lstStyle/>
          <a:p>
            <a:endParaRPr/>
          </a:p>
        </p:txBody>
      </p:sp>
      <p:sp>
        <p:nvSpPr>
          <p:cNvPr id="7" name="Shape 7"/>
          <p:cNvSpPr>
            <a:spLocks noGrp="1"/>
          </p:cNvSpPr>
          <p:nvPr>
            <p:ph type="sldNum" sz="quarter" idx="2"/>
          </p:nvPr>
        </p:nvSpPr>
        <p:spPr>
          <a:xfrm>
            <a:off x="10975143" y="6526778"/>
            <a:ext cx="237341" cy="231139"/>
          </a:xfrm>
          <a:prstGeom prst="rect">
            <a:avLst/>
          </a:prstGeom>
          <a:ln w="12700">
            <a:miter lim="400000"/>
          </a:ln>
        </p:spPr>
        <p:txBody>
          <a:bodyPr wrap="none" lIns="45718" tIns="45718" rIns="45718" bIns="45718" anchor="ctr">
            <a:spAutoFit/>
          </a:bodyPr>
          <a:lstStyle>
            <a:lvl1pPr algn="r">
              <a:defRPr sz="10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Lst>
  <p:transition spd="med"/>
  <p:hf hdr="0" ftr="0" dt="0"/>
  <p:txStyles>
    <p:titleStyle>
      <a:lvl1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1pPr>
      <a:lvl2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2pPr>
      <a:lvl3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3pPr>
      <a:lvl4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4pPr>
      <a:lvl5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5pPr>
      <a:lvl6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6pPr>
      <a:lvl7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7pPr>
      <a:lvl8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8pPr>
      <a:lvl9pPr marL="0" marR="0" indent="0" algn="l" defTabSz="914400" rtl="0" latinLnBrk="0">
        <a:lnSpc>
          <a:spcPct val="85000"/>
        </a:lnSpc>
        <a:spcBef>
          <a:spcPts val="0"/>
        </a:spcBef>
        <a:spcAft>
          <a:spcPts val="0"/>
        </a:spcAft>
        <a:buClrTx/>
        <a:buSzTx/>
        <a:buFontTx/>
        <a:buNone/>
        <a:tabLst/>
        <a:defRPr sz="8000" b="0" i="0" u="none" strike="noStrike" cap="none" spc="-50" baseline="0">
          <a:ln>
            <a:noFill/>
          </a:ln>
          <a:solidFill>
            <a:srgbClr val="262626"/>
          </a:solidFill>
          <a:uFillTx/>
          <a:latin typeface="Calibri Light"/>
          <a:ea typeface="Calibri Light"/>
          <a:cs typeface="Calibri Light"/>
          <a:sym typeface="Calibri Light"/>
        </a:defRPr>
      </a:lvl9pPr>
    </p:titleStyle>
    <p:bodyStyle>
      <a:lvl1pPr marL="0" marR="0" indent="0" algn="l" defTabSz="914400" rtl="0" latinLnBrk="0">
        <a:lnSpc>
          <a:spcPct val="90000"/>
        </a:lnSpc>
        <a:spcBef>
          <a:spcPts val="1200"/>
        </a:spcBef>
        <a:spcAft>
          <a:spcPts val="0"/>
        </a:spcAft>
        <a:buClrTx/>
        <a:buSzTx/>
        <a:buFontTx/>
        <a:buNone/>
        <a:tabLst/>
        <a:defRPr sz="2400" b="0" i="0" u="none" strike="noStrike" cap="all" spc="200" baseline="0">
          <a:ln>
            <a:noFill/>
          </a:ln>
          <a:solidFill>
            <a:srgbClr val="637052"/>
          </a:solidFill>
          <a:uFillTx/>
          <a:latin typeface="Calibri Light"/>
          <a:ea typeface="Calibri Light"/>
          <a:cs typeface="Calibri Light"/>
          <a:sym typeface="Calibri Light"/>
        </a:defRPr>
      </a:lvl1pPr>
      <a:lvl2pPr marL="445008" marR="0" indent="-243840"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2pPr>
      <a:lvl3pPr marL="697556" marR="0" indent="-313508"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3pPr>
      <a:lvl4pPr marL="880436" marR="0" indent="-313508"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4pPr>
      <a:lvl5pPr marL="1063316" marR="0" indent="-313508"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5pPr>
      <a:lvl6pPr marL="1263285" marR="0" indent="-391885"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6pPr>
      <a:lvl7pPr marL="1463285" marR="0" indent="-391885"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7pPr>
      <a:lvl8pPr marL="1663285" marR="0" indent="-391885"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8pPr>
      <a:lvl9pPr marL="1863285" marR="0" indent="-391885"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xfrm>
            <a:off x="1097280" y="758951"/>
            <a:ext cx="10058401" cy="3566162"/>
          </a:xfrm>
          <a:prstGeom prst="rect">
            <a:avLst/>
          </a:prstGeom>
        </p:spPr>
        <p:txBody>
          <a:bodyPr/>
          <a:lstStyle/>
          <a:p>
            <a:pPr>
              <a:defRPr sz="5400" spc="-100"/>
            </a:pPr>
            <a:r>
              <a:rPr dirty="0"/>
              <a:t>Seamless Coverage Workgroup </a:t>
            </a:r>
            <a:br>
              <a:rPr dirty="0"/>
            </a:br>
            <a:endParaRPr dirty="0"/>
          </a:p>
        </p:txBody>
      </p:sp>
      <p:sp>
        <p:nvSpPr>
          <p:cNvPr id="151" name="Shape 151"/>
          <p:cNvSpPr>
            <a:spLocks noGrp="1"/>
          </p:cNvSpPr>
          <p:nvPr>
            <p:ph type="body" sz="quarter" idx="1"/>
          </p:nvPr>
        </p:nvSpPr>
        <p:spPr>
          <a:xfrm>
            <a:off x="1100050" y="4455619"/>
            <a:ext cx="10058401" cy="1143002"/>
          </a:xfrm>
          <a:prstGeom prst="rect">
            <a:avLst/>
          </a:prstGeom>
        </p:spPr>
        <p:txBody>
          <a:bodyPr/>
          <a:lstStyle/>
          <a:p>
            <a:pPr algn="ctr" defTabSz="886967">
              <a:spcBef>
                <a:spcPts val="1100"/>
              </a:spcBef>
              <a:defRPr sz="2300" spc="100"/>
            </a:pPr>
            <a:r>
              <a:rPr dirty="0">
                <a:solidFill>
                  <a:schemeClr val="tx1"/>
                </a:solidFill>
              </a:rPr>
              <a:t>Dec. 4, 2015 / 12:00 – 3:00 PM</a:t>
            </a:r>
            <a:endParaRPr spc="194" dirty="0">
              <a:solidFill>
                <a:schemeClr val="tx1"/>
              </a:solidFill>
            </a:endParaRPr>
          </a:p>
          <a:p>
            <a:pPr algn="ctr" defTabSz="886967">
              <a:spcBef>
                <a:spcPts val="1100"/>
              </a:spcBef>
              <a:defRPr sz="2300" spc="100"/>
            </a:pPr>
            <a:r>
              <a:rPr dirty="0">
                <a:solidFill>
                  <a:schemeClr val="tx1"/>
                </a:solidFill>
              </a:rPr>
              <a:t>MN Dept. of Revenue Building (Room: </a:t>
            </a:r>
            <a:r>
              <a:rPr dirty="0" err="1">
                <a:solidFill>
                  <a:schemeClr val="tx1"/>
                </a:solidFill>
              </a:rPr>
              <a:t>Skjegstad</a:t>
            </a:r>
            <a:r>
              <a:rPr dirty="0">
                <a:solidFill>
                  <a:schemeClr val="tx1"/>
                </a:solidFill>
              </a:rPr>
              <a:t> #2000)</a:t>
            </a:r>
          </a:p>
        </p:txBody>
      </p:sp>
      <p:sp>
        <p:nvSpPr>
          <p:cNvPr id="2" name="Slide Number Placeholder 1"/>
          <p:cNvSpPr>
            <a:spLocks noGrp="1"/>
          </p:cNvSpPr>
          <p:nvPr>
            <p:ph type="sldNum" sz="quarter" idx="2"/>
          </p:nvPr>
        </p:nvSpPr>
        <p:spPr/>
        <p:txBody>
          <a:bodyPr/>
          <a:lstStyle/>
          <a:p>
            <a:fld id="{86CB4B4D-7CA3-9044-876B-883B54F8677D}" type="slidenum">
              <a:rPr lang="en-US" smtClean="0"/>
              <a:t>1</a:t>
            </a:fld>
            <a:endParaRPr 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Key Assumptions</a:t>
            </a:r>
            <a:endParaRPr lang="en-US" dirty="0"/>
          </a:p>
        </p:txBody>
      </p:sp>
      <p:sp>
        <p:nvSpPr>
          <p:cNvPr id="3" name="Text Placeholder 2"/>
          <p:cNvSpPr>
            <a:spLocks noGrp="1"/>
          </p:cNvSpPr>
          <p:nvPr>
            <p:ph type="body" idx="1"/>
          </p:nvPr>
        </p:nvSpPr>
        <p:spPr>
          <a:xfrm>
            <a:off x="1097280" y="2057400"/>
            <a:ext cx="10058401" cy="3811694"/>
          </a:xfrm>
        </p:spPr>
        <p:txBody>
          <a:bodyPr/>
          <a:lstStyle/>
          <a:p>
            <a:pPr marL="457200" indent="-457200">
              <a:buClr>
                <a:srgbClr val="800000"/>
              </a:buClr>
              <a:buFont typeface="+mj-lt"/>
              <a:buAutoNum type="arabicPeriod" startAt="4"/>
              <a:defRPr sz="1800">
                <a:solidFill>
                  <a:schemeClr val="accent2"/>
                </a:solidFill>
              </a:defRPr>
            </a:pPr>
            <a:r>
              <a:rPr lang="en-US" sz="2200" dirty="0" smtClean="0">
                <a:solidFill>
                  <a:srgbClr val="800000"/>
                </a:solidFill>
              </a:rPr>
              <a:t>Federal IT Development Grant/Funding: </a:t>
            </a:r>
            <a:r>
              <a:rPr lang="en-US" sz="2200" dirty="0" smtClean="0">
                <a:solidFill>
                  <a:schemeClr val="tx1"/>
                </a:solidFill>
              </a:rPr>
              <a:t>A move to either federal model could result in a reduction of expected federal funding for the state’s development and improvement efforts for MNsure IT. </a:t>
            </a:r>
          </a:p>
          <a:p>
            <a:pPr marL="342900" indent="-342900">
              <a:buClr>
                <a:srgbClr val="800000"/>
              </a:buClr>
              <a:buFontTx/>
              <a:buAutoNum type="arabicPeriod" startAt="4"/>
              <a:defRPr sz="1800">
                <a:solidFill>
                  <a:schemeClr val="accent2"/>
                </a:solidFill>
              </a:defRPr>
            </a:pPr>
            <a:r>
              <a:rPr lang="en-US" sz="2200" dirty="0" smtClean="0">
                <a:solidFill>
                  <a:srgbClr val="800000"/>
                </a:solidFill>
              </a:rPr>
              <a:t>MNsure retains consumer assistance and oversight function (SSBM ONLY): </a:t>
            </a:r>
            <a:r>
              <a:rPr lang="en-US" sz="2200" dirty="0" smtClean="0">
                <a:solidFill>
                  <a:schemeClr val="tx1"/>
                </a:solidFill>
              </a:rPr>
              <a:t>Under the assumption the state would pay 3.0 of the 3.5% premium withhold revenue to the federal government, the remaining .5% -- based on current 2017 enrollment projections – would only be worth $1.9M.  </a:t>
            </a:r>
          </a:p>
          <a:p>
            <a:pPr lvl="2">
              <a:defRPr sz="1800">
                <a:solidFill>
                  <a:schemeClr val="accent2"/>
                </a:solidFill>
              </a:defRPr>
            </a:pPr>
            <a:r>
              <a:rPr lang="en-US" sz="2200" dirty="0" smtClean="0">
                <a:solidFill>
                  <a:schemeClr val="tx1"/>
                </a:solidFill>
              </a:rPr>
              <a:t>This would leave a gap of roughly $1.7M to cover costs of these retained functions.</a:t>
            </a:r>
            <a:endParaRPr lang="en-US" sz="2200" dirty="0" smtClean="0"/>
          </a:p>
          <a:p>
            <a:endParaRPr lang="en-US" dirty="0"/>
          </a:p>
        </p:txBody>
      </p:sp>
      <p:sp>
        <p:nvSpPr>
          <p:cNvPr id="4" name="Rectangle 3"/>
          <p:cNvSpPr/>
          <p:nvPr/>
        </p:nvSpPr>
        <p:spPr>
          <a:xfrm>
            <a:off x="1097280" y="5358137"/>
            <a:ext cx="9875520" cy="584775"/>
          </a:xfrm>
          <a:prstGeom prst="rect">
            <a:avLst/>
          </a:prstGeom>
        </p:spPr>
        <p:txBody>
          <a:bodyPr wrap="square">
            <a:spAutoFit/>
          </a:bodyPr>
          <a:lstStyle/>
          <a:p>
            <a:pPr marL="312930" lvl="1">
              <a:defRPr sz="1800">
                <a:solidFill>
                  <a:schemeClr val="accent2"/>
                </a:solidFill>
              </a:defRPr>
            </a:pPr>
            <a:endParaRPr lang="en-US" sz="1600" dirty="0">
              <a:solidFill>
                <a:srgbClr val="404040"/>
              </a:solidFill>
            </a:endParaRPr>
          </a:p>
          <a:p>
            <a:pPr>
              <a:defRPr sz="1800"/>
            </a:pPr>
            <a:r>
              <a:rPr lang="en-US" sz="1600" dirty="0">
                <a:solidFill>
                  <a:srgbClr val="800000"/>
                </a:solidFill>
              </a:rPr>
              <a:t>See Appendix slides for more details around state assumptions for potential costs of changing models.</a:t>
            </a:r>
          </a:p>
        </p:txBody>
      </p:sp>
      <p:sp>
        <p:nvSpPr>
          <p:cNvPr id="5" name="Slide Number Placeholder 4"/>
          <p:cNvSpPr>
            <a:spLocks noGrp="1"/>
          </p:cNvSpPr>
          <p:nvPr>
            <p:ph type="sldNum" sz="quarter" idx="2"/>
          </p:nvPr>
        </p:nvSpPr>
        <p:spPr/>
        <p:txBody>
          <a:bodyPr/>
          <a:lstStyle/>
          <a:p>
            <a:fld id="{86CB4B4D-7CA3-9044-876B-883B54F8677D}" type="slidenum">
              <a:rPr lang="en-US" smtClean="0"/>
              <a:t>10</a:t>
            </a:fld>
            <a:endParaRPr lang="en-US"/>
          </a:p>
        </p:txBody>
      </p:sp>
    </p:spTree>
    <p:extLst>
      <p:ext uri="{BB962C8B-B14F-4D97-AF65-F5344CB8AC3E}">
        <p14:creationId xmlns:p14="http://schemas.microsoft.com/office/powerpoint/2010/main" val="2122486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p:nvPr>
        </p:nvSpPr>
        <p:spPr>
          <a:xfrm>
            <a:off x="1010652" y="286603"/>
            <a:ext cx="10366593" cy="1450757"/>
          </a:xfrm>
          <a:prstGeom prst="rect">
            <a:avLst/>
          </a:prstGeom>
        </p:spPr>
        <p:txBody>
          <a:bodyPr>
            <a:normAutofit/>
          </a:bodyPr>
          <a:lstStyle>
            <a:lvl1pPr>
              <a:defRPr spc="-100"/>
            </a:lvl1pPr>
          </a:lstStyle>
          <a:p>
            <a:r>
              <a:rPr lang="en-US" sz="4400" dirty="0"/>
              <a:t>O</a:t>
            </a:r>
            <a:r>
              <a:rPr lang="en-US" sz="4400" dirty="0" smtClean="0"/>
              <a:t>utstanding issues for FFM/SSBM in Minnesota</a:t>
            </a:r>
            <a:endParaRPr sz="4400" dirty="0"/>
          </a:p>
        </p:txBody>
      </p:sp>
      <p:sp>
        <p:nvSpPr>
          <p:cNvPr id="193" name="Shape 193"/>
          <p:cNvSpPr>
            <a:spLocks noGrp="1"/>
          </p:cNvSpPr>
          <p:nvPr>
            <p:ph type="body" idx="1"/>
          </p:nvPr>
        </p:nvSpPr>
        <p:spPr>
          <a:xfrm>
            <a:off x="1010653" y="1845734"/>
            <a:ext cx="10087276" cy="4379220"/>
          </a:xfrm>
          <a:prstGeom prst="rect">
            <a:avLst/>
          </a:prstGeom>
        </p:spPr>
        <p:txBody>
          <a:bodyPr>
            <a:normAutofit fontScale="85000" lnSpcReduction="20000"/>
          </a:bodyPr>
          <a:lstStyle/>
          <a:p>
            <a:pPr marL="457200" indent="-457200">
              <a:lnSpc>
                <a:spcPct val="110000"/>
              </a:lnSpc>
              <a:buClr>
                <a:srgbClr val="800000"/>
              </a:buClr>
              <a:buFontTx/>
              <a:buAutoNum type="arabicPeriod"/>
              <a:defRPr>
                <a:solidFill>
                  <a:srgbClr val="000000"/>
                </a:solidFill>
              </a:defRPr>
            </a:pPr>
            <a:r>
              <a:rPr lang="en-US" sz="2200" dirty="0" smtClean="0">
                <a:solidFill>
                  <a:srgbClr val="800000"/>
                </a:solidFill>
              </a:rPr>
              <a:t>Future of </a:t>
            </a:r>
            <a:r>
              <a:rPr lang="en-US" sz="2200" dirty="0" err="1" smtClean="0">
                <a:solidFill>
                  <a:srgbClr val="800000"/>
                </a:solidFill>
              </a:rPr>
              <a:t>MinnesotaCare</a:t>
            </a:r>
            <a:r>
              <a:rPr lang="en-US" sz="2200" dirty="0" smtClean="0">
                <a:solidFill>
                  <a:srgbClr val="800000"/>
                </a:solidFill>
              </a:rPr>
              <a:t>: </a:t>
            </a:r>
            <a:r>
              <a:rPr sz="2200" dirty="0" smtClean="0"/>
              <a:t>Unclear </a:t>
            </a:r>
            <a:r>
              <a:rPr lang="en-US" sz="2200" dirty="0" smtClean="0"/>
              <a:t>if </a:t>
            </a:r>
            <a:r>
              <a:rPr sz="2200" dirty="0" smtClean="0"/>
              <a:t>federal </a:t>
            </a:r>
            <a:r>
              <a:rPr sz="2200" dirty="0"/>
              <a:t>models will support </a:t>
            </a:r>
            <a:r>
              <a:rPr sz="2200" dirty="0" err="1"/>
              <a:t>MinnesotaCare</a:t>
            </a:r>
            <a:r>
              <a:rPr sz="2200" dirty="0"/>
              <a:t> </a:t>
            </a:r>
            <a:r>
              <a:rPr sz="2200" dirty="0" smtClean="0"/>
              <a:t>by 2018</a:t>
            </a:r>
            <a:r>
              <a:rPr lang="en-US" sz="2200" dirty="0" smtClean="0"/>
              <a:t>.</a:t>
            </a:r>
            <a:endParaRPr sz="2200" dirty="0"/>
          </a:p>
          <a:p>
            <a:pPr marL="457200" indent="-457200">
              <a:lnSpc>
                <a:spcPct val="110000"/>
              </a:lnSpc>
              <a:buClr>
                <a:srgbClr val="800000"/>
              </a:buClr>
              <a:buFontTx/>
              <a:buAutoNum type="arabicPeriod"/>
              <a:defRPr>
                <a:solidFill>
                  <a:srgbClr val="000000"/>
                </a:solidFill>
              </a:defRPr>
            </a:pPr>
            <a:r>
              <a:rPr lang="en-US" sz="2200" dirty="0" smtClean="0">
                <a:solidFill>
                  <a:srgbClr val="800000"/>
                </a:solidFill>
              </a:rPr>
              <a:t>Impact on State’s IT Efforts for Public Programs: </a:t>
            </a:r>
            <a:r>
              <a:rPr lang="en-US" sz="2200" dirty="0" smtClean="0">
                <a:solidFill>
                  <a:schemeClr val="tx1"/>
                </a:solidFill>
              </a:rPr>
              <a:t>Transition to federal model would require use of state resources dedicated to this effort. This could negatively impact the ongoing existing work on the overall IT improvements for public programs and county workers.</a:t>
            </a:r>
          </a:p>
          <a:p>
            <a:pPr marL="457200" indent="-457200">
              <a:lnSpc>
                <a:spcPct val="110000"/>
              </a:lnSpc>
              <a:buClr>
                <a:srgbClr val="800000"/>
              </a:buClr>
              <a:buFontTx/>
              <a:buAutoNum type="arabicPeriod"/>
              <a:defRPr>
                <a:solidFill>
                  <a:srgbClr val="000000"/>
                </a:solidFill>
              </a:defRPr>
            </a:pPr>
            <a:r>
              <a:rPr lang="en-US" sz="2200" dirty="0" smtClean="0">
                <a:solidFill>
                  <a:srgbClr val="800000"/>
                </a:solidFill>
              </a:rPr>
              <a:t>Ability to sustain MNsure under SSBM: </a:t>
            </a:r>
            <a:r>
              <a:rPr sz="2200" dirty="0" smtClean="0"/>
              <a:t>Unclear </a:t>
            </a:r>
            <a:r>
              <a:rPr lang="en-US" sz="2200" dirty="0" smtClean="0"/>
              <a:t>if </a:t>
            </a:r>
            <a:r>
              <a:rPr sz="2200" dirty="0" smtClean="0"/>
              <a:t>SSBM </a:t>
            </a:r>
            <a:r>
              <a:rPr sz="2200" dirty="0"/>
              <a:t>model </a:t>
            </a:r>
            <a:r>
              <a:rPr lang="en-US" sz="2200" dirty="0" smtClean="0"/>
              <a:t>will</a:t>
            </a:r>
            <a:r>
              <a:rPr sz="2200" dirty="0" smtClean="0"/>
              <a:t> </a:t>
            </a:r>
            <a:r>
              <a:rPr sz="2200" dirty="0"/>
              <a:t>be financially </a:t>
            </a:r>
            <a:r>
              <a:rPr sz="2200" dirty="0" smtClean="0"/>
              <a:t>sustainable</a:t>
            </a:r>
            <a:r>
              <a:rPr lang="en-US" sz="2200" dirty="0" smtClean="0"/>
              <a:t> for the remaining state costs of MNsure functionalities.</a:t>
            </a:r>
          </a:p>
          <a:p>
            <a:pPr marL="457200" indent="-457200">
              <a:lnSpc>
                <a:spcPct val="110000"/>
              </a:lnSpc>
              <a:buClr>
                <a:srgbClr val="800000"/>
              </a:buClr>
              <a:buFontTx/>
              <a:buAutoNum type="arabicPeriod"/>
              <a:defRPr>
                <a:solidFill>
                  <a:srgbClr val="000000"/>
                </a:solidFill>
              </a:defRPr>
            </a:pPr>
            <a:r>
              <a:rPr lang="en-US" sz="2200" dirty="0" smtClean="0">
                <a:solidFill>
                  <a:srgbClr val="800000"/>
                </a:solidFill>
              </a:rPr>
              <a:t>Impact on priority setting process: </a:t>
            </a:r>
            <a:r>
              <a:rPr lang="en-US" sz="2200" dirty="0" smtClean="0">
                <a:solidFill>
                  <a:schemeClr val="tx1"/>
                </a:solidFill>
              </a:rPr>
              <a:t>There is no known mechanism to influence the priorities of the federal marketplace.</a:t>
            </a:r>
            <a:endParaRPr lang="en-US" sz="2200" dirty="0" smtClean="0">
              <a:solidFill>
                <a:schemeClr val="accent2"/>
              </a:solidFill>
            </a:endParaRPr>
          </a:p>
          <a:p>
            <a:pPr marL="457200" indent="-457200">
              <a:lnSpc>
                <a:spcPct val="110000"/>
              </a:lnSpc>
              <a:buClr>
                <a:srgbClr val="800000"/>
              </a:buClr>
              <a:buFontTx/>
              <a:buAutoNum type="arabicPeriod"/>
              <a:defRPr>
                <a:solidFill>
                  <a:srgbClr val="000000"/>
                </a:solidFill>
              </a:defRPr>
            </a:pPr>
            <a:r>
              <a:rPr lang="en-US" sz="2200" dirty="0" smtClean="0">
                <a:solidFill>
                  <a:srgbClr val="800000"/>
                </a:solidFill>
              </a:rPr>
              <a:t>Flexibility to Innovate (1332 Waiver): </a:t>
            </a:r>
            <a:r>
              <a:rPr lang="en-US" sz="2200" dirty="0" smtClean="0">
                <a:solidFill>
                  <a:srgbClr val="000000"/>
                </a:solidFill>
              </a:rPr>
              <a:t>Unknown if </a:t>
            </a:r>
            <a:r>
              <a:rPr lang="en-US" sz="2200" dirty="0">
                <a:solidFill>
                  <a:srgbClr val="000000"/>
                </a:solidFill>
              </a:rPr>
              <a:t>federal models could support </a:t>
            </a:r>
            <a:r>
              <a:rPr lang="en-US" sz="2200" dirty="0" smtClean="0">
                <a:solidFill>
                  <a:srgbClr val="000000"/>
                </a:solidFill>
              </a:rPr>
              <a:t>state innovation </a:t>
            </a:r>
            <a:r>
              <a:rPr lang="en-US" sz="2200" dirty="0">
                <a:solidFill>
                  <a:srgbClr val="000000"/>
                </a:solidFill>
              </a:rPr>
              <a:t>efforts under 1332 waiver, including changes to </a:t>
            </a:r>
            <a:r>
              <a:rPr lang="en-US" sz="2200" dirty="0" err="1">
                <a:solidFill>
                  <a:srgbClr val="000000"/>
                </a:solidFill>
              </a:rPr>
              <a:t>MinnesotaCare</a:t>
            </a:r>
            <a:r>
              <a:rPr lang="en-US" sz="2200" dirty="0">
                <a:solidFill>
                  <a:srgbClr val="000000"/>
                </a:solidFill>
              </a:rPr>
              <a:t> or increased subsidies </a:t>
            </a:r>
            <a:r>
              <a:rPr lang="en-US" sz="2200" dirty="0" smtClean="0">
                <a:solidFill>
                  <a:srgbClr val="000000"/>
                </a:solidFill>
              </a:rPr>
              <a:t>for </a:t>
            </a:r>
            <a:r>
              <a:rPr lang="en-US" sz="2200" dirty="0">
                <a:solidFill>
                  <a:srgbClr val="000000"/>
                </a:solidFill>
              </a:rPr>
              <a:t>consumers. Federal models cannot support </a:t>
            </a:r>
            <a:r>
              <a:rPr lang="en-US" sz="2200" dirty="0" smtClean="0">
                <a:solidFill>
                  <a:srgbClr val="000000"/>
                </a:solidFill>
              </a:rPr>
              <a:t>state </a:t>
            </a:r>
            <a:r>
              <a:rPr lang="en-US" sz="2200" dirty="0">
                <a:solidFill>
                  <a:srgbClr val="000000"/>
                </a:solidFill>
              </a:rPr>
              <a:t>innovations to make federal tax credits </a:t>
            </a:r>
            <a:r>
              <a:rPr lang="en-US" sz="2200" dirty="0" smtClean="0">
                <a:solidFill>
                  <a:srgbClr val="000000"/>
                </a:solidFill>
              </a:rPr>
              <a:t>portable.</a:t>
            </a:r>
          </a:p>
          <a:p>
            <a:pPr marL="457200" indent="-457200">
              <a:lnSpc>
                <a:spcPct val="110000"/>
              </a:lnSpc>
              <a:buClr>
                <a:srgbClr val="800000"/>
              </a:buClr>
              <a:buFontTx/>
              <a:buAutoNum type="arabicPeriod"/>
              <a:defRPr>
                <a:solidFill>
                  <a:srgbClr val="000000"/>
                </a:solidFill>
              </a:defRPr>
            </a:pPr>
            <a:r>
              <a:rPr lang="en-US" sz="2200" dirty="0" smtClean="0">
                <a:solidFill>
                  <a:srgbClr val="800000"/>
                </a:solidFill>
              </a:rPr>
              <a:t>Experience of public program enrollees and applicants:</a:t>
            </a:r>
            <a:r>
              <a:rPr lang="en-US" sz="2200" dirty="0">
                <a:solidFill>
                  <a:srgbClr val="800000"/>
                </a:solidFill>
              </a:rPr>
              <a:t> </a:t>
            </a:r>
            <a:r>
              <a:rPr lang="en-US" sz="2200" dirty="0" smtClean="0">
                <a:solidFill>
                  <a:schemeClr val="tx1"/>
                </a:solidFill>
              </a:rPr>
              <a:t>Customer services for public program enrollees with a federal model would be challenging for the state to coordinate and manage. </a:t>
            </a:r>
            <a:endParaRPr sz="2200" dirty="0">
              <a:solidFill>
                <a:srgbClr val="000000"/>
              </a:solidFill>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11</a:t>
            </a:fld>
            <a:endParaRPr lang="en-US"/>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Comparison of State Financing Needs </a:t>
            </a:r>
            <a:br>
              <a:rPr lang="en-US" sz="3200" dirty="0" smtClean="0"/>
            </a:br>
            <a:r>
              <a:rPr lang="en-US" sz="3200" dirty="0" smtClean="0"/>
              <a:t>Based on FY 2017 Budget (in 000s)</a:t>
            </a:r>
            <a:endParaRPr lang="en-US" sz="3200" dirty="0"/>
          </a:p>
        </p:txBody>
      </p:sp>
      <p:graphicFrame>
        <p:nvGraphicFramePr>
          <p:cNvPr id="4" name="Table 3" descr="Marketplace Model Total Non Federal Share Difference from Current&#10;MNSURE (Current) $22,060 None&#10;FFM $27,162 $5,102&#10;SSBM $28,741 $6,681&#10;"/>
          <p:cNvGraphicFramePr>
            <a:graphicFrameLocks noGrp="1"/>
          </p:cNvGraphicFramePr>
          <p:nvPr>
            <p:extLst>
              <p:ext uri="{D42A27DB-BD31-4B8C-83A1-F6EECF244321}">
                <p14:modId xmlns:p14="http://schemas.microsoft.com/office/powerpoint/2010/main" val="481449005"/>
              </p:ext>
            </p:extLst>
          </p:nvPr>
        </p:nvGraphicFramePr>
        <p:xfrm>
          <a:off x="1184223" y="1690686"/>
          <a:ext cx="8633418" cy="2626480"/>
        </p:xfrm>
        <a:graphic>
          <a:graphicData uri="http://schemas.openxmlformats.org/drawingml/2006/table">
            <a:tbl>
              <a:tblPr firstRow="1" bandRow="1">
                <a:tableStyleId>{72833802-FEF1-4C79-8D5D-14CF1EAF98D9}</a:tableStyleId>
              </a:tblPr>
              <a:tblGrid>
                <a:gridCol w="2877806"/>
                <a:gridCol w="2862125"/>
                <a:gridCol w="2893487"/>
              </a:tblGrid>
              <a:tr h="656620">
                <a:tc>
                  <a:txBody>
                    <a:bodyPr/>
                    <a:lstStyle/>
                    <a:p>
                      <a:pPr algn="ctr"/>
                      <a:r>
                        <a:rPr lang="en-US" sz="1800" dirty="0" smtClean="0">
                          <a:solidFill>
                            <a:schemeClr val="tx1"/>
                          </a:solidFill>
                        </a:rPr>
                        <a:t>Marketplace Model</a:t>
                      </a:r>
                      <a:endParaRPr lang="en-US" sz="1800" dirty="0">
                        <a:solidFill>
                          <a:schemeClr val="tx1"/>
                        </a:solidFill>
                      </a:endParaRPr>
                    </a:p>
                  </a:txBody>
                  <a:tcPr anchor="ctr">
                    <a:solidFill>
                      <a:schemeClr val="accent1">
                        <a:lumMod val="40000"/>
                        <a:lumOff val="60000"/>
                      </a:schemeClr>
                    </a:solidFill>
                  </a:tcPr>
                </a:tc>
                <a:tc>
                  <a:txBody>
                    <a:bodyPr/>
                    <a:lstStyle/>
                    <a:p>
                      <a:pPr algn="ctr"/>
                      <a:r>
                        <a:rPr lang="en-US" sz="1800" dirty="0" smtClean="0">
                          <a:solidFill>
                            <a:schemeClr val="tx1"/>
                          </a:solidFill>
                        </a:rPr>
                        <a:t>Total Non</a:t>
                      </a:r>
                      <a:r>
                        <a:rPr lang="en-US" sz="1800" baseline="0" dirty="0" smtClean="0">
                          <a:solidFill>
                            <a:schemeClr val="tx1"/>
                          </a:solidFill>
                        </a:rPr>
                        <a:t> Federal Share</a:t>
                      </a:r>
                      <a:endParaRPr lang="en-US" sz="1800" dirty="0">
                        <a:solidFill>
                          <a:schemeClr val="tx1"/>
                        </a:solidFill>
                      </a:endParaRPr>
                    </a:p>
                  </a:txBody>
                  <a:tcPr anchor="ctr">
                    <a:solidFill>
                      <a:schemeClr val="accent1">
                        <a:lumMod val="40000"/>
                        <a:lumOff val="60000"/>
                      </a:schemeClr>
                    </a:solidFill>
                  </a:tcPr>
                </a:tc>
                <a:tc>
                  <a:txBody>
                    <a:bodyPr/>
                    <a:lstStyle/>
                    <a:p>
                      <a:pPr algn="ctr"/>
                      <a:r>
                        <a:rPr lang="en-US" sz="1800" dirty="0" smtClean="0">
                          <a:solidFill>
                            <a:schemeClr val="tx1"/>
                          </a:solidFill>
                        </a:rPr>
                        <a:t>Difference fro</a:t>
                      </a:r>
                      <a:r>
                        <a:rPr lang="en-US" sz="1800" baseline="0" dirty="0" smtClean="0">
                          <a:solidFill>
                            <a:schemeClr val="tx1"/>
                          </a:solidFill>
                        </a:rPr>
                        <a:t>m Current</a:t>
                      </a:r>
                      <a:endParaRPr lang="en-US" sz="1800" dirty="0">
                        <a:solidFill>
                          <a:schemeClr val="tx1"/>
                        </a:solidFill>
                      </a:endParaRPr>
                    </a:p>
                  </a:txBody>
                  <a:tcPr anchor="ctr">
                    <a:solidFill>
                      <a:schemeClr val="accent1">
                        <a:lumMod val="40000"/>
                        <a:lumOff val="60000"/>
                      </a:schemeClr>
                    </a:solidFill>
                  </a:tcPr>
                </a:tc>
              </a:tr>
              <a:tr h="656620">
                <a:tc>
                  <a:txBody>
                    <a:bodyPr/>
                    <a:lstStyle/>
                    <a:p>
                      <a:r>
                        <a:rPr lang="en-US" sz="1600" dirty="0" smtClean="0"/>
                        <a:t>MNSURE (Current)</a:t>
                      </a:r>
                      <a:endParaRPr lang="en-US" sz="1600" dirty="0"/>
                    </a:p>
                  </a:txBody>
                  <a:tcPr anchor="ctr"/>
                </a:tc>
                <a:tc>
                  <a:txBody>
                    <a:bodyPr/>
                    <a:lstStyle/>
                    <a:p>
                      <a:pPr algn="ctr"/>
                      <a:r>
                        <a:rPr lang="en-US" sz="1600" dirty="0" smtClean="0"/>
                        <a:t>$22,060</a:t>
                      </a:r>
                      <a:endParaRPr lang="en-US" sz="1600" dirty="0"/>
                    </a:p>
                  </a:txBody>
                  <a:tcPr anchor="ctr"/>
                </a:tc>
                <a:tc>
                  <a:txBody>
                    <a:bodyPr/>
                    <a:lstStyle/>
                    <a:p>
                      <a:pPr algn="ctr"/>
                      <a:r>
                        <a:rPr lang="en-US" sz="1600" dirty="0" smtClean="0"/>
                        <a:t>None</a:t>
                      </a:r>
                      <a:endParaRPr lang="en-US" sz="1600" dirty="0"/>
                    </a:p>
                  </a:txBody>
                  <a:tcPr anchor="ctr"/>
                </a:tc>
              </a:tr>
              <a:tr h="656620">
                <a:tc>
                  <a:txBody>
                    <a:bodyPr/>
                    <a:lstStyle/>
                    <a:p>
                      <a:r>
                        <a:rPr lang="en-US" sz="1600" dirty="0" smtClean="0"/>
                        <a:t>FFM</a:t>
                      </a:r>
                      <a:endParaRPr lang="en-US" sz="1600" dirty="0"/>
                    </a:p>
                  </a:txBody>
                  <a:tcPr anchor="ctr"/>
                </a:tc>
                <a:tc>
                  <a:txBody>
                    <a:bodyPr/>
                    <a:lstStyle/>
                    <a:p>
                      <a:pPr algn="ctr"/>
                      <a:r>
                        <a:rPr lang="en-US" sz="1600" dirty="0" smtClean="0"/>
                        <a:t>$27,162</a:t>
                      </a:r>
                      <a:endParaRPr lang="en-US" sz="1600" dirty="0"/>
                    </a:p>
                  </a:txBody>
                  <a:tcPr anchor="ctr"/>
                </a:tc>
                <a:tc>
                  <a:txBody>
                    <a:bodyPr/>
                    <a:lstStyle/>
                    <a:p>
                      <a:pPr algn="ctr"/>
                      <a:r>
                        <a:rPr lang="en-US" sz="1600" dirty="0" smtClean="0"/>
                        <a:t>$5,102</a:t>
                      </a:r>
                      <a:endParaRPr lang="en-US" sz="1600" dirty="0"/>
                    </a:p>
                  </a:txBody>
                  <a:tcPr anchor="ctr"/>
                </a:tc>
              </a:tr>
              <a:tr h="656620">
                <a:tc>
                  <a:txBody>
                    <a:bodyPr/>
                    <a:lstStyle/>
                    <a:p>
                      <a:r>
                        <a:rPr lang="en-US" sz="1600" dirty="0" smtClean="0"/>
                        <a:t>SSBM</a:t>
                      </a:r>
                      <a:endParaRPr lang="en-US" sz="1600" dirty="0"/>
                    </a:p>
                  </a:txBody>
                  <a:tcPr anchor="ctr"/>
                </a:tc>
                <a:tc>
                  <a:txBody>
                    <a:bodyPr/>
                    <a:lstStyle/>
                    <a:p>
                      <a:pPr algn="ctr"/>
                      <a:r>
                        <a:rPr lang="en-US" sz="1600" dirty="0" smtClean="0"/>
                        <a:t>$28,741</a:t>
                      </a:r>
                      <a:endParaRPr lang="en-US" sz="1600" dirty="0"/>
                    </a:p>
                  </a:txBody>
                  <a:tcPr anchor="ctr"/>
                </a:tc>
                <a:tc>
                  <a:txBody>
                    <a:bodyPr/>
                    <a:lstStyle/>
                    <a:p>
                      <a:pPr algn="ctr"/>
                      <a:r>
                        <a:rPr lang="en-US" sz="1600" dirty="0" smtClean="0"/>
                        <a:t>$6,681</a:t>
                      </a:r>
                      <a:endParaRPr lang="en-US" sz="1600" dirty="0"/>
                    </a:p>
                  </a:txBody>
                  <a:tcPr anchor="ctr"/>
                </a:tc>
              </a:tr>
            </a:tbl>
          </a:graphicData>
        </a:graphic>
      </p:graphicFrame>
      <p:sp>
        <p:nvSpPr>
          <p:cNvPr id="7" name="TextBox 6"/>
          <p:cNvSpPr txBox="1"/>
          <p:nvPr/>
        </p:nvSpPr>
        <p:spPr>
          <a:xfrm>
            <a:off x="1493949" y="4572000"/>
            <a:ext cx="8323692" cy="923330"/>
          </a:xfrm>
          <a:prstGeom prst="rect">
            <a:avLst/>
          </a:prstGeom>
          <a:noFill/>
        </p:spPr>
        <p:txBody>
          <a:bodyPr wrap="square" rtlCol="0">
            <a:spAutoFit/>
          </a:bodyPr>
          <a:lstStyle/>
          <a:p>
            <a:r>
              <a:rPr lang="en-US" dirty="0" smtClean="0"/>
              <a:t>Figures include non federal share of DHS funds, any additional administrative funding needs from Commerce and DHS, the cost of new IT Development, and unfunded state marketplace costs in the SSBM model</a:t>
            </a:r>
            <a:endParaRPr lang="en-US" dirty="0"/>
          </a:p>
        </p:txBody>
      </p:sp>
      <p:sp>
        <p:nvSpPr>
          <p:cNvPr id="5" name="Slide Number Placeholder 4"/>
          <p:cNvSpPr>
            <a:spLocks noGrp="1"/>
          </p:cNvSpPr>
          <p:nvPr>
            <p:ph type="sldNum" sz="quarter" idx="2"/>
          </p:nvPr>
        </p:nvSpPr>
        <p:spPr/>
        <p:txBody>
          <a:bodyPr/>
          <a:lstStyle/>
          <a:p>
            <a:fld id="{86CB4B4D-7CA3-9044-876B-883B54F8677D}" type="slidenum">
              <a:rPr lang="en-US" smtClean="0"/>
              <a:t>12</a:t>
            </a:fld>
            <a:endParaRPr lang="en-US"/>
          </a:p>
        </p:txBody>
      </p:sp>
    </p:spTree>
    <p:extLst>
      <p:ext uri="{BB962C8B-B14F-4D97-AF65-F5344CB8AC3E}">
        <p14:creationId xmlns:p14="http://schemas.microsoft.com/office/powerpoint/2010/main" val="225977435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8" y="628650"/>
            <a:ext cx="11236569" cy="937260"/>
          </a:xfrm>
        </p:spPr>
        <p:txBody>
          <a:bodyPr>
            <a:noAutofit/>
          </a:bodyPr>
          <a:lstStyle/>
          <a:p>
            <a:r>
              <a:rPr lang="en-US" sz="2800" dirty="0" smtClean="0"/>
              <a:t>New State Funding Needs for Federal Exchange</a:t>
            </a:r>
            <a:br>
              <a:rPr lang="en-US" sz="2800" dirty="0" smtClean="0"/>
            </a:br>
            <a:r>
              <a:rPr lang="en-US" sz="2800" dirty="0" smtClean="0"/>
              <a:t>First Year, Based on FY 2017 Budget (in 000s)</a:t>
            </a:r>
            <a:endParaRPr lang="en-US" sz="2800" dirty="0"/>
          </a:p>
        </p:txBody>
      </p:sp>
      <p:graphicFrame>
        <p:nvGraphicFramePr>
          <p:cNvPr id="7" name="Table 6" descr="State Funding Needs under Federal Exchange If moved to FFM If Moved to SSBM&#10;Funds to complete current scope of IT System (Replacing CCIIO Grants, Etc.) $2,563 $2,563&#10;Funds to address new IT project for account transfers  $1,579 $1,579&#10;Unfunded State Marketplace Needs  $1,700&#10;Additional DHS Administrative Costs $705 $584&#10;Additional Department of Commerce Costs $255 $255&#10;Total $5,102  $6,681&#10;"/>
          <p:cNvGraphicFramePr>
            <a:graphicFrameLocks noGrp="1"/>
          </p:cNvGraphicFramePr>
          <p:nvPr>
            <p:extLst>
              <p:ext uri="{D42A27DB-BD31-4B8C-83A1-F6EECF244321}">
                <p14:modId xmlns:p14="http://schemas.microsoft.com/office/powerpoint/2010/main" val="324289342"/>
              </p:ext>
            </p:extLst>
          </p:nvPr>
        </p:nvGraphicFramePr>
        <p:xfrm>
          <a:off x="643944" y="1867437"/>
          <a:ext cx="9092483" cy="3522810"/>
        </p:xfrm>
        <a:graphic>
          <a:graphicData uri="http://schemas.openxmlformats.org/drawingml/2006/table">
            <a:tbl>
              <a:tblPr firstRow="1" firstCol="1">
                <a:tableStyleId>{72833802-FEF1-4C79-8D5D-14CF1EAF98D9}</a:tableStyleId>
              </a:tblPr>
              <a:tblGrid>
                <a:gridCol w="6707999"/>
                <a:gridCol w="1192242"/>
                <a:gridCol w="1192242"/>
              </a:tblGrid>
              <a:tr h="837181">
                <a:tc>
                  <a:txBody>
                    <a:bodyPr/>
                    <a:lstStyle/>
                    <a:p>
                      <a:pPr algn="ctr" fontAlgn="ctr"/>
                      <a:r>
                        <a:rPr lang="en-US" sz="1800" u="none" strike="noStrike" dirty="0">
                          <a:solidFill>
                            <a:schemeClr val="tx1"/>
                          </a:solidFill>
                          <a:effectLst/>
                        </a:rPr>
                        <a:t>State Funding Needs under Federal Exchange</a:t>
                      </a:r>
                      <a:endParaRPr lang="en-US" sz="1800" b="1" i="0" u="none" strike="noStrike" dirty="0">
                        <a:solidFill>
                          <a:schemeClr val="tx1"/>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solidFill>
                            <a:schemeClr val="tx1"/>
                          </a:solidFill>
                          <a:effectLst/>
                        </a:rPr>
                        <a:t>If moved to FFM</a:t>
                      </a:r>
                      <a:endParaRPr lang="en-US" sz="1800" b="1" i="0" u="none" strike="noStrike" dirty="0">
                        <a:solidFill>
                          <a:schemeClr val="tx1"/>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800" u="none" strike="noStrike" dirty="0">
                          <a:solidFill>
                            <a:schemeClr val="tx1"/>
                          </a:solidFill>
                          <a:effectLst/>
                        </a:rPr>
                        <a:t>If Moved to SSBM</a:t>
                      </a:r>
                      <a:endParaRPr lang="en-US" sz="1800" b="1" i="0" u="none" strike="noStrike" dirty="0">
                        <a:solidFill>
                          <a:schemeClr val="tx1"/>
                        </a:solidFill>
                        <a:effectLst/>
                        <a:latin typeface="Calibri" panose="020F0502020204030204" pitchFamily="34" charset="0"/>
                      </a:endParaRPr>
                    </a:p>
                  </a:txBody>
                  <a:tcPr marL="9525" marR="9525" marT="9525" marB="0" anchor="b">
                    <a:solidFill>
                      <a:schemeClr val="accent1">
                        <a:lumMod val="40000"/>
                        <a:lumOff val="60000"/>
                      </a:schemeClr>
                    </a:solidFill>
                  </a:tcPr>
                </a:tc>
              </a:tr>
              <a:tr h="425934">
                <a:tc>
                  <a:txBody>
                    <a:bodyPr/>
                    <a:lstStyle/>
                    <a:p>
                      <a:pPr algn="l" fontAlgn="b"/>
                      <a:r>
                        <a:rPr lang="en-US" sz="1600" u="none" strike="noStrike" dirty="0">
                          <a:effectLst/>
                        </a:rPr>
                        <a:t>Funds to complete current scope of IT System (Replacing CCIIO Grants, Etc.)</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$2,563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$2,563</a:t>
                      </a:r>
                      <a:endParaRPr lang="en-US" sz="1600" b="0" i="0" u="none" strike="noStrike" dirty="0">
                        <a:solidFill>
                          <a:srgbClr val="000000"/>
                        </a:solidFill>
                        <a:effectLst/>
                        <a:latin typeface="Calibri" panose="020F0502020204030204" pitchFamily="34" charset="0"/>
                      </a:endParaRPr>
                    </a:p>
                  </a:txBody>
                  <a:tcPr marL="9525" marR="9525" marT="9525" marB="0" anchor="b"/>
                </a:tc>
              </a:tr>
              <a:tr h="469997">
                <a:tc>
                  <a:txBody>
                    <a:bodyPr/>
                    <a:lstStyle/>
                    <a:p>
                      <a:pPr algn="l" fontAlgn="b"/>
                      <a:r>
                        <a:rPr lang="en-US" sz="1600" u="none" strike="noStrike" dirty="0">
                          <a:effectLst/>
                        </a:rPr>
                        <a:t>Funds to address new IT project for account transfers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$1,579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$1,579</a:t>
                      </a:r>
                      <a:endParaRPr lang="en-US" sz="1600" b="0" i="0" u="none" strike="noStrike">
                        <a:solidFill>
                          <a:srgbClr val="000000"/>
                        </a:solidFill>
                        <a:effectLst/>
                        <a:latin typeface="Calibri" panose="020F0502020204030204" pitchFamily="34" charset="0"/>
                      </a:endParaRPr>
                    </a:p>
                  </a:txBody>
                  <a:tcPr marL="9525" marR="9525" marT="9525" marB="0" anchor="b"/>
                </a:tc>
              </a:tr>
              <a:tr h="469997">
                <a:tc>
                  <a:txBody>
                    <a:bodyPr/>
                    <a:lstStyle/>
                    <a:p>
                      <a:pPr algn="l" fontAlgn="b"/>
                      <a:r>
                        <a:rPr lang="en-US" sz="1600" u="none" strike="noStrike" dirty="0">
                          <a:effectLst/>
                        </a:rPr>
                        <a:t>Unfunded State Marketplace Needs</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$1,700</a:t>
                      </a:r>
                      <a:endParaRPr lang="en-US" sz="1600" b="0" i="0" u="none" strike="noStrike">
                        <a:solidFill>
                          <a:srgbClr val="000000"/>
                        </a:solidFill>
                        <a:effectLst/>
                        <a:latin typeface="Calibri" panose="020F0502020204030204" pitchFamily="34" charset="0"/>
                      </a:endParaRPr>
                    </a:p>
                  </a:txBody>
                  <a:tcPr marL="9525" marR="9525" marT="9525" marB="0" anchor="b"/>
                </a:tc>
              </a:tr>
              <a:tr h="469997">
                <a:tc>
                  <a:txBody>
                    <a:bodyPr/>
                    <a:lstStyle/>
                    <a:p>
                      <a:pPr algn="l" fontAlgn="b"/>
                      <a:r>
                        <a:rPr lang="en-US" sz="1600" u="none" strike="noStrike" dirty="0">
                          <a:effectLst/>
                        </a:rPr>
                        <a:t>Additional DHS Administrative Costs</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$705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$584</a:t>
                      </a:r>
                      <a:endParaRPr lang="en-US" sz="1600" b="0" i="0" u="none" strike="noStrike">
                        <a:solidFill>
                          <a:srgbClr val="000000"/>
                        </a:solidFill>
                        <a:effectLst/>
                        <a:latin typeface="Calibri" panose="020F0502020204030204" pitchFamily="34" charset="0"/>
                      </a:endParaRPr>
                    </a:p>
                  </a:txBody>
                  <a:tcPr marL="9525" marR="9525" marT="9525" marB="0" anchor="b"/>
                </a:tc>
              </a:tr>
              <a:tr h="469997">
                <a:tc>
                  <a:txBody>
                    <a:bodyPr/>
                    <a:lstStyle/>
                    <a:p>
                      <a:pPr algn="l" fontAlgn="b"/>
                      <a:r>
                        <a:rPr lang="en-US" sz="1600" u="none" strike="noStrike" dirty="0">
                          <a:effectLst/>
                        </a:rPr>
                        <a:t>Additional Department of Commerce Costs</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$255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$255</a:t>
                      </a:r>
                      <a:endParaRPr lang="en-US" sz="1600" b="0" i="0" u="none" strike="noStrike" dirty="0">
                        <a:solidFill>
                          <a:srgbClr val="000000"/>
                        </a:solidFill>
                        <a:effectLst/>
                        <a:latin typeface="Calibri" panose="020F0502020204030204" pitchFamily="34" charset="0"/>
                      </a:endParaRPr>
                    </a:p>
                  </a:txBody>
                  <a:tcPr marL="9525" marR="9525" marT="9525" marB="0" anchor="b"/>
                </a:tc>
              </a:tr>
              <a:tr h="308436">
                <a:tc>
                  <a:txBody>
                    <a:bodyPr/>
                    <a:lstStyle/>
                    <a:p>
                      <a:pPr algn="l" fontAlgn="b"/>
                      <a:r>
                        <a:rPr lang="en-US" sz="1600" u="none" strike="noStrike" dirty="0">
                          <a:effectLst/>
                        </a:rPr>
                        <a:t>Total</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$5,102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$6,681 </a:t>
                      </a:r>
                      <a:endParaRPr lang="en-US"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8" name="TextBox 7"/>
          <p:cNvSpPr txBox="1"/>
          <p:nvPr/>
        </p:nvSpPr>
        <p:spPr>
          <a:xfrm>
            <a:off x="643944" y="5390247"/>
            <a:ext cx="10212946" cy="923330"/>
          </a:xfrm>
          <a:prstGeom prst="rect">
            <a:avLst/>
          </a:prstGeom>
          <a:noFill/>
        </p:spPr>
        <p:txBody>
          <a:bodyPr wrap="square" rtlCol="0">
            <a:spAutoFit/>
          </a:bodyPr>
          <a:lstStyle/>
          <a:p>
            <a:r>
              <a:rPr lang="en-US" dirty="0" smtClean="0"/>
              <a:t>All financing needs above are based on the anticipated costs for the first year of a potential move to a federal exchange. Most of the items would require ongoing funding, though the need for some administrative and IT funding would be lower in subsequent years.</a:t>
            </a:r>
            <a:endParaRPr lang="en-US" dirty="0"/>
          </a:p>
        </p:txBody>
      </p:sp>
      <p:sp>
        <p:nvSpPr>
          <p:cNvPr id="3" name="Slide Number Placeholder 2"/>
          <p:cNvSpPr>
            <a:spLocks noGrp="1"/>
          </p:cNvSpPr>
          <p:nvPr>
            <p:ph type="sldNum" sz="quarter" idx="2"/>
          </p:nvPr>
        </p:nvSpPr>
        <p:spPr/>
        <p:txBody>
          <a:bodyPr/>
          <a:lstStyle/>
          <a:p>
            <a:fld id="{86CB4B4D-7CA3-9044-876B-883B54F8677D}" type="slidenum">
              <a:rPr lang="en-US" smtClean="0"/>
              <a:t>13</a:t>
            </a:fld>
            <a:endParaRPr lang="en-US"/>
          </a:p>
        </p:txBody>
      </p:sp>
    </p:spTree>
    <p:extLst>
      <p:ext uri="{BB962C8B-B14F-4D97-AF65-F5344CB8AC3E}">
        <p14:creationId xmlns:p14="http://schemas.microsoft.com/office/powerpoint/2010/main" val="12130639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114301"/>
            <a:ext cx="10058401" cy="806631"/>
          </a:xfrm>
        </p:spPr>
        <p:txBody>
          <a:bodyPr/>
          <a:lstStyle/>
          <a:p>
            <a:r>
              <a:rPr lang="en-US" dirty="0" smtClean="0"/>
              <a:t>New State Funding Needs for FFM</a:t>
            </a:r>
            <a:endParaRPr lang="en-US" dirty="0"/>
          </a:p>
        </p:txBody>
      </p:sp>
      <p:sp>
        <p:nvSpPr>
          <p:cNvPr id="6" name="TextBox 5"/>
          <p:cNvSpPr txBox="1"/>
          <p:nvPr/>
        </p:nvSpPr>
        <p:spPr>
          <a:xfrm>
            <a:off x="2923078" y="1195372"/>
            <a:ext cx="5274128"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2400" dirty="0"/>
              <a:t>FFM: New State Costs (Year One, in 000s)</a:t>
            </a:r>
            <a:endParaRPr kumimoji="0" lang="en-US" sz="2400" b="0" i="0" u="none" strike="noStrike" cap="none" spc="0" normalizeH="0" baseline="0" dirty="0">
              <a:ln>
                <a:noFill/>
              </a:ln>
              <a:solidFill>
                <a:srgbClr val="000000"/>
              </a:solidFill>
              <a:effectLst/>
              <a:uFillTx/>
              <a:sym typeface="Calibri"/>
            </a:endParaRPr>
          </a:p>
        </p:txBody>
      </p:sp>
      <p:graphicFrame>
        <p:nvGraphicFramePr>
          <p:cNvPr id="4" name="Content Placeholder 3" descr="NEW IT Development None $1,579  $0 New Account Transfer Process between FFM/SSBM and state eligibility systems with work starting in July 2016. Some ongoing annual maintenance costs for new account transfer process would continue. &#10;Business and Policy Development  $255  $705 $0 Staff needed to develop policy and business requirements with new federal partners and contractors, coordinate state consumer appeals with federal exchange, assist with state application to the FFM, and develop training with counties and existing navigator/outreach entities. First year costs starting July 2017. &#10;Estimated New State Costs (First Year) $255  $2,284 $0  Total New State Costs= $2,539&#10;"/>
          <p:cNvGraphicFramePr>
            <a:graphicFrameLocks/>
          </p:cNvGraphicFramePr>
          <p:nvPr>
            <p:extLst>
              <p:ext uri="{D42A27DB-BD31-4B8C-83A1-F6EECF244321}">
                <p14:modId xmlns:p14="http://schemas.microsoft.com/office/powerpoint/2010/main" val="805388803"/>
              </p:ext>
            </p:extLst>
          </p:nvPr>
        </p:nvGraphicFramePr>
        <p:xfrm>
          <a:off x="530942" y="1737360"/>
          <a:ext cx="10869560" cy="3650736"/>
        </p:xfrm>
        <a:graphic>
          <a:graphicData uri="http://schemas.openxmlformats.org/drawingml/2006/table">
            <a:tbl>
              <a:tblPr firstRow="1" firstCol="1" lastRow="1">
                <a:tableStyleId>{9DCAF9ED-07DC-4A11-8D7F-57B35C25682E}</a:tableStyleId>
              </a:tblPr>
              <a:tblGrid>
                <a:gridCol w="1895876"/>
                <a:gridCol w="1115603"/>
                <a:gridCol w="1282232"/>
                <a:gridCol w="1282232"/>
                <a:gridCol w="5293617"/>
              </a:tblGrid>
              <a:tr h="283014">
                <a:tc>
                  <a:txBody>
                    <a:bodyPr/>
                    <a:lstStyle/>
                    <a:p>
                      <a:pPr algn="l" fontAlgn="ctr"/>
                      <a:r>
                        <a:rPr lang="en-US" sz="1600" u="none" strike="noStrike" dirty="0">
                          <a:solidFill>
                            <a:schemeClr val="tx1"/>
                          </a:solidFill>
                          <a:effectLst/>
                        </a:rPr>
                        <a:t> </a:t>
                      </a:r>
                      <a:r>
                        <a:rPr lang="en-US" sz="1600" u="none" strike="noStrike" dirty="0" smtClean="0">
                          <a:solidFill>
                            <a:schemeClr val="tx1"/>
                          </a:solidFill>
                          <a:effectLst/>
                        </a:rPr>
                        <a:t>Expense</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600" u="none" strike="noStrike">
                          <a:solidFill>
                            <a:schemeClr val="tx1"/>
                          </a:solidFill>
                          <a:effectLst/>
                        </a:rPr>
                        <a:t>Commerce</a:t>
                      </a:r>
                      <a:endParaRPr lang="en-US" sz="1600" b="1"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smtClean="0">
                          <a:solidFill>
                            <a:schemeClr val="tx1"/>
                          </a:solidFill>
                          <a:effectLst/>
                        </a:rPr>
                        <a:t>DHS/MN.IT</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smtClean="0">
                          <a:solidFill>
                            <a:schemeClr val="tx1"/>
                          </a:solidFill>
                          <a:effectLst/>
                        </a:rPr>
                        <a:t>MNsure</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smtClean="0">
                          <a:solidFill>
                            <a:schemeClr val="tx1"/>
                          </a:solidFill>
                          <a:effectLst/>
                        </a:rPr>
                        <a:t>Description</a:t>
                      </a:r>
                      <a:endParaRPr lang="en-US" sz="1600" b="1" i="0" u="none" strike="noStrike" dirty="0">
                        <a:solidFill>
                          <a:schemeClr val="tx1"/>
                        </a:solidFill>
                        <a:effectLst/>
                        <a:latin typeface="Calibri" panose="020F0502020204030204" pitchFamily="34" charset="0"/>
                      </a:endParaRPr>
                    </a:p>
                  </a:txBody>
                  <a:tcPr marL="9525" marR="9525" marT="9525" marB="0" anchor="ctr"/>
                </a:tc>
              </a:tr>
              <a:tr h="963950">
                <a:tc>
                  <a:txBody>
                    <a:bodyPr/>
                    <a:lstStyle/>
                    <a:p>
                      <a:pPr algn="l" fontAlgn="ctr"/>
                      <a:r>
                        <a:rPr lang="en-US" sz="1400" u="none" strike="noStrike" dirty="0">
                          <a:effectLst/>
                        </a:rPr>
                        <a:t>NEW IT Development</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None</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$1,579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400" u="none" strike="noStrike" dirty="0">
                          <a:effectLst/>
                        </a:rPr>
                        <a:t>New Account Transfer Process between </a:t>
                      </a:r>
                      <a:r>
                        <a:rPr lang="en-US" sz="1400" u="none" strike="noStrike" dirty="0" smtClean="0">
                          <a:effectLst/>
                        </a:rPr>
                        <a:t>FFM/SSBM and state</a:t>
                      </a:r>
                      <a:r>
                        <a:rPr lang="en-US" sz="1400" u="none" strike="noStrike" baseline="0" dirty="0" smtClean="0">
                          <a:effectLst/>
                        </a:rPr>
                        <a:t> eligibility systems with work</a:t>
                      </a:r>
                      <a:r>
                        <a:rPr lang="en-US" sz="1400" u="none" strike="noStrike" dirty="0" smtClean="0">
                          <a:effectLst/>
                        </a:rPr>
                        <a:t> </a:t>
                      </a:r>
                      <a:r>
                        <a:rPr lang="en-US" sz="1400" u="none" strike="noStrike" dirty="0">
                          <a:effectLst/>
                        </a:rPr>
                        <a:t>starting in July 2016. Some </a:t>
                      </a:r>
                      <a:r>
                        <a:rPr lang="en-US" sz="1400" u="none" strike="noStrike" dirty="0" smtClean="0">
                          <a:effectLst/>
                        </a:rPr>
                        <a:t>ongoing annual </a:t>
                      </a:r>
                      <a:r>
                        <a:rPr lang="en-US" sz="1400" u="none" strike="noStrike" dirty="0">
                          <a:effectLst/>
                        </a:rPr>
                        <a:t>maintenance costs for new account transfer </a:t>
                      </a:r>
                      <a:r>
                        <a:rPr lang="en-US" sz="1400" u="none" strike="noStrike" dirty="0" smtClean="0">
                          <a:effectLst/>
                        </a:rPr>
                        <a:t>process</a:t>
                      </a:r>
                      <a:r>
                        <a:rPr lang="en-US" sz="1400" u="none" strike="noStrike" baseline="0" dirty="0" smtClean="0">
                          <a:effectLst/>
                        </a:rPr>
                        <a:t> would continue. </a:t>
                      </a:r>
                      <a:endParaRPr lang="en-US" sz="1400" b="0" i="0" u="none" strike="noStrike" dirty="0">
                        <a:solidFill>
                          <a:srgbClr val="000000"/>
                        </a:solidFill>
                        <a:effectLst/>
                        <a:latin typeface="Calibri" panose="020F0502020204030204" pitchFamily="34" charset="0"/>
                      </a:endParaRPr>
                    </a:p>
                  </a:txBody>
                  <a:tcPr marL="9525" marR="9525" marT="9525" marB="0" anchor="ctr"/>
                </a:tc>
              </a:tr>
              <a:tr h="1678149">
                <a:tc>
                  <a:txBody>
                    <a:bodyPr/>
                    <a:lstStyle/>
                    <a:p>
                      <a:pPr algn="l" fontAlgn="ctr"/>
                      <a:r>
                        <a:rPr lang="en-US" sz="1400" u="none" strike="noStrike" dirty="0">
                          <a:effectLst/>
                        </a:rPr>
                        <a:t>Business and Policy Development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$255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$705</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fontAlgn="ctr" latinLnBrk="0">
                        <a:lnSpc>
                          <a:spcPct val="100000"/>
                        </a:lnSpc>
                        <a:spcBef>
                          <a:spcPts val="0"/>
                        </a:spcBef>
                        <a:spcAft>
                          <a:spcPts val="0"/>
                        </a:spcAft>
                        <a:buClrTx/>
                        <a:buSzTx/>
                        <a:buFontTx/>
                        <a:buNone/>
                        <a:tabLst/>
                      </a:pPr>
                      <a:r>
                        <a:rPr lang="en-US" sz="1400" u="none" strike="noStrike" cap="none" spc="0" baseline="0" dirty="0">
                          <a:ln>
                            <a:noFill/>
                          </a:ln>
                          <a:effectLst/>
                          <a:uFillTx/>
                          <a:sym typeface="Calibri"/>
                        </a:rPr>
                        <a:t>Staff needed to develop policy and business requirements with new federal partners and contractors, coordinate state consumer appeals with federal exchange, assist with state application to the </a:t>
                      </a:r>
                      <a:r>
                        <a:rPr lang="en-US" sz="1400" u="none" strike="noStrike" cap="none" spc="0" baseline="0" dirty="0" smtClean="0">
                          <a:ln>
                            <a:noFill/>
                          </a:ln>
                          <a:effectLst/>
                          <a:uFillTx/>
                          <a:sym typeface="Calibri"/>
                        </a:rPr>
                        <a:t>FFM, </a:t>
                      </a:r>
                      <a:r>
                        <a:rPr lang="en-US" sz="1400" u="none" strike="noStrike" cap="none" spc="0" baseline="0" dirty="0">
                          <a:ln>
                            <a:noFill/>
                          </a:ln>
                          <a:effectLst/>
                          <a:uFillTx/>
                          <a:sym typeface="Calibri"/>
                        </a:rPr>
                        <a:t>and develop training with counties and existing navigator/outreach entities. First year costs starting July 2017. </a:t>
                      </a:r>
                      <a:endParaRPr lang="en-US" sz="1400" b="0" i="0" u="none" strike="noStrike" cap="none" spc="0" baseline="0" dirty="0">
                        <a:ln>
                          <a:noFill/>
                        </a:ln>
                        <a:solidFill>
                          <a:schemeClr val="tx1"/>
                        </a:solidFill>
                        <a:effectLst/>
                        <a:uFillTx/>
                        <a:latin typeface="+mn-lt"/>
                        <a:ea typeface="+mn-ea"/>
                        <a:cs typeface="+mn-cs"/>
                        <a:sym typeface="Calibri"/>
                      </a:endParaRPr>
                    </a:p>
                  </a:txBody>
                  <a:tcPr marL="9525" marR="9525" marT="9525" marB="0" anchor="ctr"/>
                </a:tc>
              </a:tr>
              <a:tr h="725623">
                <a:tc>
                  <a:txBody>
                    <a:bodyPr/>
                    <a:lstStyle/>
                    <a:p>
                      <a:pPr algn="l" fontAlgn="ctr"/>
                      <a:r>
                        <a:rPr lang="en-US" sz="1400" u="none" strike="noStrike" dirty="0">
                          <a:effectLst/>
                        </a:rPr>
                        <a:t>Estimated New State </a:t>
                      </a:r>
                      <a:r>
                        <a:rPr lang="en-US" sz="1400" u="none" strike="noStrike" dirty="0" smtClean="0">
                          <a:effectLst/>
                        </a:rPr>
                        <a:t>Costs (First</a:t>
                      </a:r>
                      <a:r>
                        <a:rPr lang="en-US" sz="1400" u="none" strike="noStrike" baseline="0" dirty="0" smtClean="0">
                          <a:effectLst/>
                        </a:rPr>
                        <a:t> Year)</a:t>
                      </a:r>
                      <a:endParaRPr lang="en-US" sz="14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$255 </a:t>
                      </a:r>
                      <a:endParaRPr lang="en-US" sz="14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$2,284</a:t>
                      </a:r>
                      <a:endParaRPr lang="en-US" sz="14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400" u="none" strike="noStrike" dirty="0">
                          <a:effectLst/>
                        </a:rPr>
                        <a:t> </a:t>
                      </a:r>
                      <a:r>
                        <a:rPr lang="en-US" sz="1400" u="none" strike="noStrike" dirty="0" smtClean="0">
                          <a:effectLst/>
                        </a:rPr>
                        <a:t>Total</a:t>
                      </a:r>
                      <a:r>
                        <a:rPr lang="en-US" sz="1400" u="none" strike="noStrike" baseline="0" dirty="0" smtClean="0">
                          <a:effectLst/>
                        </a:rPr>
                        <a:t> New State Costs= $2,539</a:t>
                      </a:r>
                      <a:endParaRPr lang="en-US" sz="14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5" name="TextBox 4"/>
          <p:cNvSpPr txBox="1"/>
          <p:nvPr/>
        </p:nvSpPr>
        <p:spPr>
          <a:xfrm>
            <a:off x="396335" y="5930084"/>
            <a:ext cx="11872209" cy="3385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600" dirty="0">
                <a:solidFill>
                  <a:schemeClr val="tx1"/>
                </a:solidFill>
              </a:rPr>
              <a:t>A</a:t>
            </a:r>
            <a:r>
              <a:rPr lang="en-US" sz="1600" dirty="0" smtClean="0">
                <a:solidFill>
                  <a:schemeClr val="tx1"/>
                </a:solidFill>
              </a:rPr>
              <a:t>n additional $2.4 million  in state costs could be needed to cover the total $10 million in CCIIO IT development grants. </a:t>
            </a:r>
            <a:endParaRPr kumimoji="0" lang="en-US" sz="1600" b="0" i="0" u="none" strike="noStrike" cap="none" spc="0" normalizeH="0" baseline="0" dirty="0">
              <a:ln>
                <a:noFill/>
              </a:ln>
              <a:solidFill>
                <a:schemeClr val="tx1"/>
              </a:solidFill>
              <a:effectLst/>
              <a:uFillTx/>
              <a:sym typeface="Calibri"/>
            </a:endParaRPr>
          </a:p>
        </p:txBody>
      </p:sp>
      <p:sp>
        <p:nvSpPr>
          <p:cNvPr id="3" name="Slide Number Placeholder 2"/>
          <p:cNvSpPr>
            <a:spLocks noGrp="1"/>
          </p:cNvSpPr>
          <p:nvPr>
            <p:ph type="sldNum" sz="quarter" idx="2"/>
          </p:nvPr>
        </p:nvSpPr>
        <p:spPr/>
        <p:txBody>
          <a:bodyPr/>
          <a:lstStyle/>
          <a:p>
            <a:fld id="{86CB4B4D-7CA3-9044-876B-883B54F8677D}" type="slidenum">
              <a:rPr lang="en-US" smtClean="0"/>
              <a:t>14</a:t>
            </a:fld>
            <a:endParaRPr lang="en-US"/>
          </a:p>
        </p:txBody>
      </p:sp>
    </p:spTree>
    <p:extLst>
      <p:ext uri="{BB962C8B-B14F-4D97-AF65-F5344CB8AC3E}">
        <p14:creationId xmlns:p14="http://schemas.microsoft.com/office/powerpoint/2010/main" val="408923953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8" y="155122"/>
            <a:ext cx="11236569" cy="937260"/>
          </a:xfrm>
        </p:spPr>
        <p:txBody>
          <a:bodyPr>
            <a:normAutofit/>
          </a:bodyPr>
          <a:lstStyle/>
          <a:p>
            <a:r>
              <a:rPr lang="en-US" dirty="0" smtClean="0"/>
              <a:t>New State Funding Needs for SSBM </a:t>
            </a:r>
            <a:endParaRPr lang="en-US" dirty="0"/>
          </a:p>
        </p:txBody>
      </p:sp>
      <p:sp>
        <p:nvSpPr>
          <p:cNvPr id="5" name="TextBox 4"/>
          <p:cNvSpPr txBox="1"/>
          <p:nvPr/>
        </p:nvSpPr>
        <p:spPr>
          <a:xfrm>
            <a:off x="3203540" y="1259376"/>
            <a:ext cx="5568043"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2400" dirty="0"/>
              <a:t>SSBM: New State Costs (Year One, in 000s)</a:t>
            </a:r>
            <a:endParaRPr kumimoji="0" lang="en-US" sz="2400" b="0" i="0" u="none" strike="noStrike" cap="none" spc="0" normalizeH="0" baseline="0" dirty="0">
              <a:ln>
                <a:noFill/>
              </a:ln>
              <a:solidFill>
                <a:srgbClr val="000000"/>
              </a:solidFill>
              <a:effectLst/>
              <a:uFillTx/>
              <a:sym typeface="Calibri"/>
            </a:endParaRPr>
          </a:p>
        </p:txBody>
      </p:sp>
      <p:graphicFrame>
        <p:nvGraphicFramePr>
          <p:cNvPr id="4" name="Content Placeholder 3" descr="Commerce DHS/MN.IT MNsure Description&#10;NEW IT Development None $1,579   New Account Transfer Process between SSBM and state eligibility systems with work starting in July 2016. Some ongoing annual maintenance costs for new account transfer process would continue. &#10;Business and Policy Development  $255  $584   Staff needed to develop policy and business requirements with new federal partners and contractors, coordinate state consumer appeals with federal exchange, assist with state application to the SSBM, and develop training for county partners. First year costs starting July 2017. &#10;Consumer Assistance &amp; Oversight   $1,700 Remaining costs of functionalities maintained by MNsure including assistor program, QHP enrollment grants, community outreach grants, assistor resource center, communication and marketing, oversight, half of legal and compliance, half of executive staff, board, and support services. These costs would be ongoing.&#10;Estimated New State Costs (First Year) $255  $2,163  $1,700  Total New State Costs = $4,118&#10;"/>
          <p:cNvGraphicFramePr>
            <a:graphicFrameLocks noGrp="1"/>
          </p:cNvGraphicFramePr>
          <p:nvPr>
            <p:ph idx="1"/>
            <p:extLst>
              <p:ext uri="{D42A27DB-BD31-4B8C-83A1-F6EECF244321}">
                <p14:modId xmlns:p14="http://schemas.microsoft.com/office/powerpoint/2010/main" val="1095292673"/>
              </p:ext>
            </p:extLst>
          </p:nvPr>
        </p:nvGraphicFramePr>
        <p:xfrm>
          <a:off x="369278" y="1888031"/>
          <a:ext cx="11442971" cy="4316625"/>
        </p:xfrm>
        <a:graphic>
          <a:graphicData uri="http://schemas.openxmlformats.org/drawingml/2006/table">
            <a:tbl>
              <a:tblPr firstRow="1" firstCol="1" lastRow="1">
                <a:tableStyleId>{72833802-FEF1-4C79-8D5D-14CF1EAF98D9}</a:tableStyleId>
              </a:tblPr>
              <a:tblGrid>
                <a:gridCol w="2126496"/>
                <a:gridCol w="1258645"/>
                <a:gridCol w="1118795"/>
                <a:gridCol w="1202449"/>
                <a:gridCol w="5736586"/>
              </a:tblGrid>
              <a:tr h="468027">
                <a:tc>
                  <a:txBody>
                    <a:bodyPr/>
                    <a:lstStyle/>
                    <a:p>
                      <a:pPr algn="l" fontAlgn="ctr"/>
                      <a:r>
                        <a:rPr lang="en-US" sz="1600" u="none" strike="noStrike" dirty="0">
                          <a:solidFill>
                            <a:schemeClr val="tx1"/>
                          </a:solidFill>
                          <a:effectLst/>
                        </a:rPr>
                        <a:t> </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a:solidFill>
                            <a:schemeClr val="tx1"/>
                          </a:solidFill>
                          <a:effectLst/>
                        </a:rPr>
                        <a:t>Commerce</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smtClean="0">
                          <a:solidFill>
                            <a:schemeClr val="tx1"/>
                          </a:solidFill>
                          <a:effectLst/>
                        </a:rPr>
                        <a:t>DHS/MN.IT</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smtClean="0">
                          <a:solidFill>
                            <a:schemeClr val="tx1"/>
                          </a:solidFill>
                          <a:effectLst/>
                        </a:rPr>
                        <a:t>MNsure</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smtClean="0">
                          <a:solidFill>
                            <a:schemeClr val="tx1"/>
                          </a:solidFill>
                          <a:effectLst/>
                        </a:rPr>
                        <a:t>Description</a:t>
                      </a:r>
                      <a:endParaRPr lang="en-US" sz="1600" b="1" i="0" u="none" strike="noStrike" dirty="0">
                        <a:solidFill>
                          <a:schemeClr val="tx1"/>
                        </a:solidFill>
                        <a:effectLst/>
                        <a:latin typeface="Calibri" panose="020F0502020204030204" pitchFamily="34" charset="0"/>
                      </a:endParaRPr>
                    </a:p>
                  </a:txBody>
                  <a:tcPr marL="9525" marR="9525" marT="9525" marB="0" anchor="ctr"/>
                </a:tc>
              </a:tr>
              <a:tr h="745464">
                <a:tc>
                  <a:txBody>
                    <a:bodyPr/>
                    <a:lstStyle/>
                    <a:p>
                      <a:pPr algn="l" fontAlgn="ctr"/>
                      <a:r>
                        <a:rPr lang="en-US" sz="1400" u="none" strike="noStrike" dirty="0">
                          <a:effectLst/>
                        </a:rPr>
                        <a:t>NEW IT Development</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None</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$1,579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400" u="none" strike="noStrike" dirty="0">
                          <a:effectLst/>
                        </a:rPr>
                        <a:t>New Account Transfer Process between </a:t>
                      </a:r>
                      <a:r>
                        <a:rPr lang="en-US" sz="1400" u="none" strike="noStrike" dirty="0" smtClean="0">
                          <a:effectLst/>
                        </a:rPr>
                        <a:t>SSBM and state</a:t>
                      </a:r>
                      <a:r>
                        <a:rPr lang="en-US" sz="1400" u="none" strike="noStrike" baseline="0" dirty="0" smtClean="0">
                          <a:effectLst/>
                        </a:rPr>
                        <a:t> eligibility systems with work</a:t>
                      </a:r>
                      <a:r>
                        <a:rPr lang="en-US" sz="1400" u="none" strike="noStrike" dirty="0" smtClean="0">
                          <a:effectLst/>
                        </a:rPr>
                        <a:t> </a:t>
                      </a:r>
                      <a:r>
                        <a:rPr lang="en-US" sz="1400" u="none" strike="noStrike" dirty="0">
                          <a:effectLst/>
                        </a:rPr>
                        <a:t>starting in July 2016. Some </a:t>
                      </a:r>
                      <a:r>
                        <a:rPr lang="en-US" sz="1400" u="none" strike="noStrike" dirty="0" smtClean="0">
                          <a:effectLst/>
                        </a:rPr>
                        <a:t>ongoing annual </a:t>
                      </a:r>
                      <a:r>
                        <a:rPr lang="en-US" sz="1400" u="none" strike="noStrike" dirty="0">
                          <a:effectLst/>
                        </a:rPr>
                        <a:t>maintenance costs for new account transfer </a:t>
                      </a:r>
                      <a:r>
                        <a:rPr lang="en-US" sz="1400" u="none" strike="noStrike" dirty="0" smtClean="0">
                          <a:effectLst/>
                        </a:rPr>
                        <a:t>process</a:t>
                      </a:r>
                      <a:r>
                        <a:rPr lang="en-US" sz="1400" u="none" strike="noStrike" baseline="0" dirty="0" smtClean="0">
                          <a:effectLst/>
                        </a:rPr>
                        <a:t> would continue. </a:t>
                      </a:r>
                      <a:endParaRPr lang="en-US" sz="1400" b="0" i="0" u="none" strike="noStrike" dirty="0">
                        <a:solidFill>
                          <a:srgbClr val="000000"/>
                        </a:solidFill>
                        <a:effectLst/>
                        <a:latin typeface="Calibri" panose="020F0502020204030204" pitchFamily="34" charset="0"/>
                      </a:endParaRPr>
                    </a:p>
                  </a:txBody>
                  <a:tcPr marL="9525" marR="9525" marT="9525" marB="0" anchor="ctr"/>
                </a:tc>
              </a:tr>
              <a:tr h="1590564">
                <a:tc>
                  <a:txBody>
                    <a:bodyPr/>
                    <a:lstStyle/>
                    <a:p>
                      <a:pPr algn="l" fontAlgn="ctr"/>
                      <a:r>
                        <a:rPr lang="en-US" sz="1400" u="none" strike="noStrike" dirty="0">
                          <a:effectLst/>
                        </a:rPr>
                        <a:t>Business and Policy Development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$255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$584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fontAlgn="ctr" latinLnBrk="0">
                        <a:lnSpc>
                          <a:spcPct val="100000"/>
                        </a:lnSpc>
                        <a:spcBef>
                          <a:spcPts val="0"/>
                        </a:spcBef>
                        <a:spcAft>
                          <a:spcPts val="0"/>
                        </a:spcAft>
                        <a:buClrTx/>
                        <a:buSzTx/>
                        <a:buFontTx/>
                        <a:buNone/>
                        <a:tabLst/>
                      </a:pPr>
                      <a:r>
                        <a:rPr lang="en-US" sz="1400" u="none" strike="noStrike" cap="none" spc="0" baseline="0" dirty="0">
                          <a:ln>
                            <a:noFill/>
                          </a:ln>
                          <a:effectLst/>
                          <a:uFillTx/>
                          <a:sym typeface="Calibri"/>
                        </a:rPr>
                        <a:t>Staff needed to develop policy and business requirements with new federal partners and contractors, coordinate state consumer appeals with federal exchange, assist with state application to </a:t>
                      </a:r>
                      <a:r>
                        <a:rPr lang="en-US" sz="1400" u="none" strike="noStrike" cap="none" spc="0" baseline="0" dirty="0" smtClean="0">
                          <a:ln>
                            <a:noFill/>
                          </a:ln>
                          <a:effectLst/>
                          <a:uFillTx/>
                          <a:sym typeface="Calibri"/>
                        </a:rPr>
                        <a:t>the SSBM, </a:t>
                      </a:r>
                      <a:r>
                        <a:rPr lang="en-US" sz="1400" u="none" strike="noStrike" cap="none" spc="0" baseline="0" dirty="0">
                          <a:ln>
                            <a:noFill/>
                          </a:ln>
                          <a:effectLst/>
                          <a:uFillTx/>
                          <a:sym typeface="Calibri"/>
                        </a:rPr>
                        <a:t>and develop </a:t>
                      </a:r>
                      <a:r>
                        <a:rPr lang="en-US" sz="1400" u="none" strike="noStrike" cap="none" spc="0" baseline="0" dirty="0" smtClean="0">
                          <a:ln>
                            <a:noFill/>
                          </a:ln>
                          <a:effectLst/>
                          <a:uFillTx/>
                          <a:sym typeface="Calibri"/>
                        </a:rPr>
                        <a:t>training for county partners. </a:t>
                      </a:r>
                      <a:r>
                        <a:rPr lang="en-US" sz="1400" u="none" strike="noStrike" cap="none" spc="0" baseline="0" dirty="0">
                          <a:ln>
                            <a:noFill/>
                          </a:ln>
                          <a:effectLst/>
                          <a:uFillTx/>
                          <a:sym typeface="Calibri"/>
                        </a:rPr>
                        <a:t>First year costs starting July 2017. </a:t>
                      </a:r>
                      <a:endParaRPr lang="en-US" sz="1400" b="0" i="0" u="none" strike="noStrike" cap="none" spc="0" baseline="0" dirty="0">
                        <a:ln>
                          <a:noFill/>
                        </a:ln>
                        <a:solidFill>
                          <a:schemeClr val="tx1"/>
                        </a:solidFill>
                        <a:effectLst/>
                        <a:uFillTx/>
                        <a:latin typeface="+mn-lt"/>
                        <a:ea typeface="+mn-ea"/>
                        <a:cs typeface="+mn-cs"/>
                        <a:sym typeface="Calibri"/>
                      </a:endParaRPr>
                    </a:p>
                  </a:txBody>
                  <a:tcPr marL="9525" marR="9525" marT="9525" marB="0" anchor="ctr"/>
                </a:tc>
              </a:tr>
              <a:tr h="970967">
                <a:tc>
                  <a:txBody>
                    <a:bodyPr/>
                    <a:lstStyle/>
                    <a:p>
                      <a:pPr algn="l" fontAlgn="ctr"/>
                      <a:r>
                        <a:rPr lang="en-US" sz="1400" u="none" strike="noStrike" dirty="0" smtClean="0">
                          <a:effectLst/>
                        </a:rPr>
                        <a:t>Consumer Assistance &amp; Oversight</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cap="none" spc="0" baseline="0" dirty="0" smtClean="0">
                          <a:ln>
                            <a:noFill/>
                          </a:ln>
                          <a:effectLst/>
                          <a:uFillTx/>
                          <a:sym typeface="Calibri"/>
                        </a:rPr>
                        <a:t>$1,700</a:t>
                      </a:r>
                      <a:endParaRPr lang="en-US" sz="1400" b="0" i="0" u="none" strike="noStrike" cap="none" spc="0" baseline="0" dirty="0">
                        <a:ln>
                          <a:noFill/>
                        </a:ln>
                        <a:solidFill>
                          <a:schemeClr val="tx1"/>
                        </a:solidFill>
                        <a:effectLst/>
                        <a:uFillTx/>
                        <a:latin typeface="+mn-lt"/>
                        <a:ea typeface="+mn-ea"/>
                        <a:cs typeface="+mn-cs"/>
                        <a:sym typeface="Calibri"/>
                      </a:endParaRPr>
                    </a:p>
                  </a:txBody>
                  <a:tcPr marL="9525" marR="9525" marT="9525" marB="0" anchor="ctr"/>
                </a:tc>
                <a:tc>
                  <a:txBody>
                    <a:bodyPr/>
                    <a:lstStyle/>
                    <a:p>
                      <a:pPr algn="l" fontAlgn="ctr"/>
                      <a:r>
                        <a:rPr lang="en-US" sz="1400" u="none" strike="noStrike" cap="none" spc="0" baseline="0" dirty="0" smtClean="0">
                          <a:ln>
                            <a:noFill/>
                          </a:ln>
                          <a:effectLst/>
                          <a:uFillTx/>
                          <a:sym typeface="Calibri"/>
                        </a:rPr>
                        <a:t>Remaining costs of functionalities maintained by MNsure including assistor program, QHP enrollment grants, community outreach grants, assistor resource center, communication and marketing, oversight, half of legal and compliance, half of executive staff, board, and support services. These costs would be ongoing.</a:t>
                      </a:r>
                      <a:endParaRPr lang="en-US" sz="1400" b="0" i="0" u="none" strike="noStrike" cap="none" spc="0" baseline="0" dirty="0">
                        <a:ln>
                          <a:noFill/>
                        </a:ln>
                        <a:solidFill>
                          <a:schemeClr val="tx1"/>
                        </a:solidFill>
                        <a:effectLst/>
                        <a:uFillTx/>
                        <a:latin typeface="+mn-lt"/>
                        <a:ea typeface="+mn-ea"/>
                        <a:cs typeface="+mn-cs"/>
                        <a:sym typeface="Calibri"/>
                      </a:endParaRPr>
                    </a:p>
                  </a:txBody>
                  <a:tcPr marL="9525" marR="9525" marT="9525" marB="0" anchor="ctr"/>
                </a:tc>
              </a:tr>
              <a:tr h="410644">
                <a:tc>
                  <a:txBody>
                    <a:bodyPr/>
                    <a:lstStyle/>
                    <a:p>
                      <a:pPr algn="l" fontAlgn="ctr"/>
                      <a:r>
                        <a:rPr lang="en-US" sz="1400" u="none" strike="noStrike" dirty="0">
                          <a:effectLst/>
                        </a:rPr>
                        <a:t>Estimated New State </a:t>
                      </a:r>
                      <a:r>
                        <a:rPr lang="en-US" sz="1400" u="none" strike="noStrike" dirty="0" smtClean="0">
                          <a:effectLst/>
                        </a:rPr>
                        <a:t>Costs (First</a:t>
                      </a:r>
                      <a:r>
                        <a:rPr lang="en-US" sz="1400" u="none" strike="noStrike" baseline="0" dirty="0" smtClean="0">
                          <a:effectLst/>
                        </a:rPr>
                        <a:t> Year)</a:t>
                      </a:r>
                      <a:endParaRPr lang="en-US" sz="14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$255 </a:t>
                      </a:r>
                      <a:endParaRPr lang="en-US" sz="14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$2,163 </a:t>
                      </a:r>
                      <a:endParaRPr lang="en-US" sz="1400" b="0" i="1"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smtClean="0">
                          <a:effectLst/>
                        </a:rPr>
                        <a:t>$1,700</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400" u="none" strike="noStrike" dirty="0">
                          <a:effectLst/>
                        </a:rPr>
                        <a:t> </a:t>
                      </a:r>
                      <a:r>
                        <a:rPr lang="en-US" sz="1400" u="none" strike="noStrike" dirty="0" smtClean="0">
                          <a:effectLst/>
                        </a:rPr>
                        <a:t>Total</a:t>
                      </a:r>
                      <a:r>
                        <a:rPr lang="en-US" sz="1400" u="none" strike="noStrike" baseline="0" dirty="0" smtClean="0">
                          <a:effectLst/>
                        </a:rPr>
                        <a:t> New State Costs = $4,118</a:t>
                      </a:r>
                      <a:endParaRPr lang="en-US" sz="14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3" name="Slide Number Placeholder 2"/>
          <p:cNvSpPr>
            <a:spLocks noGrp="1"/>
          </p:cNvSpPr>
          <p:nvPr>
            <p:ph type="sldNum" sz="quarter" idx="2"/>
          </p:nvPr>
        </p:nvSpPr>
        <p:spPr/>
        <p:txBody>
          <a:bodyPr/>
          <a:lstStyle/>
          <a:p>
            <a:fld id="{86CB4B4D-7CA3-9044-876B-883B54F8677D}" type="slidenum">
              <a:rPr lang="en-US" smtClean="0"/>
              <a:t>15</a:t>
            </a:fld>
            <a:endParaRPr lang="en-US"/>
          </a:p>
        </p:txBody>
      </p:sp>
    </p:spTree>
    <p:extLst>
      <p:ext uri="{BB962C8B-B14F-4D97-AF65-F5344CB8AC3E}">
        <p14:creationId xmlns:p14="http://schemas.microsoft.com/office/powerpoint/2010/main" val="231198974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04446" y="374717"/>
            <a:ext cx="11131062" cy="474325"/>
          </a:xfrm>
        </p:spPr>
        <p:txBody>
          <a:bodyPr>
            <a:noAutofit/>
          </a:bodyPr>
          <a:lstStyle/>
          <a:p>
            <a:r>
              <a:rPr lang="en-US" sz="3200" dirty="0" smtClean="0"/>
              <a:t>Breakdown of Marketplace Cost Comparisons </a:t>
            </a:r>
            <a:r>
              <a:rPr lang="en-US" sz="1800" b="1" dirty="0" smtClean="0">
                <a:solidFill>
                  <a:schemeClr val="tx1"/>
                </a:solidFill>
              </a:rPr>
              <a:t>(Source </a:t>
            </a:r>
            <a:r>
              <a:rPr lang="en-US" sz="1800" b="1" dirty="0">
                <a:solidFill>
                  <a:schemeClr val="tx1"/>
                </a:solidFill>
              </a:rPr>
              <a:t>of Funds in 000s</a:t>
            </a:r>
            <a:r>
              <a:rPr lang="en-US" sz="1800" b="1" dirty="0" smtClean="0">
                <a:solidFill>
                  <a:schemeClr val="tx1"/>
                </a:solidFill>
              </a:rPr>
              <a:t>), part 1</a:t>
            </a:r>
            <a:r>
              <a:rPr lang="en-US" sz="1800" b="1" dirty="0" smtClean="0">
                <a:solidFill>
                  <a:schemeClr val="accent1"/>
                </a:solidFill>
              </a:rPr>
              <a:t> </a:t>
            </a:r>
            <a:endParaRPr lang="en-US" sz="1800" b="1" dirty="0">
              <a:solidFill>
                <a:schemeClr val="accent1"/>
              </a:solidFill>
            </a:endParaRPr>
          </a:p>
        </p:txBody>
      </p:sp>
      <p:sp>
        <p:nvSpPr>
          <p:cNvPr id="10" name="TextBox 9"/>
          <p:cNvSpPr txBox="1"/>
          <p:nvPr/>
        </p:nvSpPr>
        <p:spPr>
          <a:xfrm>
            <a:off x="1289957" y="948783"/>
            <a:ext cx="10245551" cy="830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2400" dirty="0"/>
              <a:t>Current Annual Cost by Funding Source for MATS IT and MNsure Business Operations (FY2017)</a:t>
            </a:r>
            <a:endParaRPr kumimoji="0" lang="en-US" sz="2400" b="0" i="0" u="none" strike="noStrike" cap="none" spc="0" normalizeH="0" baseline="0" dirty="0">
              <a:ln>
                <a:noFill/>
              </a:ln>
              <a:solidFill>
                <a:srgbClr val="000000"/>
              </a:solidFill>
              <a:effectLst/>
              <a:uFillTx/>
              <a:sym typeface="Calibri"/>
            </a:endParaRPr>
          </a:p>
        </p:txBody>
      </p:sp>
      <p:graphicFrame>
        <p:nvGraphicFramePr>
          <p:cNvPr id="9" name="Table 8" descr="Expense Total DHS-State DHS-Federal  MNsure Fed Exchange Grants Notes&#10;IT Development 20000 6624 9176 0 $4,200* * Based on the timing of actual spending to date, CCIIO grants for IT development are now expected to be roughly $10 million in FY17. The difference would appear in the DHS budget. &#10;IT Operations 25004 9522 13423 2059 0 &#10;Business Operations 28806 5914 8337 10319 4236 &#10;Total  73810 22060 30936 12378 8436 &#10;"/>
          <p:cNvGraphicFramePr>
            <a:graphicFrameLocks noGrp="1"/>
          </p:cNvGraphicFramePr>
          <p:nvPr>
            <p:extLst>
              <p:ext uri="{D42A27DB-BD31-4B8C-83A1-F6EECF244321}">
                <p14:modId xmlns:p14="http://schemas.microsoft.com/office/powerpoint/2010/main" val="2324416495"/>
              </p:ext>
            </p:extLst>
          </p:nvPr>
        </p:nvGraphicFramePr>
        <p:xfrm>
          <a:off x="404445" y="1910445"/>
          <a:ext cx="11286814" cy="3662169"/>
        </p:xfrm>
        <a:graphic>
          <a:graphicData uri="http://schemas.openxmlformats.org/drawingml/2006/table">
            <a:tbl>
              <a:tblPr firstRow="1" firstCol="1" bandCol="1"/>
              <a:tblGrid>
                <a:gridCol w="1394193"/>
                <a:gridCol w="645840"/>
                <a:gridCol w="861119"/>
                <a:gridCol w="1052480"/>
                <a:gridCol w="863628"/>
                <a:gridCol w="1635240"/>
                <a:gridCol w="4834314"/>
              </a:tblGrid>
              <a:tr h="563298">
                <a:tc>
                  <a:txBody>
                    <a:bodyPr/>
                    <a:lstStyle/>
                    <a:p>
                      <a:pPr algn="l" fontAlgn="b"/>
                      <a:r>
                        <a:rPr lang="en-US" sz="1600" b="1" i="0" u="none" strike="noStrike" dirty="0">
                          <a:solidFill>
                            <a:srgbClr val="FFFFFF"/>
                          </a:solidFill>
                          <a:effectLst/>
                          <a:latin typeface="+mn-lt"/>
                        </a:rPr>
                        <a:t>Expense</a:t>
                      </a:r>
                    </a:p>
                  </a:txBody>
                  <a:tcPr marL="8164" marR="8164" marT="8164" marB="0" anchor="b">
                    <a:lnL w="6350" cap="flat" cmpd="sng" algn="ctr">
                      <a:solidFill>
                        <a:srgbClr val="000000"/>
                      </a:solidFill>
                      <a:prstDash val="solid"/>
                      <a:round/>
                      <a:headEnd type="none" w="med" len="med"/>
                      <a:tailEnd type="none" w="med" len="med"/>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600" b="1" i="0" u="none" strike="noStrike" dirty="0">
                          <a:solidFill>
                            <a:srgbClr val="FFFFFF"/>
                          </a:solidFill>
                          <a:effectLst/>
                          <a:latin typeface="+mn-lt"/>
                        </a:rPr>
                        <a:t>Total</a:t>
                      </a:r>
                    </a:p>
                  </a:txBody>
                  <a:tcPr marL="8164" marR="8164" marT="816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600" b="1" i="0" u="none" strike="noStrike" dirty="0">
                          <a:solidFill>
                            <a:srgbClr val="FFFFFF"/>
                          </a:solidFill>
                          <a:effectLst/>
                          <a:latin typeface="+mn-lt"/>
                        </a:rPr>
                        <a:t>DHS-State</a:t>
                      </a:r>
                    </a:p>
                  </a:txBody>
                  <a:tcPr marL="8164" marR="8164" marT="816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600" b="1" i="0" u="none" strike="noStrike">
                          <a:solidFill>
                            <a:srgbClr val="FFFFFF"/>
                          </a:solidFill>
                          <a:effectLst/>
                          <a:latin typeface="+mn-lt"/>
                        </a:rPr>
                        <a:t>DHS-Federal </a:t>
                      </a:r>
                    </a:p>
                  </a:txBody>
                  <a:tcPr marL="8164" marR="8164" marT="816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600" b="1" i="0" u="none" strike="noStrike">
                          <a:solidFill>
                            <a:srgbClr val="FFFFFF"/>
                          </a:solidFill>
                          <a:effectLst/>
                          <a:latin typeface="+mn-lt"/>
                        </a:rPr>
                        <a:t>MNsure</a:t>
                      </a:r>
                    </a:p>
                  </a:txBody>
                  <a:tcPr marL="8164" marR="8164" marT="816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600" b="1" i="0" u="none" strike="noStrike">
                          <a:solidFill>
                            <a:srgbClr val="FFFFFF"/>
                          </a:solidFill>
                          <a:effectLst/>
                          <a:latin typeface="+mn-lt"/>
                        </a:rPr>
                        <a:t>Fed Exchange Grants</a:t>
                      </a:r>
                    </a:p>
                  </a:txBody>
                  <a:tcPr marL="8164" marR="8164" marT="816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600" b="1" i="0" u="none" strike="noStrike">
                          <a:solidFill>
                            <a:srgbClr val="FFFFFF"/>
                          </a:solidFill>
                          <a:effectLst/>
                          <a:latin typeface="+mn-lt"/>
                        </a:rPr>
                        <a:t>Notes</a:t>
                      </a:r>
                    </a:p>
                  </a:txBody>
                  <a:tcPr marL="8164" marR="8164" marT="8164" marB="0" anchor="b">
                    <a:lnL>
                      <a:noFill/>
                    </a:lnL>
                    <a:lnR w="6350" cap="flat" cmpd="sng" algn="ctr">
                      <a:solidFill>
                        <a:srgbClr val="000000"/>
                      </a:solidFill>
                      <a:prstDash val="solid"/>
                      <a:round/>
                      <a:headEnd type="none" w="med" len="med"/>
                      <a:tailEnd type="none" w="med" len="med"/>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08977">
                <a:tc>
                  <a:txBody>
                    <a:bodyPr/>
                    <a:lstStyle/>
                    <a:p>
                      <a:pPr algn="l" fontAlgn="b"/>
                      <a:r>
                        <a:rPr lang="en-US" sz="1600" b="0" i="0" u="none" strike="noStrike">
                          <a:solidFill>
                            <a:srgbClr val="000000"/>
                          </a:solidFill>
                          <a:effectLst/>
                          <a:latin typeface="+mn-lt"/>
                        </a:rPr>
                        <a:t>IT Development</a:t>
                      </a:r>
                    </a:p>
                  </a:txBody>
                  <a:tcPr marL="8164" marR="8164" marT="816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dirty="0">
                          <a:solidFill>
                            <a:srgbClr val="000000"/>
                          </a:solidFill>
                          <a:effectLst/>
                          <a:latin typeface="+mn-lt"/>
                        </a:rPr>
                        <a:t>20000</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dirty="0">
                          <a:solidFill>
                            <a:srgbClr val="000000"/>
                          </a:solidFill>
                          <a:effectLst/>
                          <a:latin typeface="+mn-lt"/>
                        </a:rPr>
                        <a:t>6624</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dirty="0">
                          <a:solidFill>
                            <a:srgbClr val="000000"/>
                          </a:solidFill>
                          <a:effectLst/>
                          <a:latin typeface="+mn-lt"/>
                        </a:rPr>
                        <a:t>9176</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dirty="0">
                          <a:solidFill>
                            <a:srgbClr val="000000"/>
                          </a:solidFill>
                          <a:effectLst/>
                          <a:latin typeface="+mn-lt"/>
                        </a:rPr>
                        <a:t>0</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dirty="0">
                          <a:solidFill>
                            <a:srgbClr val="000000"/>
                          </a:solidFill>
                          <a:effectLst/>
                          <a:latin typeface="+mn-lt"/>
                        </a:rPr>
                        <a:t>$4,200*</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600" b="0" i="0" u="none" strike="noStrike" dirty="0">
                          <a:solidFill>
                            <a:srgbClr val="000000"/>
                          </a:solidFill>
                          <a:effectLst/>
                          <a:latin typeface="+mn-lt"/>
                        </a:rPr>
                        <a:t>* Based on the timing of actual spending to date, CCIIO grants for IT development are now expected to be roughly $10 million in FY17. The difference would appear in the DHS budget. </a:t>
                      </a:r>
                    </a:p>
                  </a:txBody>
                  <a:tcPr marL="8164" marR="8164" marT="816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563298">
                <a:tc>
                  <a:txBody>
                    <a:bodyPr/>
                    <a:lstStyle/>
                    <a:p>
                      <a:pPr algn="l" fontAlgn="b"/>
                      <a:r>
                        <a:rPr lang="en-US" sz="1600" b="0" i="0" u="none" strike="noStrike">
                          <a:solidFill>
                            <a:srgbClr val="000000"/>
                          </a:solidFill>
                          <a:effectLst/>
                          <a:latin typeface="+mn-lt"/>
                        </a:rPr>
                        <a:t>IT Operations</a:t>
                      </a:r>
                    </a:p>
                  </a:txBody>
                  <a:tcPr marL="8164" marR="8164" marT="816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n-lt"/>
                        </a:rPr>
                        <a:t>25004</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n-lt"/>
                        </a:rPr>
                        <a:t>9522</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mn-lt"/>
                        </a:rPr>
                        <a:t>13423</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mn-lt"/>
                        </a:rPr>
                        <a:t>2059</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n-lt"/>
                        </a:rPr>
                        <a:t>0</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mn-lt"/>
                      </a:endParaRPr>
                    </a:p>
                  </a:txBody>
                  <a:tcPr marL="8164" marR="8164" marT="816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298">
                <a:tc>
                  <a:txBody>
                    <a:bodyPr/>
                    <a:lstStyle/>
                    <a:p>
                      <a:pPr algn="l" fontAlgn="b"/>
                      <a:r>
                        <a:rPr lang="en-US" sz="1600" b="0" i="0" u="none" strike="noStrike">
                          <a:solidFill>
                            <a:srgbClr val="000000"/>
                          </a:solidFill>
                          <a:effectLst/>
                          <a:latin typeface="+mn-lt"/>
                        </a:rPr>
                        <a:t>Business Operations</a:t>
                      </a:r>
                    </a:p>
                  </a:txBody>
                  <a:tcPr marL="8164" marR="8164" marT="816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a:solidFill>
                            <a:srgbClr val="000000"/>
                          </a:solidFill>
                          <a:effectLst/>
                          <a:latin typeface="+mn-lt"/>
                        </a:rPr>
                        <a:t>28806</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a:solidFill>
                            <a:srgbClr val="000000"/>
                          </a:solidFill>
                          <a:effectLst/>
                          <a:latin typeface="+mn-lt"/>
                        </a:rPr>
                        <a:t>5914</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a:solidFill>
                            <a:srgbClr val="000000"/>
                          </a:solidFill>
                          <a:effectLst/>
                          <a:latin typeface="+mn-lt"/>
                        </a:rPr>
                        <a:t>8337</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dirty="0">
                          <a:solidFill>
                            <a:srgbClr val="000000"/>
                          </a:solidFill>
                          <a:effectLst/>
                          <a:latin typeface="+mn-lt"/>
                        </a:rPr>
                        <a:t>10319</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0" i="0" u="none" strike="noStrike" dirty="0">
                          <a:solidFill>
                            <a:srgbClr val="000000"/>
                          </a:solidFill>
                          <a:effectLst/>
                          <a:latin typeface="+mn-lt"/>
                        </a:rPr>
                        <a:t>4236</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600" b="0" i="0" u="none" strike="noStrike" dirty="0">
                        <a:solidFill>
                          <a:srgbClr val="000000"/>
                        </a:solidFill>
                        <a:effectLst/>
                        <a:latin typeface="+mn-lt"/>
                      </a:endParaRPr>
                    </a:p>
                  </a:txBody>
                  <a:tcPr marL="8164" marR="8164" marT="816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563298">
                <a:tc>
                  <a:txBody>
                    <a:bodyPr/>
                    <a:lstStyle/>
                    <a:p>
                      <a:pPr algn="l" fontAlgn="b"/>
                      <a:r>
                        <a:rPr lang="en-US" sz="1600" b="0" i="0" u="none" strike="noStrike">
                          <a:solidFill>
                            <a:srgbClr val="000000"/>
                          </a:solidFill>
                          <a:effectLst/>
                          <a:latin typeface="+mn-lt"/>
                        </a:rPr>
                        <a:t>Total </a:t>
                      </a:r>
                    </a:p>
                  </a:txBody>
                  <a:tcPr marL="8164" marR="8164" marT="816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n-lt"/>
                        </a:rPr>
                        <a:t>73810</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n-lt"/>
                        </a:rPr>
                        <a:t>22060</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n-lt"/>
                        </a:rPr>
                        <a:t>30936</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n-lt"/>
                        </a:rPr>
                        <a:t>12378</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mn-lt"/>
                        </a:rPr>
                        <a:t>8436</a:t>
                      </a:r>
                    </a:p>
                  </a:txBody>
                  <a:tcPr marL="8164" marR="8164" marT="816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mn-lt"/>
                      </a:endParaRPr>
                    </a:p>
                  </a:txBody>
                  <a:tcPr marL="8164" marR="8164" marT="816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404446" y="5833951"/>
            <a:ext cx="11437784"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chemeClr val="tx1"/>
                </a:solidFill>
                <a:effectLst/>
                <a:uFillTx/>
                <a:sym typeface="Calibri"/>
              </a:rPr>
              <a:t>Spending of federal exchange grants is less than expected when these numbers were calculated. This</a:t>
            </a:r>
            <a:r>
              <a:rPr kumimoji="0" lang="en-US" sz="1200" b="0" i="0" u="none" strike="noStrike" cap="none" spc="0" normalizeH="0" dirty="0" smtClean="0">
                <a:ln>
                  <a:noFill/>
                </a:ln>
                <a:solidFill>
                  <a:schemeClr val="tx1"/>
                </a:solidFill>
                <a:effectLst/>
                <a:uFillTx/>
                <a:sym typeface="Calibri"/>
              </a:rPr>
              <a:t> could mean a shortfall in federal grant money of up to $10 million instead of $4.2 million as represented above </a:t>
            </a:r>
            <a:r>
              <a:rPr lang="en-US" sz="1200" dirty="0" smtClean="0">
                <a:solidFill>
                  <a:schemeClr val="tx1"/>
                </a:solidFill>
              </a:rPr>
              <a:t>under a federal model. This may increase the DHS portion of IT Costs</a:t>
            </a:r>
            <a:endParaRPr kumimoji="0" lang="en-US" sz="1200" b="0" i="0" u="none" strike="noStrike" cap="none" spc="0" normalizeH="0" baseline="0" dirty="0">
              <a:ln>
                <a:noFill/>
              </a:ln>
              <a:solidFill>
                <a:schemeClr val="tx1"/>
              </a:solidFill>
              <a:effectLst/>
              <a:uFillTx/>
              <a:sym typeface="Calibri"/>
            </a:endParaRPr>
          </a:p>
        </p:txBody>
      </p:sp>
      <p:sp>
        <p:nvSpPr>
          <p:cNvPr id="3" name="Slide Number Placeholder 2"/>
          <p:cNvSpPr>
            <a:spLocks noGrp="1"/>
          </p:cNvSpPr>
          <p:nvPr>
            <p:ph type="sldNum" sz="quarter" idx="2"/>
          </p:nvPr>
        </p:nvSpPr>
        <p:spPr/>
        <p:txBody>
          <a:bodyPr/>
          <a:lstStyle/>
          <a:p>
            <a:fld id="{86CB4B4D-7CA3-9044-876B-883B54F8677D}" type="slidenum">
              <a:rPr lang="en-US" smtClean="0"/>
              <a:t>16</a:t>
            </a:fld>
            <a:endParaRPr lang="en-US"/>
          </a:p>
        </p:txBody>
      </p:sp>
    </p:spTree>
    <p:extLst>
      <p:ext uri="{BB962C8B-B14F-4D97-AF65-F5344CB8AC3E}">
        <p14:creationId xmlns:p14="http://schemas.microsoft.com/office/powerpoint/2010/main" val="324803653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04446" y="374717"/>
            <a:ext cx="11131062" cy="474325"/>
          </a:xfrm>
        </p:spPr>
        <p:txBody>
          <a:bodyPr>
            <a:noAutofit/>
          </a:bodyPr>
          <a:lstStyle/>
          <a:p>
            <a:r>
              <a:rPr lang="en-US" sz="3200" dirty="0" smtClean="0"/>
              <a:t>Breakdown of Marketplace Cost Comparisons </a:t>
            </a:r>
            <a:r>
              <a:rPr lang="en-US" sz="1800" b="1" dirty="0" smtClean="0">
                <a:solidFill>
                  <a:schemeClr val="tx1"/>
                </a:solidFill>
              </a:rPr>
              <a:t>(Source </a:t>
            </a:r>
            <a:r>
              <a:rPr lang="en-US" sz="1800" b="1" dirty="0">
                <a:solidFill>
                  <a:schemeClr val="tx1"/>
                </a:solidFill>
              </a:rPr>
              <a:t>of Funds in 000s)</a:t>
            </a:r>
            <a:r>
              <a:rPr lang="en-US" sz="1800" b="1" dirty="0" smtClean="0">
                <a:solidFill>
                  <a:schemeClr val="tx1"/>
                </a:solidFill>
              </a:rPr>
              <a:t> , part 2</a:t>
            </a:r>
            <a:endParaRPr lang="en-US" sz="1800" b="1" dirty="0">
              <a:solidFill>
                <a:schemeClr val="tx1"/>
              </a:solidFill>
            </a:endParaRPr>
          </a:p>
        </p:txBody>
      </p:sp>
      <p:sp>
        <p:nvSpPr>
          <p:cNvPr id="7" name="TextBox 6"/>
          <p:cNvSpPr txBox="1"/>
          <p:nvPr/>
        </p:nvSpPr>
        <p:spPr>
          <a:xfrm>
            <a:off x="1774447" y="972411"/>
            <a:ext cx="9438037" cy="830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2400" dirty="0"/>
              <a:t>Annual Cost  by Funding Source for State Eligibility Systems and Marketplace Business Operations  (FFM Model, Based on FY2017)</a:t>
            </a:r>
            <a:endParaRPr kumimoji="0" lang="en-US" sz="2400" b="0" i="0" u="none" strike="noStrike" cap="none" spc="0" normalizeH="0" baseline="0" dirty="0">
              <a:ln>
                <a:noFill/>
              </a:ln>
              <a:solidFill>
                <a:srgbClr val="000000"/>
              </a:solidFill>
              <a:effectLst/>
              <a:uFillTx/>
              <a:sym typeface="Calibri"/>
            </a:endParaRPr>
          </a:p>
        </p:txBody>
      </p:sp>
      <p:graphicFrame>
        <p:nvGraphicFramePr>
          <p:cNvPr id="4" name="Table 3" descr="Expense Total  DHS-State DHS-Federal  MNsure Fed Exchange Grants Notes&#10;IT Development 20000 8384 11616 0 0  Loss of federal CCIIO IT development grants replaced by DHS state and federal funds.&#10;IT Operations 25004 10325 14679 0 0 &#10;Business Operations 14251 5914 8337 0 0 &#10;Total  59255 24623 34632 0 0 &#10;Change from Current  2563 3696 -12378 -8436 &#10;"/>
          <p:cNvGraphicFramePr>
            <a:graphicFrameLocks noGrp="1"/>
          </p:cNvGraphicFramePr>
          <p:nvPr>
            <p:extLst>
              <p:ext uri="{D42A27DB-BD31-4B8C-83A1-F6EECF244321}">
                <p14:modId xmlns:p14="http://schemas.microsoft.com/office/powerpoint/2010/main" val="2048612600"/>
              </p:ext>
            </p:extLst>
          </p:nvPr>
        </p:nvGraphicFramePr>
        <p:xfrm>
          <a:off x="404446" y="1803406"/>
          <a:ext cx="11131062" cy="4408202"/>
        </p:xfrm>
        <a:graphic>
          <a:graphicData uri="http://schemas.openxmlformats.org/drawingml/2006/table">
            <a:tbl>
              <a:tblPr firstRow="1" firstCol="1" bandCol="1"/>
              <a:tblGrid>
                <a:gridCol w="1750925"/>
                <a:gridCol w="963386"/>
                <a:gridCol w="767443"/>
                <a:gridCol w="816429"/>
                <a:gridCol w="1224642"/>
                <a:gridCol w="1763486"/>
                <a:gridCol w="3844751"/>
              </a:tblGrid>
              <a:tr h="534702">
                <a:tc>
                  <a:txBody>
                    <a:bodyPr/>
                    <a:lstStyle/>
                    <a:p>
                      <a:pPr algn="l" fontAlgn="b"/>
                      <a:r>
                        <a:rPr lang="en-US" sz="2000" b="1" i="0" u="none" strike="noStrike" dirty="0">
                          <a:solidFill>
                            <a:srgbClr val="FFFFFF"/>
                          </a:solidFill>
                          <a:effectLst/>
                          <a:latin typeface="Calibri" panose="020F0502020204030204" pitchFamily="34" charset="0"/>
                        </a:rPr>
                        <a:t>Expense</a:t>
                      </a:r>
                    </a:p>
                  </a:txBody>
                  <a:tcPr marL="4346" marR="4346" marT="434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2000" b="1" i="0" u="none" strike="noStrike" dirty="0">
                          <a:solidFill>
                            <a:srgbClr val="FFFFFF"/>
                          </a:solidFill>
                          <a:effectLst/>
                          <a:latin typeface="Calibri" panose="020F0502020204030204" pitchFamily="34" charset="0"/>
                        </a:rPr>
                        <a:t>Total </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2000" b="1" i="0" u="none" strike="noStrike" dirty="0">
                          <a:solidFill>
                            <a:srgbClr val="FFFFFF"/>
                          </a:solidFill>
                          <a:effectLst/>
                          <a:latin typeface="Calibri" panose="020F0502020204030204" pitchFamily="34" charset="0"/>
                        </a:rPr>
                        <a:t>DHS-State</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2000" b="1" i="0" u="none" strike="noStrike" dirty="0">
                          <a:solidFill>
                            <a:srgbClr val="FFFFFF"/>
                          </a:solidFill>
                          <a:effectLst/>
                          <a:latin typeface="Calibri" panose="020F0502020204030204" pitchFamily="34" charset="0"/>
                        </a:rPr>
                        <a:t>DHS-Federal </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2000" b="1" i="0" u="none" strike="noStrike" dirty="0">
                          <a:solidFill>
                            <a:srgbClr val="FFFFFF"/>
                          </a:solidFill>
                          <a:effectLst/>
                          <a:latin typeface="Calibri" panose="020F0502020204030204" pitchFamily="34" charset="0"/>
                        </a:rPr>
                        <a:t>MNsure</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2000" b="1" i="0" u="none" strike="noStrike">
                          <a:solidFill>
                            <a:srgbClr val="FFFFFF"/>
                          </a:solidFill>
                          <a:effectLst/>
                          <a:latin typeface="Calibri" panose="020F0502020204030204" pitchFamily="34" charset="0"/>
                        </a:rPr>
                        <a:t>Fed Exchange Grants</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2000" b="1" i="0" u="none" strike="noStrike">
                          <a:solidFill>
                            <a:srgbClr val="FFFFFF"/>
                          </a:solidFill>
                          <a:effectLst/>
                          <a:latin typeface="Calibri" panose="020F0502020204030204" pitchFamily="34" charset="0"/>
                        </a:rPr>
                        <a:t>Notes</a:t>
                      </a:r>
                    </a:p>
                  </a:txBody>
                  <a:tcPr marL="4346" marR="4346" marT="434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800160">
                <a:tc>
                  <a:txBody>
                    <a:bodyPr/>
                    <a:lstStyle/>
                    <a:p>
                      <a:pPr algn="l" fontAlgn="b"/>
                      <a:r>
                        <a:rPr lang="en-US" sz="2000" b="0" i="0" u="none" strike="noStrike" dirty="0">
                          <a:solidFill>
                            <a:srgbClr val="000000"/>
                          </a:solidFill>
                          <a:effectLst/>
                          <a:latin typeface="Calibri" panose="020F0502020204030204" pitchFamily="34" charset="0"/>
                        </a:rPr>
                        <a:t>IT Development</a:t>
                      </a:r>
                    </a:p>
                  </a:txBody>
                  <a:tcPr marL="4346" marR="4346" marT="434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20000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8384</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11616</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2000" b="0" i="0" u="none" strike="noStrike" dirty="0">
                          <a:solidFill>
                            <a:srgbClr val="000000"/>
                          </a:solidFill>
                          <a:effectLst/>
                          <a:latin typeface="Calibri" panose="020F0502020204030204" pitchFamily="34" charset="0"/>
                        </a:rPr>
                        <a:t> Loss of federal CCIIO IT development grants replaced by DHS state and federal funds.</a:t>
                      </a:r>
                    </a:p>
                  </a:txBody>
                  <a:tcPr marL="4346" marR="4346" marT="434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741820">
                <a:tc>
                  <a:txBody>
                    <a:bodyPr/>
                    <a:lstStyle/>
                    <a:p>
                      <a:pPr algn="l" fontAlgn="b"/>
                      <a:r>
                        <a:rPr lang="en-US" sz="2000" b="0" i="0" u="none" strike="noStrike">
                          <a:solidFill>
                            <a:srgbClr val="000000"/>
                          </a:solidFill>
                          <a:effectLst/>
                          <a:latin typeface="Calibri" panose="020F0502020204030204" pitchFamily="34" charset="0"/>
                        </a:rPr>
                        <a:t>IT Operations</a:t>
                      </a:r>
                    </a:p>
                  </a:txBody>
                  <a:tcPr marL="4346" marR="4346" marT="434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25004</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10325</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14679</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4346" marR="4346" marT="434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85042">
                <a:tc>
                  <a:txBody>
                    <a:bodyPr/>
                    <a:lstStyle/>
                    <a:p>
                      <a:pPr algn="l" fontAlgn="b"/>
                      <a:r>
                        <a:rPr lang="en-US" sz="2000" b="0" i="0" u="none" strike="noStrike">
                          <a:solidFill>
                            <a:srgbClr val="000000"/>
                          </a:solidFill>
                          <a:effectLst/>
                          <a:latin typeface="Calibri" panose="020F0502020204030204" pitchFamily="34" charset="0"/>
                        </a:rPr>
                        <a:t>Business Operations</a:t>
                      </a:r>
                    </a:p>
                  </a:txBody>
                  <a:tcPr marL="4346" marR="4346" marT="434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14251</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5914</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8337</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4346" marR="4346" marT="434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534702">
                <a:tc>
                  <a:txBody>
                    <a:bodyPr/>
                    <a:lstStyle/>
                    <a:p>
                      <a:pPr algn="l" fontAlgn="b"/>
                      <a:r>
                        <a:rPr lang="en-US" sz="2000" b="0" i="0" u="none" strike="noStrike">
                          <a:solidFill>
                            <a:srgbClr val="000000"/>
                          </a:solidFill>
                          <a:effectLst/>
                          <a:latin typeface="Calibri" panose="020F0502020204030204" pitchFamily="34" charset="0"/>
                        </a:rPr>
                        <a:t>Total </a:t>
                      </a:r>
                    </a:p>
                  </a:txBody>
                  <a:tcPr marL="4346" marR="4346" marT="434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59255</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24623</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34632</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4346" marR="4346" marT="434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4702">
                <a:tc>
                  <a:txBody>
                    <a:bodyPr/>
                    <a:lstStyle/>
                    <a:p>
                      <a:pPr algn="l" fontAlgn="b"/>
                      <a:r>
                        <a:rPr lang="en-US" sz="2000" b="0" i="0" u="none" strike="noStrike">
                          <a:solidFill>
                            <a:srgbClr val="000000"/>
                          </a:solidFill>
                          <a:effectLst/>
                          <a:latin typeface="Calibri" panose="020F0502020204030204" pitchFamily="34" charset="0"/>
                        </a:rPr>
                        <a:t>Change from Current</a:t>
                      </a:r>
                    </a:p>
                  </a:txBody>
                  <a:tcPr marL="4346" marR="4346" marT="434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2000" b="0" i="0" u="none" strike="noStrike">
                        <a:solidFill>
                          <a:srgbClr val="000000"/>
                        </a:solidFill>
                        <a:effectLst/>
                        <a:latin typeface="Calibri" panose="020F0502020204030204" pitchFamily="34" charset="0"/>
                      </a:endParaRP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2563</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3696</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-12378</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-8436</a:t>
                      </a:r>
                    </a:p>
                  </a:txBody>
                  <a:tcPr marL="4346" marR="4346" marT="43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4346" marR="4346" marT="434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bl>
          </a:graphicData>
        </a:graphic>
      </p:graphicFrame>
      <p:sp>
        <p:nvSpPr>
          <p:cNvPr id="8" name="TextBox 7"/>
          <p:cNvSpPr txBox="1"/>
          <p:nvPr/>
        </p:nvSpPr>
        <p:spPr>
          <a:xfrm>
            <a:off x="251085" y="6411516"/>
            <a:ext cx="11437784"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chemeClr val="tx1"/>
                </a:solidFill>
                <a:effectLst/>
                <a:uFillTx/>
                <a:sym typeface="Calibri"/>
              </a:rPr>
              <a:t>Spending of federal exchange grants is less than expected when these numbers were calculated. This</a:t>
            </a:r>
            <a:r>
              <a:rPr kumimoji="0" lang="en-US" sz="1200" b="0" i="0" u="none" strike="noStrike" cap="none" spc="0" normalizeH="0" dirty="0" smtClean="0">
                <a:ln>
                  <a:noFill/>
                </a:ln>
                <a:solidFill>
                  <a:schemeClr val="tx1"/>
                </a:solidFill>
                <a:effectLst/>
                <a:uFillTx/>
                <a:sym typeface="Calibri"/>
              </a:rPr>
              <a:t> could mean a shortfall in federal grant money of up to $10 million instead of $4.2 million as represented above </a:t>
            </a:r>
            <a:r>
              <a:rPr lang="en-US" sz="1200" dirty="0" smtClean="0">
                <a:solidFill>
                  <a:schemeClr val="tx1"/>
                </a:solidFill>
              </a:rPr>
              <a:t>under a federal model. This may increase the DHS portion of IT Costs</a:t>
            </a:r>
            <a:endParaRPr kumimoji="0" lang="en-US" sz="1200" b="0" i="0" u="none" strike="noStrike" cap="none" spc="0" normalizeH="0" baseline="0" dirty="0">
              <a:ln>
                <a:noFill/>
              </a:ln>
              <a:solidFill>
                <a:schemeClr val="tx1"/>
              </a:solidFill>
              <a:effectLst/>
              <a:uFillTx/>
              <a:sym typeface="Calibri"/>
            </a:endParaRPr>
          </a:p>
        </p:txBody>
      </p:sp>
      <p:sp>
        <p:nvSpPr>
          <p:cNvPr id="3" name="Slide Number Placeholder 2"/>
          <p:cNvSpPr>
            <a:spLocks noGrp="1"/>
          </p:cNvSpPr>
          <p:nvPr>
            <p:ph type="sldNum" sz="quarter" idx="2"/>
          </p:nvPr>
        </p:nvSpPr>
        <p:spPr/>
        <p:txBody>
          <a:bodyPr/>
          <a:lstStyle/>
          <a:p>
            <a:fld id="{86CB4B4D-7CA3-9044-876B-883B54F8677D}" type="slidenum">
              <a:rPr lang="en-US" smtClean="0"/>
              <a:t>17</a:t>
            </a:fld>
            <a:endParaRPr lang="en-US"/>
          </a:p>
        </p:txBody>
      </p:sp>
    </p:spTree>
    <p:extLst>
      <p:ext uri="{BB962C8B-B14F-4D97-AF65-F5344CB8AC3E}">
        <p14:creationId xmlns:p14="http://schemas.microsoft.com/office/powerpoint/2010/main" val="554691842"/>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35646" y="106994"/>
            <a:ext cx="11131062" cy="474325"/>
          </a:xfrm>
        </p:spPr>
        <p:txBody>
          <a:bodyPr>
            <a:noAutofit/>
          </a:bodyPr>
          <a:lstStyle/>
          <a:p>
            <a:r>
              <a:rPr lang="en-US" sz="3200" dirty="0" smtClean="0"/>
              <a:t>Breakdown of Marketplace Cost Comparisons </a:t>
            </a:r>
            <a:r>
              <a:rPr lang="en-US" sz="1800" b="1" dirty="0" smtClean="0">
                <a:solidFill>
                  <a:schemeClr val="tx1"/>
                </a:solidFill>
              </a:rPr>
              <a:t>(Source </a:t>
            </a:r>
            <a:r>
              <a:rPr lang="en-US" sz="1800" b="1" dirty="0">
                <a:solidFill>
                  <a:schemeClr val="tx1"/>
                </a:solidFill>
              </a:rPr>
              <a:t>of Funds in 000s)</a:t>
            </a:r>
            <a:r>
              <a:rPr lang="en-US" sz="1800" b="1" dirty="0" smtClean="0">
                <a:solidFill>
                  <a:schemeClr val="tx1"/>
                </a:solidFill>
              </a:rPr>
              <a:t> , part 3</a:t>
            </a:r>
            <a:endParaRPr lang="en-US" sz="1800" b="1" dirty="0">
              <a:solidFill>
                <a:schemeClr val="tx1"/>
              </a:solidFill>
            </a:endParaRPr>
          </a:p>
        </p:txBody>
      </p:sp>
      <p:sp>
        <p:nvSpPr>
          <p:cNvPr id="9" name="TextBox 8"/>
          <p:cNvSpPr txBox="1"/>
          <p:nvPr/>
        </p:nvSpPr>
        <p:spPr>
          <a:xfrm>
            <a:off x="1240971" y="952623"/>
            <a:ext cx="9734172" cy="830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2400" dirty="0"/>
              <a:t>Annual Cost by Funding Source Eligibility Systems and Marketplace Business Operations (SSBM Model, Based on FY2017)</a:t>
            </a:r>
            <a:endParaRPr kumimoji="0" lang="en-US" sz="2400" b="0" i="0" u="none" strike="noStrike" cap="none" spc="0" normalizeH="0" baseline="0" dirty="0">
              <a:ln>
                <a:noFill/>
              </a:ln>
              <a:solidFill>
                <a:srgbClr val="000000"/>
              </a:solidFill>
              <a:effectLst/>
              <a:uFillTx/>
              <a:sym typeface="Calibri"/>
            </a:endParaRPr>
          </a:p>
        </p:txBody>
      </p:sp>
      <p:graphicFrame>
        <p:nvGraphicFramePr>
          <p:cNvPr id="8" name="Table 7" descr="Expense Total  DHS-State DHS-Federal  MNsure Fed Exchange Grants Notes&#10;IT Development 20000 8384 11616 0 0 .5% of withhold remains in MNsure budget for remaining marketplace functions. Additional funds will be needed for state marketplace functions. DHS may continue partial cost allocation, but funds remain in DHS budget. &#10;IT Operations 25004 10325 14679 0 0 &#10;Business Operations 17851 5914 8337 3600 0 &#10;Total  62855 24623 34632 $3,600  0 &#10;Change from Current  2563 3696 -8778 -8436 &#10;"/>
          <p:cNvGraphicFramePr>
            <a:graphicFrameLocks noGrp="1"/>
          </p:cNvGraphicFramePr>
          <p:nvPr>
            <p:extLst>
              <p:ext uri="{D42A27DB-BD31-4B8C-83A1-F6EECF244321}">
                <p14:modId xmlns:p14="http://schemas.microsoft.com/office/powerpoint/2010/main" val="284827562"/>
              </p:ext>
            </p:extLst>
          </p:nvPr>
        </p:nvGraphicFramePr>
        <p:xfrm>
          <a:off x="735646" y="1783616"/>
          <a:ext cx="10799862" cy="4521824"/>
        </p:xfrm>
        <a:graphic>
          <a:graphicData uri="http://schemas.openxmlformats.org/drawingml/2006/table">
            <a:tbl>
              <a:tblPr firstRow="1" firstCol="1" bandCol="1"/>
              <a:tblGrid>
                <a:gridCol w="1746210"/>
                <a:gridCol w="1252361"/>
                <a:gridCol w="774406"/>
                <a:gridCol w="888642"/>
                <a:gridCol w="1002173"/>
                <a:gridCol w="1421793"/>
                <a:gridCol w="3714277"/>
              </a:tblGrid>
              <a:tr h="773205">
                <a:tc>
                  <a:txBody>
                    <a:bodyPr/>
                    <a:lstStyle/>
                    <a:p>
                      <a:pPr algn="l" fontAlgn="b"/>
                      <a:r>
                        <a:rPr lang="en-US" sz="1800" b="1" i="0" u="none" strike="noStrike" baseline="0" dirty="0">
                          <a:solidFill>
                            <a:srgbClr val="FFFFFF"/>
                          </a:solidFill>
                          <a:effectLst/>
                          <a:latin typeface="+mn-lt"/>
                        </a:rPr>
                        <a:t>Expense</a:t>
                      </a:r>
                    </a:p>
                  </a:txBody>
                  <a:tcPr marL="7144" marR="7144" marT="7144" marB="0" anchor="b">
                    <a:lnL w="6350" cap="flat" cmpd="sng" algn="ctr">
                      <a:solidFill>
                        <a:srgbClr val="000000"/>
                      </a:solidFill>
                      <a:prstDash val="solid"/>
                      <a:round/>
                      <a:headEnd type="none" w="med" len="med"/>
                      <a:tailEnd type="none" w="med" len="med"/>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800" b="1" i="0" u="none" strike="noStrike" baseline="0" dirty="0">
                          <a:solidFill>
                            <a:srgbClr val="FFFFFF"/>
                          </a:solidFill>
                          <a:effectLst/>
                          <a:latin typeface="+mn-lt"/>
                        </a:rPr>
                        <a:t>Total </a:t>
                      </a:r>
                    </a:p>
                  </a:txBody>
                  <a:tcPr marL="7144" marR="7144" marT="714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800" b="1" i="0" u="none" strike="noStrike" baseline="0">
                          <a:solidFill>
                            <a:srgbClr val="FFFFFF"/>
                          </a:solidFill>
                          <a:effectLst/>
                          <a:latin typeface="+mn-lt"/>
                        </a:rPr>
                        <a:t>DHS-State</a:t>
                      </a:r>
                    </a:p>
                  </a:txBody>
                  <a:tcPr marL="7144" marR="7144" marT="714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800" b="1" i="0" u="none" strike="noStrike" baseline="0">
                          <a:solidFill>
                            <a:srgbClr val="FFFFFF"/>
                          </a:solidFill>
                          <a:effectLst/>
                          <a:latin typeface="+mn-lt"/>
                        </a:rPr>
                        <a:t>DHS-Federal </a:t>
                      </a:r>
                    </a:p>
                  </a:txBody>
                  <a:tcPr marL="7144" marR="7144" marT="714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800" b="1" i="0" u="none" strike="noStrike" baseline="0">
                          <a:solidFill>
                            <a:srgbClr val="FFFFFF"/>
                          </a:solidFill>
                          <a:effectLst/>
                          <a:latin typeface="+mn-lt"/>
                        </a:rPr>
                        <a:t>MNsure</a:t>
                      </a:r>
                    </a:p>
                  </a:txBody>
                  <a:tcPr marL="7144" marR="7144" marT="714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800" b="1" i="0" u="none" strike="noStrike" baseline="0">
                          <a:solidFill>
                            <a:srgbClr val="FFFFFF"/>
                          </a:solidFill>
                          <a:effectLst/>
                          <a:latin typeface="+mn-lt"/>
                        </a:rPr>
                        <a:t>Fed Exchange Grants</a:t>
                      </a:r>
                    </a:p>
                  </a:txBody>
                  <a:tcPr marL="7144" marR="7144" marT="7144" marB="0" anchor="b">
                    <a:lnL>
                      <a:noFill/>
                    </a:lnL>
                    <a:lnR>
                      <a:noFill/>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800" b="1" i="0" u="none" strike="noStrike" baseline="0">
                          <a:solidFill>
                            <a:srgbClr val="FFFFFF"/>
                          </a:solidFill>
                          <a:effectLst/>
                          <a:latin typeface="+mn-lt"/>
                        </a:rPr>
                        <a:t>Notes</a:t>
                      </a:r>
                    </a:p>
                  </a:txBody>
                  <a:tcPr marL="7144" marR="7144" marT="7144" marB="0" anchor="b">
                    <a:lnL>
                      <a:noFill/>
                    </a:lnL>
                    <a:lnR w="6350" cap="flat" cmpd="sng" algn="ctr">
                      <a:solidFill>
                        <a:srgbClr val="000000"/>
                      </a:solidFill>
                      <a:prstDash val="solid"/>
                      <a:round/>
                      <a:headEnd type="none" w="med" len="med"/>
                      <a:tailEnd type="none" w="med" len="med"/>
                    </a:lnR>
                    <a:lnT w="12700" cap="flat" cmpd="sng" algn="ctr">
                      <a:solidFill>
                        <a:srgbClr val="BD582C"/>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929806">
                <a:tc>
                  <a:txBody>
                    <a:bodyPr/>
                    <a:lstStyle/>
                    <a:p>
                      <a:pPr algn="l" fontAlgn="b"/>
                      <a:r>
                        <a:rPr lang="en-US" sz="1800" b="0" i="0" u="none" strike="noStrike" baseline="0" dirty="0">
                          <a:solidFill>
                            <a:srgbClr val="000000"/>
                          </a:solidFill>
                          <a:effectLst/>
                          <a:latin typeface="+mn-lt"/>
                        </a:rPr>
                        <a:t>IT Development</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dirty="0">
                          <a:solidFill>
                            <a:srgbClr val="000000"/>
                          </a:solidFill>
                          <a:effectLst/>
                          <a:latin typeface="+mn-lt"/>
                        </a:rPr>
                        <a:t>20000</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dirty="0">
                          <a:solidFill>
                            <a:srgbClr val="000000"/>
                          </a:solidFill>
                          <a:effectLst/>
                          <a:latin typeface="+mn-lt"/>
                        </a:rPr>
                        <a:t>8384</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dirty="0">
                          <a:solidFill>
                            <a:srgbClr val="000000"/>
                          </a:solidFill>
                          <a:effectLst/>
                          <a:latin typeface="+mn-lt"/>
                        </a:rPr>
                        <a:t>11616</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dirty="0">
                          <a:solidFill>
                            <a:srgbClr val="000000"/>
                          </a:solidFill>
                          <a:effectLst/>
                          <a:latin typeface="+mn-lt"/>
                        </a:rPr>
                        <a:t>0</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dirty="0">
                          <a:solidFill>
                            <a:srgbClr val="000000"/>
                          </a:solidFill>
                          <a:effectLst/>
                          <a:latin typeface="+mn-lt"/>
                        </a:rPr>
                        <a:t>0</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800" b="0" i="0" u="none" strike="noStrike" baseline="0">
                          <a:solidFill>
                            <a:srgbClr val="000000"/>
                          </a:solidFill>
                          <a:effectLst/>
                          <a:latin typeface="+mn-lt"/>
                        </a:rPr>
                        <a:t>.5% of withhold remains in MNsure budget for remaining marketplace functions. Additional funds will be needed for state marketplace functions. DHS may continue partial cost allocation, but funds remain in DHS budget. </a:t>
                      </a: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26365">
                <a:tc>
                  <a:txBody>
                    <a:bodyPr/>
                    <a:lstStyle/>
                    <a:p>
                      <a:pPr algn="l" fontAlgn="b"/>
                      <a:r>
                        <a:rPr lang="en-US" sz="1800" b="0" i="0" u="none" strike="noStrike" baseline="0">
                          <a:solidFill>
                            <a:srgbClr val="000000"/>
                          </a:solidFill>
                          <a:effectLst/>
                          <a:latin typeface="+mn-lt"/>
                        </a:rPr>
                        <a:t>IT Operations</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a:solidFill>
                            <a:srgbClr val="000000"/>
                          </a:solidFill>
                          <a:effectLst/>
                          <a:latin typeface="+mn-lt"/>
                        </a:rPr>
                        <a:t>25004</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a:solidFill>
                            <a:srgbClr val="000000"/>
                          </a:solidFill>
                          <a:effectLst/>
                          <a:latin typeface="+mn-lt"/>
                        </a:rPr>
                        <a:t>10325</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a:solidFill>
                            <a:srgbClr val="000000"/>
                          </a:solidFill>
                          <a:effectLst/>
                          <a:latin typeface="+mn-lt"/>
                        </a:rPr>
                        <a:t>14679</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a:solidFill>
                            <a:srgbClr val="000000"/>
                          </a:solidFill>
                          <a:effectLst/>
                          <a:latin typeface="+mn-lt"/>
                        </a:rPr>
                        <a:t>0</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dirty="0">
                          <a:solidFill>
                            <a:srgbClr val="000000"/>
                          </a:solidFill>
                          <a:effectLst/>
                          <a:latin typeface="+mn-lt"/>
                        </a:rPr>
                        <a:t>0</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baseline="0">
                        <a:solidFill>
                          <a:srgbClr val="000000"/>
                        </a:solidFill>
                        <a:effectLst/>
                        <a:latin typeface="+mn-lt"/>
                      </a:endParaRP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400">
                <a:tc>
                  <a:txBody>
                    <a:bodyPr/>
                    <a:lstStyle/>
                    <a:p>
                      <a:pPr algn="l" fontAlgn="b"/>
                      <a:r>
                        <a:rPr lang="en-US" sz="1800" b="0" i="0" u="none" strike="noStrike" baseline="0">
                          <a:solidFill>
                            <a:srgbClr val="000000"/>
                          </a:solidFill>
                          <a:effectLst/>
                          <a:latin typeface="+mn-lt"/>
                        </a:rPr>
                        <a:t>Business Operations</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a:solidFill>
                            <a:srgbClr val="000000"/>
                          </a:solidFill>
                          <a:effectLst/>
                          <a:latin typeface="+mn-lt"/>
                        </a:rPr>
                        <a:t>17851</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a:solidFill>
                            <a:srgbClr val="000000"/>
                          </a:solidFill>
                          <a:effectLst/>
                          <a:latin typeface="+mn-lt"/>
                        </a:rPr>
                        <a:t>5914</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a:solidFill>
                            <a:srgbClr val="000000"/>
                          </a:solidFill>
                          <a:effectLst/>
                          <a:latin typeface="+mn-lt"/>
                        </a:rPr>
                        <a:t>8337</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a:solidFill>
                            <a:srgbClr val="000000"/>
                          </a:solidFill>
                          <a:effectLst/>
                          <a:latin typeface="+mn-lt"/>
                        </a:rPr>
                        <a:t>3600</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dirty="0">
                          <a:solidFill>
                            <a:srgbClr val="000000"/>
                          </a:solidFill>
                          <a:effectLst/>
                          <a:latin typeface="+mn-lt"/>
                        </a:rPr>
                        <a:t>0</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800" b="0" i="0" u="none" strike="noStrike" baseline="0">
                        <a:solidFill>
                          <a:srgbClr val="000000"/>
                        </a:solidFill>
                        <a:effectLst/>
                        <a:latin typeface="+mn-lt"/>
                      </a:endParaRP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2175">
                <a:tc>
                  <a:txBody>
                    <a:bodyPr/>
                    <a:lstStyle/>
                    <a:p>
                      <a:pPr algn="l" fontAlgn="b"/>
                      <a:r>
                        <a:rPr lang="en-US" sz="1800" b="0" i="0" u="none" strike="noStrike" baseline="0">
                          <a:solidFill>
                            <a:srgbClr val="000000"/>
                          </a:solidFill>
                          <a:effectLst/>
                          <a:latin typeface="+mn-lt"/>
                        </a:rPr>
                        <a:t>Total </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a:solidFill>
                            <a:srgbClr val="000000"/>
                          </a:solidFill>
                          <a:effectLst/>
                          <a:latin typeface="+mn-lt"/>
                        </a:rPr>
                        <a:t>62855</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a:solidFill>
                            <a:srgbClr val="000000"/>
                          </a:solidFill>
                          <a:effectLst/>
                          <a:latin typeface="+mn-lt"/>
                        </a:rPr>
                        <a:t>24623</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a:solidFill>
                            <a:srgbClr val="000000"/>
                          </a:solidFill>
                          <a:effectLst/>
                          <a:latin typeface="+mn-lt"/>
                        </a:rPr>
                        <a:t>34632</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a:solidFill>
                            <a:srgbClr val="000000"/>
                          </a:solidFill>
                          <a:effectLst/>
                          <a:latin typeface="+mn-lt"/>
                        </a:rPr>
                        <a:t>$3,600 </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baseline="0" dirty="0">
                          <a:solidFill>
                            <a:srgbClr val="000000"/>
                          </a:solidFill>
                          <a:effectLst/>
                          <a:latin typeface="+mn-lt"/>
                        </a:rPr>
                        <a:t>0</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baseline="0" dirty="0">
                        <a:solidFill>
                          <a:srgbClr val="000000"/>
                        </a:solidFill>
                        <a:effectLst/>
                        <a:latin typeface="+mn-lt"/>
                      </a:endParaRP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7590">
                <a:tc>
                  <a:txBody>
                    <a:bodyPr/>
                    <a:lstStyle/>
                    <a:p>
                      <a:pPr algn="l" fontAlgn="b"/>
                      <a:r>
                        <a:rPr lang="en-US" sz="1800" b="0" i="0" u="none" strike="noStrike" baseline="0">
                          <a:solidFill>
                            <a:srgbClr val="000000"/>
                          </a:solidFill>
                          <a:effectLst/>
                          <a:latin typeface="+mn-lt"/>
                        </a:rPr>
                        <a:t>Change from Current</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800" b="0" i="0" u="none" strike="noStrike" baseline="0">
                        <a:solidFill>
                          <a:srgbClr val="000000"/>
                        </a:solidFill>
                        <a:effectLst/>
                        <a:latin typeface="+mn-lt"/>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a:solidFill>
                            <a:srgbClr val="000000"/>
                          </a:solidFill>
                          <a:effectLst/>
                          <a:latin typeface="+mn-lt"/>
                        </a:rPr>
                        <a:t>2563</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a:solidFill>
                            <a:srgbClr val="000000"/>
                          </a:solidFill>
                          <a:effectLst/>
                          <a:latin typeface="+mn-lt"/>
                        </a:rPr>
                        <a:t>3696</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dirty="0">
                          <a:solidFill>
                            <a:srgbClr val="000000"/>
                          </a:solidFill>
                          <a:effectLst/>
                          <a:latin typeface="+mn-lt"/>
                        </a:rPr>
                        <a:t>-8778</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0" i="0" u="none" strike="noStrike" baseline="0">
                          <a:solidFill>
                            <a:srgbClr val="000000"/>
                          </a:solidFill>
                          <a:effectLst/>
                          <a:latin typeface="+mn-lt"/>
                        </a:rPr>
                        <a:t>-8436</a:t>
                      </a: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800" b="0" i="0" u="none" strike="noStrike" baseline="0" dirty="0">
                        <a:solidFill>
                          <a:srgbClr val="000000"/>
                        </a:solidFill>
                        <a:effectLst/>
                        <a:latin typeface="+mn-lt"/>
                      </a:endParaRPr>
                    </a:p>
                  </a:txBody>
                  <a:tcPr marL="7144" marR="7144" marT="71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bl>
          </a:graphicData>
        </a:graphic>
      </p:graphicFrame>
      <p:sp>
        <p:nvSpPr>
          <p:cNvPr id="2" name="TextBox 1"/>
          <p:cNvSpPr txBox="1"/>
          <p:nvPr/>
        </p:nvSpPr>
        <p:spPr>
          <a:xfrm>
            <a:off x="58787" y="6305440"/>
            <a:ext cx="11437784"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chemeClr val="tx1"/>
                </a:solidFill>
                <a:effectLst/>
                <a:uFillTx/>
                <a:sym typeface="Calibri"/>
              </a:rPr>
              <a:t>Spending of federal exchange grants is less than expected when these numbers were calculated. This</a:t>
            </a:r>
            <a:r>
              <a:rPr kumimoji="0" lang="en-US" sz="1200" b="0" i="0" u="none" strike="noStrike" cap="none" spc="0" normalizeH="0" dirty="0" smtClean="0">
                <a:ln>
                  <a:noFill/>
                </a:ln>
                <a:solidFill>
                  <a:schemeClr val="tx1"/>
                </a:solidFill>
                <a:effectLst/>
                <a:uFillTx/>
                <a:sym typeface="Calibri"/>
              </a:rPr>
              <a:t> could mean a shortfall in federal grant money of up to $10 million instead of $4.2 million as represented above </a:t>
            </a:r>
            <a:r>
              <a:rPr lang="en-US" sz="1200" dirty="0" smtClean="0">
                <a:solidFill>
                  <a:schemeClr val="tx1"/>
                </a:solidFill>
              </a:rPr>
              <a:t>under a federal model. This may increase the DHS portion of IT Costs</a:t>
            </a:r>
            <a:endParaRPr kumimoji="0" lang="en-US" sz="1200" b="0" i="0" u="none" strike="noStrike" cap="none" spc="0" normalizeH="0" baseline="0" dirty="0">
              <a:ln>
                <a:noFill/>
              </a:ln>
              <a:solidFill>
                <a:schemeClr val="tx1"/>
              </a:solidFill>
              <a:effectLst/>
              <a:uFillTx/>
              <a:sym typeface="Calibri"/>
            </a:endParaRPr>
          </a:p>
        </p:txBody>
      </p:sp>
      <p:sp>
        <p:nvSpPr>
          <p:cNvPr id="3" name="Slide Number Placeholder 2"/>
          <p:cNvSpPr>
            <a:spLocks noGrp="1"/>
          </p:cNvSpPr>
          <p:nvPr>
            <p:ph type="sldNum" sz="quarter" idx="2"/>
          </p:nvPr>
        </p:nvSpPr>
        <p:spPr/>
        <p:txBody>
          <a:bodyPr/>
          <a:lstStyle/>
          <a:p>
            <a:fld id="{86CB4B4D-7CA3-9044-876B-883B54F8677D}" type="slidenum">
              <a:rPr lang="en-US" smtClean="0"/>
              <a:t>18</a:t>
            </a:fld>
            <a:endParaRPr lang="en-US"/>
          </a:p>
        </p:txBody>
      </p:sp>
    </p:spTree>
    <p:extLst>
      <p:ext uri="{BB962C8B-B14F-4D97-AF65-F5344CB8AC3E}">
        <p14:creationId xmlns:p14="http://schemas.microsoft.com/office/powerpoint/2010/main" val="2988561112"/>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&amp; Workgroup Discussion</a:t>
            </a:r>
            <a:endParaRPr lang="en-US" dirty="0"/>
          </a:p>
        </p:txBody>
      </p:sp>
      <p:sp>
        <p:nvSpPr>
          <p:cNvPr id="3" name="Text Placeholder 2"/>
          <p:cNvSpPr>
            <a:spLocks noGrp="1"/>
          </p:cNvSpPr>
          <p:nvPr>
            <p:ph type="body" sz="quarter" idx="1"/>
          </p:nvPr>
        </p:nvSpPr>
        <p:spPr>
          <a:xfrm>
            <a:off x="1100050" y="4473204"/>
            <a:ext cx="10058401" cy="1143002"/>
          </a:xfrm>
        </p:spPr>
        <p:txBody>
          <a:bodyPr/>
          <a:lstStyle/>
          <a:p>
            <a:r>
              <a:rPr lang="en-US" dirty="0" smtClean="0">
                <a:solidFill>
                  <a:schemeClr val="tx1"/>
                </a:solidFill>
              </a:rPr>
              <a:t>Marketplace recommendations</a:t>
            </a:r>
          </a:p>
          <a:p>
            <a:r>
              <a:rPr lang="en-US" dirty="0" smtClean="0">
                <a:solidFill>
                  <a:schemeClr val="tx1"/>
                </a:solidFill>
              </a:rPr>
              <a:t>Lynn Blewett</a:t>
            </a:r>
            <a:endParaRPr lang="en-US" dirty="0">
              <a:solidFill>
                <a:schemeClr val="tx1"/>
              </a:solidFill>
            </a:endParaRPr>
          </a:p>
        </p:txBody>
      </p:sp>
      <p:sp>
        <p:nvSpPr>
          <p:cNvPr id="4" name="Slide Number Placeholder 3"/>
          <p:cNvSpPr>
            <a:spLocks noGrp="1"/>
          </p:cNvSpPr>
          <p:nvPr>
            <p:ph type="sldNum" sz="quarter" idx="2"/>
          </p:nvPr>
        </p:nvSpPr>
        <p:spPr/>
        <p:txBody>
          <a:bodyPr/>
          <a:lstStyle/>
          <a:p>
            <a:fld id="{86CB4B4D-7CA3-9044-876B-883B54F8677D}" type="slidenum">
              <a:rPr lang="en-US" smtClean="0"/>
              <a:t>19</a:t>
            </a:fld>
            <a:endParaRPr lang="en-US"/>
          </a:p>
        </p:txBody>
      </p:sp>
    </p:spTree>
    <p:extLst>
      <p:ext uri="{BB962C8B-B14F-4D97-AF65-F5344CB8AC3E}">
        <p14:creationId xmlns:p14="http://schemas.microsoft.com/office/powerpoint/2010/main" val="299727639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xfrm>
            <a:off x="838200" y="276997"/>
            <a:ext cx="10058400" cy="789804"/>
          </a:xfrm>
          <a:prstGeom prst="rect">
            <a:avLst/>
          </a:prstGeom>
        </p:spPr>
        <p:txBody>
          <a:bodyPr/>
          <a:lstStyle>
            <a:lvl1pPr defTabSz="877822">
              <a:defRPr sz="4600" spc="-100"/>
            </a:lvl1pPr>
          </a:lstStyle>
          <a:p>
            <a:r>
              <a:t>Agenda</a:t>
            </a:r>
          </a:p>
        </p:txBody>
      </p:sp>
      <p:graphicFrame>
        <p:nvGraphicFramePr>
          <p:cNvPr id="154" name="Table 154" descr="Time Item Presenter/Facilitator&#10;12:00 – 12:05 pm Welcome and Agenda Review Lynn Blewett&#10;12:05 – 12:15 pm Review final recommendation voting process and upcoming meeting schedule. Lynn Blewett/Manatt&#10;12:15 – 12:45 pm Review modeling results on Marketplace options &amp; IT governance structure MNsure/DHS/MN.IT &#10;12:45 – 1:15 pm Refine preliminary recommendations on Marketplace &amp; IT governance structure Lynn Blewett/Manatt&#10;1:15 – 1:25 pm BREAK  &#10;1:25 – 1:50 pm Review modeling results on continuous eligibility &amp; refine preliminary recommendations DHS/Manatt&#10;2:15 – 2:45 pm Review of HCAF Forecast MMB&#10;2:45 – 2:55 pm Public Comment  Lynn Blewett&#10;2:55 – 3:00 pm Wrap Up &amp; Next Steps Lynn Blewett&#10;"/>
          <p:cNvGraphicFramePr/>
          <p:nvPr>
            <p:extLst>
              <p:ext uri="{D42A27DB-BD31-4B8C-83A1-F6EECF244321}">
                <p14:modId xmlns:p14="http://schemas.microsoft.com/office/powerpoint/2010/main" val="2810576187"/>
              </p:ext>
            </p:extLst>
          </p:nvPr>
        </p:nvGraphicFramePr>
        <p:xfrm>
          <a:off x="838199" y="1344061"/>
          <a:ext cx="10317481" cy="4468910"/>
        </p:xfrm>
        <a:graphic>
          <a:graphicData uri="http://schemas.openxmlformats.org/drawingml/2006/table">
            <a:tbl>
              <a:tblPr firstRow="1" firstCol="1">
                <a:tableStyleId>{4C3C2611-4C71-4FC5-86AE-919BDF0F9419}</a:tableStyleId>
              </a:tblPr>
              <a:tblGrid>
                <a:gridCol w="2223822"/>
                <a:gridCol w="5686875"/>
                <a:gridCol w="2406784"/>
              </a:tblGrid>
              <a:tr h="388128">
                <a:tc>
                  <a:txBody>
                    <a:bodyPr/>
                    <a:lstStyle/>
                    <a:p>
                      <a:pPr algn="l">
                        <a:spcBef>
                          <a:spcPts val="600"/>
                        </a:spcBef>
                        <a:defRPr sz="1800" b="0">
                          <a:solidFill>
                            <a:srgbClr val="000000"/>
                          </a:solidFill>
                        </a:defRPr>
                      </a:pPr>
                      <a:r>
                        <a:rPr b="1" dirty="0">
                          <a:latin typeface="+mj-lt"/>
                        </a:rPr>
                        <a:t>Time</a:t>
                      </a:r>
                    </a:p>
                  </a:txBody>
                  <a:tcPr marL="0" marR="0" marT="0" marB="0" horzOverflow="overflow">
                    <a:lnL w="12700">
                      <a:solidFill>
                        <a:schemeClr val="accent1"/>
                      </a:solidFill>
                    </a:lnL>
                    <a:lnR w="12700">
                      <a:solidFill>
                        <a:schemeClr val="accent1"/>
                      </a:solidFill>
                    </a:lnR>
                    <a:lnT w="12700">
                      <a:solidFill>
                        <a:schemeClr val="accent1"/>
                      </a:solidFill>
                    </a:lnT>
                    <a:lnB w="25400">
                      <a:solidFill>
                        <a:schemeClr val="accent1"/>
                      </a:solidFill>
                    </a:lnB>
                    <a:noFill/>
                  </a:tcPr>
                </a:tc>
                <a:tc>
                  <a:txBody>
                    <a:bodyPr/>
                    <a:lstStyle/>
                    <a:p>
                      <a:pPr algn="l">
                        <a:spcBef>
                          <a:spcPts val="600"/>
                        </a:spcBef>
                        <a:defRPr sz="1800" b="0">
                          <a:solidFill>
                            <a:srgbClr val="000000"/>
                          </a:solidFill>
                        </a:defRPr>
                      </a:pPr>
                      <a:r>
                        <a:rPr b="1" dirty="0">
                          <a:latin typeface="+mj-lt"/>
                        </a:rPr>
                        <a:t>Item</a:t>
                      </a:r>
                    </a:p>
                  </a:txBody>
                  <a:tcPr marL="0" marR="0" marT="0" marB="0" horzOverflow="overflow">
                    <a:lnL w="12700">
                      <a:solidFill>
                        <a:schemeClr val="accent1"/>
                      </a:solidFill>
                    </a:lnL>
                    <a:lnR w="12700">
                      <a:solidFill>
                        <a:schemeClr val="accent1"/>
                      </a:solidFill>
                    </a:lnR>
                    <a:lnT w="12700">
                      <a:solidFill>
                        <a:schemeClr val="accent1"/>
                      </a:solidFill>
                    </a:lnT>
                    <a:lnB w="25400">
                      <a:solidFill>
                        <a:schemeClr val="accent1"/>
                      </a:solidFill>
                    </a:lnB>
                    <a:noFill/>
                  </a:tcPr>
                </a:tc>
                <a:tc>
                  <a:txBody>
                    <a:bodyPr/>
                    <a:lstStyle/>
                    <a:p>
                      <a:pPr algn="l">
                        <a:spcBef>
                          <a:spcPts val="600"/>
                        </a:spcBef>
                        <a:defRPr sz="1800" b="0">
                          <a:solidFill>
                            <a:srgbClr val="000000"/>
                          </a:solidFill>
                        </a:defRPr>
                      </a:pPr>
                      <a:r>
                        <a:rPr b="1">
                          <a:latin typeface="+mj-lt"/>
                        </a:rPr>
                        <a:t>Presenter/Facilitator</a:t>
                      </a:r>
                    </a:p>
                  </a:txBody>
                  <a:tcPr marL="0" marR="0" marT="0" marB="0" horzOverflow="overflow">
                    <a:lnL w="12700">
                      <a:solidFill>
                        <a:schemeClr val="accent1"/>
                      </a:solidFill>
                    </a:lnL>
                    <a:lnR w="12700">
                      <a:solidFill>
                        <a:schemeClr val="accent1"/>
                      </a:solidFill>
                    </a:lnR>
                    <a:lnT w="12700">
                      <a:solidFill>
                        <a:schemeClr val="accent1"/>
                      </a:solidFill>
                    </a:lnT>
                    <a:lnB w="25400">
                      <a:solidFill>
                        <a:schemeClr val="accent1"/>
                      </a:solidFill>
                    </a:lnB>
                    <a:noFill/>
                  </a:tcPr>
                </a:tc>
              </a:tr>
              <a:tr h="380069">
                <a:tc>
                  <a:txBody>
                    <a:bodyPr/>
                    <a:lstStyle/>
                    <a:p>
                      <a:pPr algn="l">
                        <a:spcBef>
                          <a:spcPts val="600"/>
                        </a:spcBef>
                        <a:defRPr sz="1800" b="0">
                          <a:solidFill>
                            <a:srgbClr val="000000"/>
                          </a:solidFill>
                        </a:defRPr>
                      </a:pPr>
                      <a:r>
                        <a:rPr b="1" dirty="0">
                          <a:latin typeface="+mj-lt"/>
                        </a:rPr>
                        <a:t>12:00 – 12:05 pm</a:t>
                      </a:r>
                    </a:p>
                  </a:txBody>
                  <a:tcPr marL="0" marR="0" marT="0" marB="0" horzOverflow="overflow">
                    <a:lnL w="12700">
                      <a:solidFill>
                        <a:schemeClr val="accent1"/>
                      </a:solidFill>
                    </a:lnL>
                    <a:lnR w="12700">
                      <a:solidFill>
                        <a:schemeClr val="accent1"/>
                      </a:solidFill>
                    </a:lnR>
                    <a:lnT w="25400">
                      <a:solidFill>
                        <a:schemeClr val="accent1"/>
                      </a:solidFill>
                    </a:lnT>
                    <a:lnB w="12700">
                      <a:solidFill>
                        <a:schemeClr val="accent1"/>
                      </a:solidFill>
                    </a:lnB>
                    <a:solidFill>
                      <a:schemeClr val="accent1">
                        <a:alpha val="20000"/>
                      </a:schemeClr>
                    </a:solidFill>
                  </a:tcPr>
                </a:tc>
                <a:tc>
                  <a:txBody>
                    <a:bodyPr/>
                    <a:lstStyle/>
                    <a:p>
                      <a:pPr algn="l">
                        <a:defRPr sz="1800"/>
                      </a:pPr>
                      <a:r>
                        <a:rPr dirty="0">
                          <a:latin typeface="+mj-lt"/>
                        </a:rPr>
                        <a:t>Welcome and Agenda Review</a:t>
                      </a:r>
                    </a:p>
                  </a:txBody>
                  <a:tcPr marL="0" marR="0" marT="0" marB="0" horzOverflow="overflow">
                    <a:lnL w="12700">
                      <a:solidFill>
                        <a:schemeClr val="accent1"/>
                      </a:solidFill>
                    </a:lnL>
                    <a:lnR w="12700">
                      <a:solidFill>
                        <a:schemeClr val="accent1"/>
                      </a:solidFill>
                    </a:lnR>
                    <a:lnT w="25400">
                      <a:solidFill>
                        <a:schemeClr val="accent1"/>
                      </a:solidFill>
                    </a:lnT>
                    <a:lnB w="12700">
                      <a:solidFill>
                        <a:schemeClr val="accent1"/>
                      </a:solidFill>
                    </a:lnB>
                    <a:solidFill>
                      <a:schemeClr val="accent1">
                        <a:alpha val="20000"/>
                      </a:schemeClr>
                    </a:solidFill>
                  </a:tcPr>
                </a:tc>
                <a:tc>
                  <a:txBody>
                    <a:bodyPr/>
                    <a:lstStyle/>
                    <a:p>
                      <a:pPr algn="l">
                        <a:spcBef>
                          <a:spcPts val="600"/>
                        </a:spcBef>
                        <a:defRPr sz="1800"/>
                      </a:pPr>
                      <a:r>
                        <a:rPr>
                          <a:latin typeface="+mj-lt"/>
                        </a:rPr>
                        <a:t>Lynn Blewett</a:t>
                      </a:r>
                    </a:p>
                  </a:txBody>
                  <a:tcPr marL="0" marR="0" marT="0" marB="0" horzOverflow="overflow">
                    <a:lnL w="12700">
                      <a:solidFill>
                        <a:schemeClr val="accent1"/>
                      </a:solidFill>
                    </a:lnL>
                    <a:lnR w="12700">
                      <a:solidFill>
                        <a:schemeClr val="accent1"/>
                      </a:solidFill>
                    </a:lnR>
                    <a:lnT w="25400">
                      <a:solidFill>
                        <a:schemeClr val="accent1"/>
                      </a:solidFill>
                    </a:lnT>
                    <a:lnB w="12700">
                      <a:solidFill>
                        <a:schemeClr val="accent1"/>
                      </a:solidFill>
                    </a:lnB>
                    <a:solidFill>
                      <a:schemeClr val="accent1">
                        <a:alpha val="20000"/>
                      </a:schemeClr>
                    </a:solidFill>
                  </a:tcPr>
                </a:tc>
              </a:tr>
              <a:tr h="537136">
                <a:tc>
                  <a:txBody>
                    <a:bodyPr/>
                    <a:lstStyle/>
                    <a:p>
                      <a:pPr algn="l">
                        <a:spcBef>
                          <a:spcPts val="600"/>
                        </a:spcBef>
                        <a:defRPr sz="1800" b="0">
                          <a:solidFill>
                            <a:srgbClr val="000000"/>
                          </a:solidFill>
                        </a:defRPr>
                      </a:pPr>
                      <a:r>
                        <a:rPr b="1">
                          <a:latin typeface="+mj-lt"/>
                        </a:rPr>
                        <a:t>12:05 – 12:15 pm</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noFill/>
                  </a:tcPr>
                </a:tc>
                <a:tc>
                  <a:txBody>
                    <a:bodyPr/>
                    <a:lstStyle/>
                    <a:p>
                      <a:pPr algn="l">
                        <a:defRPr sz="1800"/>
                      </a:pPr>
                      <a:r>
                        <a:rPr dirty="0">
                          <a:latin typeface="+mj-lt"/>
                        </a:rPr>
                        <a:t>Review final recommendation voting process and upcoming meeting schedule.</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noFill/>
                  </a:tcPr>
                </a:tc>
                <a:tc>
                  <a:txBody>
                    <a:bodyPr/>
                    <a:lstStyle/>
                    <a:p>
                      <a:pPr algn="l">
                        <a:spcBef>
                          <a:spcPts val="600"/>
                        </a:spcBef>
                        <a:defRPr sz="1800"/>
                      </a:pPr>
                      <a:r>
                        <a:rPr>
                          <a:latin typeface="+mj-lt"/>
                        </a:rPr>
                        <a:t>Lynn Blewett/Manatt</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noFill/>
                  </a:tcPr>
                </a:tc>
              </a:tr>
              <a:tr h="537136">
                <a:tc>
                  <a:txBody>
                    <a:bodyPr/>
                    <a:lstStyle/>
                    <a:p>
                      <a:pPr algn="l">
                        <a:spcBef>
                          <a:spcPts val="600"/>
                        </a:spcBef>
                        <a:defRPr sz="1800" b="0">
                          <a:solidFill>
                            <a:srgbClr val="000000"/>
                          </a:solidFill>
                        </a:defRPr>
                      </a:pPr>
                      <a:r>
                        <a:rPr b="1">
                          <a:latin typeface="+mj-lt"/>
                        </a:rPr>
                        <a:t>12:15 – 12:45 pm</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solidFill>
                      <a:schemeClr val="accent1">
                        <a:alpha val="20000"/>
                      </a:schemeClr>
                    </a:solidFill>
                  </a:tcPr>
                </a:tc>
                <a:tc>
                  <a:txBody>
                    <a:bodyPr/>
                    <a:lstStyle/>
                    <a:p>
                      <a:pPr algn="l">
                        <a:defRPr sz="1800"/>
                      </a:pPr>
                      <a:r>
                        <a:rPr dirty="0">
                          <a:latin typeface="+mj-lt"/>
                        </a:rPr>
                        <a:t>Review modeling results on Marketplace options &amp; IT governance structure</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solidFill>
                      <a:schemeClr val="accent1">
                        <a:alpha val="20000"/>
                      </a:schemeClr>
                    </a:solidFill>
                  </a:tcPr>
                </a:tc>
                <a:tc>
                  <a:txBody>
                    <a:bodyPr/>
                    <a:lstStyle/>
                    <a:p>
                      <a:pPr algn="l">
                        <a:spcBef>
                          <a:spcPts val="600"/>
                        </a:spcBef>
                        <a:defRPr sz="1800"/>
                      </a:pPr>
                      <a:r>
                        <a:rPr>
                          <a:latin typeface="+mj-lt"/>
                        </a:rPr>
                        <a:t>MNsure/DHS/MN.IT </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solidFill>
                      <a:schemeClr val="accent1">
                        <a:alpha val="20000"/>
                      </a:schemeClr>
                    </a:solidFill>
                  </a:tcPr>
                </a:tc>
              </a:tr>
              <a:tr h="537136">
                <a:tc>
                  <a:txBody>
                    <a:bodyPr/>
                    <a:lstStyle/>
                    <a:p>
                      <a:pPr algn="l">
                        <a:spcBef>
                          <a:spcPts val="600"/>
                        </a:spcBef>
                        <a:defRPr sz="1800" b="0">
                          <a:solidFill>
                            <a:srgbClr val="000000"/>
                          </a:solidFill>
                        </a:defRPr>
                      </a:pPr>
                      <a:r>
                        <a:rPr b="1">
                          <a:latin typeface="+mj-lt"/>
                        </a:rPr>
                        <a:t>12:45 – 1:15 pm</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noFill/>
                  </a:tcPr>
                </a:tc>
                <a:tc>
                  <a:txBody>
                    <a:bodyPr/>
                    <a:lstStyle/>
                    <a:p>
                      <a:pPr algn="l">
                        <a:defRPr sz="1800"/>
                      </a:pPr>
                      <a:r>
                        <a:rPr dirty="0">
                          <a:latin typeface="+mj-lt"/>
                        </a:rPr>
                        <a:t>Refine preliminary recommendations on Marketplace &amp; IT governance structure</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noFill/>
                  </a:tcPr>
                </a:tc>
                <a:tc>
                  <a:txBody>
                    <a:bodyPr/>
                    <a:lstStyle/>
                    <a:p>
                      <a:pPr algn="l">
                        <a:spcBef>
                          <a:spcPts val="600"/>
                        </a:spcBef>
                        <a:defRPr sz="1800"/>
                      </a:pPr>
                      <a:r>
                        <a:rPr>
                          <a:latin typeface="+mj-lt"/>
                        </a:rPr>
                        <a:t>Lynn Blewett/Manatt</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noFill/>
                  </a:tcPr>
                </a:tc>
              </a:tr>
              <a:tr h="356157">
                <a:tc>
                  <a:txBody>
                    <a:bodyPr/>
                    <a:lstStyle/>
                    <a:p>
                      <a:pPr algn="l">
                        <a:spcBef>
                          <a:spcPts val="600"/>
                        </a:spcBef>
                        <a:defRPr sz="1800" b="0">
                          <a:solidFill>
                            <a:srgbClr val="000000"/>
                          </a:solidFill>
                        </a:defRPr>
                      </a:pPr>
                      <a:r>
                        <a:rPr b="1">
                          <a:latin typeface="+mj-lt"/>
                        </a:rPr>
                        <a:t>1:15 – 1:25 pm</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solidFill>
                      <a:schemeClr val="accent1">
                        <a:alpha val="20000"/>
                      </a:schemeClr>
                    </a:solidFill>
                  </a:tcPr>
                </a:tc>
                <a:tc>
                  <a:txBody>
                    <a:bodyPr/>
                    <a:lstStyle/>
                    <a:p>
                      <a:pPr algn="l">
                        <a:defRPr sz="1800"/>
                      </a:pPr>
                      <a:r>
                        <a:rPr dirty="0">
                          <a:latin typeface="+mj-lt"/>
                        </a:rPr>
                        <a:t>BREAK</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solidFill>
                      <a:schemeClr val="accent1">
                        <a:alpha val="20000"/>
                      </a:schemeClr>
                    </a:solidFill>
                  </a:tcPr>
                </a:tc>
                <a:tc>
                  <a:txBody>
                    <a:bodyPr/>
                    <a:lstStyle/>
                    <a:p>
                      <a:pPr algn="l">
                        <a:spcBef>
                          <a:spcPts val="600"/>
                        </a:spcBef>
                        <a:defRPr sz="1800"/>
                      </a:pPr>
                      <a:r>
                        <a:rPr dirty="0">
                          <a:latin typeface="+mj-lt"/>
                        </a:rPr>
                        <a:t> </a:t>
                      </a:r>
                    </a:p>
                  </a:txBody>
                  <a:tcPr marL="0" marR="0" marT="0" marB="0" horzOverflow="overflow">
                    <a:lnL w="12700">
                      <a:solidFill>
                        <a:schemeClr val="accent1"/>
                      </a:solidFill>
                    </a:lnL>
                    <a:lnR w="12700">
                      <a:solidFill>
                        <a:schemeClr val="accent1"/>
                      </a:solidFill>
                    </a:lnR>
                    <a:lnT w="12700">
                      <a:solidFill>
                        <a:schemeClr val="accent1"/>
                      </a:solidFill>
                    </a:lnT>
                    <a:lnB w="12700">
                      <a:solidFill>
                        <a:schemeClr val="accent1"/>
                      </a:solidFill>
                    </a:lnB>
                    <a:solidFill>
                      <a:schemeClr val="accent1">
                        <a:alpha val="20000"/>
                      </a:schemeClr>
                    </a:solidFill>
                  </a:tcPr>
                </a:tc>
              </a:tr>
              <a:tr h="611739">
                <a:tc>
                  <a:txBody>
                    <a:bodyPr/>
                    <a:lstStyle/>
                    <a:p>
                      <a:pPr algn="l">
                        <a:spcBef>
                          <a:spcPts val="600"/>
                        </a:spcBef>
                        <a:defRPr sz="1800" b="0">
                          <a:solidFill>
                            <a:srgbClr val="000000"/>
                          </a:solidFill>
                        </a:defRPr>
                      </a:pPr>
                      <a:r>
                        <a:rPr b="1">
                          <a:latin typeface="+mj-lt"/>
                        </a:rPr>
                        <a:t>1:25 – 1:50 pm</a:t>
                      </a:r>
                    </a:p>
                  </a:txBody>
                  <a:tcPr marL="0" marR="0" marT="0" marB="0" horzOverflow="overflow">
                    <a:lnL w="12700">
                      <a:solidFill>
                        <a:schemeClr val="accent1"/>
                      </a:solidFill>
                    </a:lnL>
                    <a:lnR w="12700">
                      <a:solidFill>
                        <a:schemeClr val="accent1"/>
                      </a:solidFill>
                    </a:lnR>
                    <a:lnT w="12700">
                      <a:solidFill>
                        <a:schemeClr val="accent1"/>
                      </a:solidFill>
                    </a:lnT>
                    <a:lnB w="12700" cap="flat" cmpd="sng" algn="ctr">
                      <a:solidFill>
                        <a:schemeClr val="accent1"/>
                      </a:solidFill>
                      <a:prstDash val="solid"/>
                      <a:round/>
                      <a:headEnd type="none" w="med" len="med"/>
                      <a:tailEnd type="none" w="med" len="med"/>
                    </a:lnB>
                    <a:noFill/>
                  </a:tcPr>
                </a:tc>
                <a:tc>
                  <a:txBody>
                    <a:bodyPr/>
                    <a:lstStyle/>
                    <a:p>
                      <a:pPr algn="l">
                        <a:defRPr sz="1800"/>
                      </a:pPr>
                      <a:r>
                        <a:rPr dirty="0">
                          <a:latin typeface="+mj-lt"/>
                        </a:rPr>
                        <a:t>Review modeling results on continuous eligibility &amp; refine preliminary recommendations</a:t>
                      </a:r>
                    </a:p>
                  </a:txBody>
                  <a:tcPr marL="0" marR="0" marT="0" marB="0" horzOverflow="overflow">
                    <a:lnL w="12700">
                      <a:solidFill>
                        <a:schemeClr val="accent1"/>
                      </a:solidFill>
                    </a:lnL>
                    <a:lnR w="12700">
                      <a:solidFill>
                        <a:schemeClr val="accent1"/>
                      </a:solidFill>
                    </a:lnR>
                    <a:lnT w="12700">
                      <a:solidFill>
                        <a:schemeClr val="accent1"/>
                      </a:solidFill>
                    </a:lnT>
                    <a:lnB w="12700" cap="flat" cmpd="sng" algn="ctr">
                      <a:solidFill>
                        <a:schemeClr val="accent1"/>
                      </a:solidFill>
                      <a:prstDash val="solid"/>
                      <a:round/>
                      <a:headEnd type="none" w="med" len="med"/>
                      <a:tailEnd type="none" w="med" len="med"/>
                    </a:lnB>
                    <a:noFill/>
                  </a:tcPr>
                </a:tc>
                <a:tc>
                  <a:txBody>
                    <a:bodyPr/>
                    <a:lstStyle/>
                    <a:p>
                      <a:pPr algn="l">
                        <a:spcBef>
                          <a:spcPts val="600"/>
                        </a:spcBef>
                        <a:defRPr sz="1800"/>
                      </a:pPr>
                      <a:r>
                        <a:rPr dirty="0" smtClean="0">
                          <a:latin typeface="+mj-lt"/>
                        </a:rPr>
                        <a:t>DHS/</a:t>
                      </a:r>
                      <a:r>
                        <a:rPr dirty="0" err="1" smtClean="0">
                          <a:latin typeface="+mj-lt"/>
                        </a:rPr>
                        <a:t>Manatt</a:t>
                      </a:r>
                      <a:endParaRPr lang="en-US" dirty="0" smtClean="0">
                        <a:latin typeface="+mj-lt"/>
                      </a:endParaRPr>
                    </a:p>
                    <a:p>
                      <a:pPr algn="l">
                        <a:spcBef>
                          <a:spcPts val="600"/>
                        </a:spcBef>
                        <a:defRPr sz="1800"/>
                      </a:pPr>
                      <a:endParaRPr dirty="0">
                        <a:latin typeface="+mj-lt"/>
                      </a:endParaRPr>
                    </a:p>
                  </a:txBody>
                  <a:tcPr marL="0" marR="0" marT="0" marB="0" horzOverflow="overflow">
                    <a:lnL w="12700">
                      <a:solidFill>
                        <a:schemeClr val="accent1"/>
                      </a:solidFill>
                    </a:lnL>
                    <a:lnR w="12700">
                      <a:solidFill>
                        <a:schemeClr val="accent1"/>
                      </a:solidFill>
                    </a:lnR>
                    <a:lnT w="12700">
                      <a:solidFill>
                        <a:schemeClr val="accent1"/>
                      </a:solidFill>
                    </a:lnT>
                    <a:lnB w="12700" cap="flat" cmpd="sng" algn="ctr">
                      <a:solidFill>
                        <a:schemeClr val="accent1"/>
                      </a:solidFill>
                      <a:prstDash val="solid"/>
                      <a:round/>
                      <a:headEnd type="none" w="med" len="med"/>
                      <a:tailEnd type="none" w="med" len="med"/>
                    </a:lnB>
                    <a:noFill/>
                  </a:tcPr>
                </a:tc>
              </a:tr>
              <a:tr h="371668">
                <a:tc>
                  <a:txBody>
                    <a:bodyPr/>
                    <a:lstStyle/>
                    <a:p>
                      <a:pPr algn="l">
                        <a:spcBef>
                          <a:spcPts val="600"/>
                        </a:spcBef>
                        <a:defRPr sz="1800" b="0">
                          <a:solidFill>
                            <a:srgbClr val="000000"/>
                          </a:solidFill>
                        </a:defRPr>
                      </a:pPr>
                      <a:r>
                        <a:rPr b="1" dirty="0"/>
                        <a:t>2:15 – 2:45 pm</a:t>
                      </a:r>
                    </a:p>
                  </a:txBody>
                  <a:tcPr marL="0" marR="0" marT="0" marB="0" horzOverflow="overflow">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cap="flat" cmpd="sng" algn="ctr">
                      <a:solidFill>
                        <a:schemeClr val="accent1"/>
                      </a:solidFill>
                      <a:prstDash val="solid"/>
                      <a:round/>
                      <a:headEnd type="none" w="med" len="med"/>
                      <a:tailEnd type="none" w="med" len="med"/>
                    </a:lnB>
                    <a:noFill/>
                  </a:tcPr>
                </a:tc>
                <a:tc>
                  <a:txBody>
                    <a:bodyPr/>
                    <a:lstStyle/>
                    <a:p>
                      <a:pPr algn="l">
                        <a:defRPr sz="1800" b="0">
                          <a:solidFill>
                            <a:srgbClr val="000000"/>
                          </a:solidFill>
                        </a:defRPr>
                      </a:pPr>
                      <a:r>
                        <a:rPr dirty="0"/>
                        <a:t>Review of HCAF </a:t>
                      </a:r>
                      <a:r>
                        <a:rPr dirty="0" smtClean="0"/>
                        <a:t>Forecast</a:t>
                      </a:r>
                      <a:endParaRPr dirty="0"/>
                    </a:p>
                  </a:txBody>
                  <a:tcPr marL="0" marR="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a:solidFill>
                        <a:schemeClr val="accent1"/>
                      </a:solidFill>
                    </a:lnT>
                    <a:lnB w="12700" cap="flat" cmpd="sng" algn="ctr">
                      <a:solidFill>
                        <a:schemeClr val="accent1"/>
                      </a:solidFill>
                      <a:prstDash val="solid"/>
                      <a:round/>
                      <a:headEnd type="none" w="med" len="med"/>
                      <a:tailEnd type="none" w="med" len="med"/>
                    </a:lnB>
                    <a:noFill/>
                  </a:tcPr>
                </a:tc>
                <a:tc>
                  <a:txBody>
                    <a:bodyPr/>
                    <a:lstStyle/>
                    <a:p>
                      <a:pPr algn="l">
                        <a:spcBef>
                          <a:spcPts val="600"/>
                        </a:spcBef>
                        <a:defRPr sz="1800" b="0">
                          <a:solidFill>
                            <a:srgbClr val="000000"/>
                          </a:solidFill>
                        </a:defRPr>
                      </a:pPr>
                      <a:r>
                        <a:rPr dirty="0" smtClean="0"/>
                        <a:t>MMB</a:t>
                      </a:r>
                      <a:endParaRPr dirty="0"/>
                    </a:p>
                  </a:txBody>
                  <a:tcPr marL="0" marR="0" marT="0" marB="0" horzOverflow="overflow">
                    <a:lnL w="12700" cap="flat" cmpd="sng" algn="ctr">
                      <a:solidFill>
                        <a:schemeClr val="accent1"/>
                      </a:solidFill>
                      <a:prstDash val="solid"/>
                      <a:round/>
                      <a:headEnd type="none" w="med" len="med"/>
                      <a:tailEnd type="none" w="med" len="med"/>
                    </a:lnL>
                    <a:lnR w="12700">
                      <a:solidFill>
                        <a:schemeClr val="accent1"/>
                      </a:solidFill>
                    </a:lnR>
                    <a:lnT w="12700">
                      <a:solidFill>
                        <a:schemeClr val="accent1"/>
                      </a:solidFill>
                    </a:lnT>
                    <a:lnB w="12700" cap="flat" cmpd="sng" algn="ctr">
                      <a:solidFill>
                        <a:schemeClr val="accent1"/>
                      </a:solidFill>
                      <a:prstDash val="solid"/>
                      <a:round/>
                      <a:headEnd type="none" w="med" len="med"/>
                      <a:tailEnd type="none" w="med" len="med"/>
                    </a:lnB>
                    <a:noFill/>
                  </a:tcPr>
                </a:tc>
              </a:tr>
              <a:tr h="326571">
                <a:tc>
                  <a:txBody>
                    <a:bodyPr/>
                    <a:lstStyle/>
                    <a:p>
                      <a:pPr algn="l">
                        <a:spcBef>
                          <a:spcPts val="600"/>
                        </a:spcBef>
                        <a:defRPr sz="1800" b="0">
                          <a:solidFill>
                            <a:srgbClr val="000000"/>
                          </a:solidFill>
                        </a:defRPr>
                      </a:pPr>
                      <a:r>
                        <a:rPr b="1"/>
                        <a:t>2:45 – 2:55 pm</a:t>
                      </a:r>
                    </a:p>
                  </a:txBody>
                  <a:tcPr marL="0" marR="0" marT="0" marB="0" horzOverflow="overflow">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cap="flat" cmpd="sng" algn="ctr">
                      <a:solidFill>
                        <a:schemeClr val="accent1"/>
                      </a:solidFill>
                      <a:prstDash val="solid"/>
                      <a:round/>
                      <a:headEnd type="none" w="med" len="med"/>
                      <a:tailEnd type="none" w="med" len="med"/>
                    </a:lnB>
                    <a:noFill/>
                  </a:tcPr>
                </a:tc>
                <a:tc>
                  <a:txBody>
                    <a:bodyPr/>
                    <a:lstStyle/>
                    <a:p>
                      <a:pPr algn="l">
                        <a:defRPr sz="1800"/>
                      </a:pPr>
                      <a:r>
                        <a:t>Public Comment </a:t>
                      </a:r>
                    </a:p>
                  </a:txBody>
                  <a:tcPr marL="0" marR="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a:solidFill>
                        <a:schemeClr val="accent1"/>
                      </a:solidFill>
                    </a:lnT>
                    <a:lnB w="12700" cap="flat" cmpd="sng" algn="ctr">
                      <a:solidFill>
                        <a:schemeClr val="accent1"/>
                      </a:solidFill>
                      <a:prstDash val="solid"/>
                      <a:round/>
                      <a:headEnd type="none" w="med" len="med"/>
                      <a:tailEnd type="none" w="med" len="med"/>
                    </a:lnB>
                    <a:noFill/>
                  </a:tcPr>
                </a:tc>
                <a:tc>
                  <a:txBody>
                    <a:bodyPr/>
                    <a:lstStyle/>
                    <a:p>
                      <a:pPr algn="l">
                        <a:spcBef>
                          <a:spcPts val="600"/>
                        </a:spcBef>
                        <a:defRPr sz="1800"/>
                      </a:pPr>
                      <a:r>
                        <a:rPr dirty="0"/>
                        <a:t>Lynn </a:t>
                      </a:r>
                      <a:r>
                        <a:rPr dirty="0" err="1"/>
                        <a:t>Blewett</a:t>
                      </a:r>
                      <a:endParaRPr dirty="0"/>
                    </a:p>
                  </a:txBody>
                  <a:tcPr marL="0" marR="0" marT="0" marB="0" horzOverflow="overflow">
                    <a:lnL w="12700" cap="flat" cmpd="sng" algn="ctr">
                      <a:solidFill>
                        <a:schemeClr val="accent1"/>
                      </a:solidFill>
                      <a:prstDash val="solid"/>
                      <a:round/>
                      <a:headEnd type="none" w="med" len="med"/>
                      <a:tailEnd type="none" w="med" len="med"/>
                    </a:lnL>
                    <a:lnR w="12700">
                      <a:solidFill>
                        <a:schemeClr val="accent1"/>
                      </a:solidFill>
                    </a:lnR>
                    <a:lnT w="12700">
                      <a:solidFill>
                        <a:schemeClr val="accent1"/>
                      </a:solidFill>
                    </a:lnT>
                    <a:lnB w="12700" cap="flat" cmpd="sng" algn="ctr">
                      <a:solidFill>
                        <a:schemeClr val="accent1"/>
                      </a:solidFill>
                      <a:prstDash val="solid"/>
                      <a:round/>
                      <a:headEnd type="none" w="med" len="med"/>
                      <a:tailEnd type="none" w="med" len="med"/>
                    </a:lnB>
                    <a:noFill/>
                  </a:tcPr>
                </a:tc>
              </a:tr>
              <a:tr h="375557">
                <a:tc>
                  <a:txBody>
                    <a:bodyPr/>
                    <a:lstStyle/>
                    <a:p>
                      <a:pPr algn="l">
                        <a:spcBef>
                          <a:spcPts val="600"/>
                        </a:spcBef>
                        <a:defRPr sz="1800" b="0">
                          <a:solidFill>
                            <a:srgbClr val="000000"/>
                          </a:solidFill>
                        </a:defRPr>
                      </a:pPr>
                      <a:r>
                        <a:rPr b="1"/>
                        <a:t>2:55 – 3:00 pm</a:t>
                      </a:r>
                    </a:p>
                  </a:txBody>
                  <a:tcPr marL="0" marR="0" marT="0" marB="0" horzOverflow="overflow">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noFill/>
                  </a:tcPr>
                </a:tc>
                <a:tc>
                  <a:txBody>
                    <a:bodyPr/>
                    <a:lstStyle/>
                    <a:p>
                      <a:pPr algn="l">
                        <a:defRPr sz="1800"/>
                      </a:pPr>
                      <a:r>
                        <a:t>Wrap Up &amp; Next Steps</a:t>
                      </a:r>
                    </a:p>
                  </a:txBody>
                  <a:tcPr marL="0" marR="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noFill/>
                  </a:tcPr>
                </a:tc>
                <a:tc>
                  <a:txBody>
                    <a:bodyPr/>
                    <a:lstStyle/>
                    <a:p>
                      <a:pPr algn="l">
                        <a:spcBef>
                          <a:spcPts val="600"/>
                        </a:spcBef>
                        <a:defRPr sz="1800"/>
                      </a:pPr>
                      <a:r>
                        <a:rPr dirty="0"/>
                        <a:t>Lynn </a:t>
                      </a:r>
                      <a:r>
                        <a:rPr dirty="0" err="1"/>
                        <a:t>Blewett</a:t>
                      </a:r>
                      <a:endParaRPr dirty="0"/>
                    </a:p>
                  </a:txBody>
                  <a:tcPr marL="0" marR="0" marT="0" marB="0" horzOverflow="overflow">
                    <a:lnL w="12700" cap="flat" cmpd="sng" algn="ctr">
                      <a:solidFill>
                        <a:schemeClr val="accent1"/>
                      </a:solidFill>
                      <a:prstDash val="solid"/>
                      <a:round/>
                      <a:headEnd type="none" w="med" len="med"/>
                      <a:tailEnd type="none" w="med" len="med"/>
                    </a:lnL>
                    <a:lnR w="12700">
                      <a:solidFill>
                        <a:schemeClr val="accent1"/>
                      </a:solidFill>
                    </a:lnR>
                    <a:lnT w="12700">
                      <a:solidFill>
                        <a:schemeClr val="accent1"/>
                      </a:solidFill>
                    </a:lnT>
                    <a:lnB w="12700">
                      <a:solidFill>
                        <a:schemeClr val="accent1"/>
                      </a:solidFill>
                    </a:lnB>
                    <a:noFill/>
                  </a:tcPr>
                </a:tc>
              </a:tr>
            </a:tbl>
          </a:graphicData>
        </a:graphic>
      </p:graphicFrame>
      <p:sp>
        <p:nvSpPr>
          <p:cNvPr id="2" name="Slide Number Placeholder 1"/>
          <p:cNvSpPr>
            <a:spLocks noGrp="1"/>
          </p:cNvSpPr>
          <p:nvPr>
            <p:ph type="sldNum" sz="quarter" idx="2"/>
          </p:nvPr>
        </p:nvSpPr>
        <p:spPr/>
        <p:txBody>
          <a:bodyPr/>
          <a:lstStyle/>
          <a:p>
            <a:fld id="{86CB4B4D-7CA3-9044-876B-883B54F8677D}" type="slidenum">
              <a:rPr lang="en-US" smtClean="0"/>
              <a:t>2</a:t>
            </a:fld>
            <a:endParaRPr lang="en-US"/>
          </a:p>
        </p:txBody>
      </p:sp>
    </p:spTree>
    <p:extLst>
      <p:ext uri="{BB962C8B-B14F-4D97-AF65-F5344CB8AC3E}">
        <p14:creationId xmlns:p14="http://schemas.microsoft.com/office/powerpoint/2010/main" val="3471819006"/>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title"/>
          </p:nvPr>
        </p:nvSpPr>
        <p:spPr>
          <a:xfrm>
            <a:off x="489395" y="365125"/>
            <a:ext cx="10864407" cy="1325563"/>
          </a:xfrm>
          <a:prstGeom prst="rect">
            <a:avLst/>
          </a:prstGeom>
        </p:spPr>
        <p:txBody>
          <a:bodyPr/>
          <a:lstStyle>
            <a:lvl1pPr>
              <a:defRPr sz="4300" spc="-100"/>
            </a:lvl1pPr>
          </a:lstStyle>
          <a:p>
            <a:r>
              <a:t>Recap: Workgroup Preliminary Recommendations</a:t>
            </a:r>
          </a:p>
        </p:txBody>
      </p:sp>
      <p:sp>
        <p:nvSpPr>
          <p:cNvPr id="202" name="Shape 202"/>
          <p:cNvSpPr>
            <a:spLocks noGrp="1"/>
          </p:cNvSpPr>
          <p:nvPr>
            <p:ph type="body" idx="1"/>
          </p:nvPr>
        </p:nvSpPr>
        <p:spPr>
          <a:xfrm>
            <a:off x="838197" y="2118167"/>
            <a:ext cx="10701763" cy="3985437"/>
          </a:xfrm>
          <a:prstGeom prst="rect">
            <a:avLst/>
          </a:prstGeom>
        </p:spPr>
        <p:txBody>
          <a:bodyPr/>
          <a:lstStyle/>
          <a:p>
            <a:pPr marL="457200" indent="-457200">
              <a:buClr>
                <a:srgbClr val="800000"/>
              </a:buClr>
              <a:buFontTx/>
              <a:buAutoNum type="arabicPeriod"/>
              <a:defRPr>
                <a:latin typeface="Calibri Light"/>
                <a:ea typeface="Calibri Light"/>
                <a:cs typeface="Calibri Light"/>
                <a:sym typeface="Calibri Light"/>
              </a:defRPr>
            </a:pPr>
            <a:r>
              <a:rPr dirty="0">
                <a:solidFill>
                  <a:schemeClr val="tx1"/>
                </a:solidFill>
              </a:rPr>
              <a:t>Codify the current IT executive steering committee structure for overseeing the IT modernization plan, including </a:t>
            </a:r>
            <a:r>
              <a:rPr dirty="0" err="1">
                <a:solidFill>
                  <a:schemeClr val="tx1"/>
                </a:solidFill>
              </a:rPr>
              <a:t>MNsure’s</a:t>
            </a:r>
            <a:r>
              <a:rPr dirty="0">
                <a:solidFill>
                  <a:schemeClr val="tx1"/>
                </a:solidFill>
              </a:rPr>
              <a:t> IT system.</a:t>
            </a:r>
          </a:p>
          <a:p>
            <a:pPr marL="457200" indent="-457200">
              <a:buClr>
                <a:srgbClr val="800000"/>
              </a:buClr>
              <a:buFontTx/>
              <a:buAutoNum type="arabicPeriod"/>
              <a:defRPr>
                <a:latin typeface="Calibri Light"/>
                <a:ea typeface="Calibri Light"/>
                <a:cs typeface="Calibri Light"/>
                <a:sym typeface="Calibri Light"/>
              </a:defRPr>
            </a:pPr>
            <a:r>
              <a:rPr dirty="0">
                <a:solidFill>
                  <a:schemeClr val="tx1"/>
                </a:solidFill>
              </a:rPr>
              <a:t>Stay the course on </a:t>
            </a:r>
            <a:r>
              <a:rPr dirty="0" err="1">
                <a:solidFill>
                  <a:schemeClr val="tx1"/>
                </a:solidFill>
              </a:rPr>
              <a:t>MNsure’s</a:t>
            </a:r>
            <a:r>
              <a:rPr dirty="0">
                <a:solidFill>
                  <a:schemeClr val="tx1"/>
                </a:solidFill>
              </a:rPr>
              <a:t> current IT improvement plan through the 2016 open enrollment period upon which performance would be evaluated based on recommended criteria.</a:t>
            </a:r>
          </a:p>
          <a:p>
            <a:pPr marL="457200" indent="-457200">
              <a:buClr>
                <a:srgbClr val="800000"/>
              </a:buClr>
              <a:buFontTx/>
              <a:buAutoNum type="arabicPeriod"/>
              <a:defRPr>
                <a:latin typeface="Calibri Light"/>
                <a:ea typeface="Calibri Light"/>
                <a:cs typeface="Calibri Light"/>
                <a:sym typeface="Calibri Light"/>
              </a:defRPr>
            </a:pPr>
            <a:r>
              <a:rPr dirty="0">
                <a:solidFill>
                  <a:schemeClr val="tx1"/>
                </a:solidFill>
              </a:rPr>
              <a:t>Develop a framework for lawmakers and Governor to use to evaluate the current Marketplace model against other</a:t>
            </a:r>
            <a:r>
              <a:rPr dirty="0"/>
              <a:t> </a:t>
            </a:r>
            <a:r>
              <a:rPr dirty="0">
                <a:solidFill>
                  <a:srgbClr val="800000"/>
                </a:solidFill>
              </a:rPr>
              <a:t>options</a:t>
            </a:r>
            <a:r>
              <a:rPr dirty="0"/>
              <a:t> </a:t>
            </a:r>
            <a:r>
              <a:rPr dirty="0">
                <a:solidFill>
                  <a:schemeClr val="tx1"/>
                </a:solidFill>
              </a:rPr>
              <a:t>for Minnesota.</a:t>
            </a:r>
          </a:p>
        </p:txBody>
      </p:sp>
      <p:sp>
        <p:nvSpPr>
          <p:cNvPr id="206" name="Shape 206"/>
          <p:cNvSpPr/>
          <p:nvPr/>
        </p:nvSpPr>
        <p:spPr>
          <a:xfrm>
            <a:off x="5371387" y="4652858"/>
            <a:ext cx="5036820" cy="1200325"/>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r>
              <a:rPr dirty="0"/>
              <a:t>Outstanding issue: </a:t>
            </a:r>
            <a:r>
              <a:rPr lang="en-US" dirty="0" smtClean="0"/>
              <a:t>After viewing cost information, d</a:t>
            </a:r>
            <a:r>
              <a:rPr dirty="0" smtClean="0"/>
              <a:t>oes </a:t>
            </a:r>
            <a:r>
              <a:rPr dirty="0"/>
              <a:t>the workgroup want to recommend one or more options if the State chooses to change the current model based on OEP performance for 2016?</a:t>
            </a:r>
          </a:p>
        </p:txBody>
      </p:sp>
      <p:sp>
        <p:nvSpPr>
          <p:cNvPr id="2" name="Slide Number Placeholder 1"/>
          <p:cNvSpPr>
            <a:spLocks noGrp="1"/>
          </p:cNvSpPr>
          <p:nvPr>
            <p:ph type="sldNum" sz="quarter" idx="2"/>
          </p:nvPr>
        </p:nvSpPr>
        <p:spPr/>
        <p:txBody>
          <a:bodyPr/>
          <a:lstStyle/>
          <a:p>
            <a:fld id="{86CB4B4D-7CA3-9044-876B-883B54F8677D}" type="slidenum">
              <a:rPr lang="en-US" smtClean="0"/>
              <a:t>20</a:t>
            </a:fld>
            <a:endParaRPr 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p:cNvSpPr>
          <p:nvPr>
            <p:ph type="title"/>
          </p:nvPr>
        </p:nvSpPr>
        <p:spPr>
          <a:xfrm>
            <a:off x="1097280" y="286603"/>
            <a:ext cx="10058401" cy="1450757"/>
          </a:xfrm>
          <a:prstGeom prst="rect">
            <a:avLst/>
          </a:prstGeom>
        </p:spPr>
        <p:txBody>
          <a:bodyPr/>
          <a:lstStyle>
            <a:lvl1pPr>
              <a:defRPr spc="-100"/>
            </a:lvl1pPr>
          </a:lstStyle>
          <a:p>
            <a:r>
              <a:t>Workgroup survey on what is needed in Minnesota’s Marketplace.</a:t>
            </a:r>
          </a:p>
        </p:txBody>
      </p:sp>
      <p:graphicFrame>
        <p:nvGraphicFramePr>
          <p:cNvPr id="216" name="Table 216" descr="Criteria Not Important Somewhat Important Important Very Important&#10;Marketplace has the ability to support Minnesota-specific affordability scale.  2 2 4 3&#10;Marketplace enables a streamlined process for eligibility determinations, plan selection, and enrollment.  0 0 3 8&#10;Consumer-facing portal is user-friendly and supports efficient navigation.  0 0 8 3&#10;Call Center provides timely help for prospective enrollees in need of technical assistance. 0 2 4 4&#10;Culturally-competent consumer assistance (i.e., navigators) is readily available to support informed plan selection/enrollment.  0 0 5 6&#10;Marketplace provides a single access point for determining one’s eligibility for all public benefits.  1 3 1 6&#10; Marketplace allows for easy integration with health plans. 1 2 4 3&#10;IT and governance are cost efficient and supported by sustainable funding model.  0 2 4 5&#10;Marketplace has the ability to drive value for all Minnesota, through, for example, value-based purchasing requirements or creating standard plan designs.  3 3 1 4&#10;"/>
          <p:cNvGraphicFramePr/>
          <p:nvPr>
            <p:extLst>
              <p:ext uri="{D42A27DB-BD31-4B8C-83A1-F6EECF244321}">
                <p14:modId xmlns:p14="http://schemas.microsoft.com/office/powerpoint/2010/main" val="3504692731"/>
              </p:ext>
            </p:extLst>
          </p:nvPr>
        </p:nvGraphicFramePr>
        <p:xfrm>
          <a:off x="1307940" y="1773240"/>
          <a:ext cx="9475245" cy="4243719"/>
        </p:xfrm>
        <a:graphic>
          <a:graphicData uri="http://schemas.openxmlformats.org/drawingml/2006/table">
            <a:tbl>
              <a:tblPr firstRow="1" bandRow="1">
                <a:tableStyleId>{4C3C2611-4C71-4FC5-86AE-919BDF0F9419}</a:tableStyleId>
              </a:tblPr>
              <a:tblGrid>
                <a:gridCol w="5491737"/>
                <a:gridCol w="1015504"/>
                <a:gridCol w="1068949"/>
                <a:gridCol w="948694"/>
                <a:gridCol w="950361"/>
              </a:tblGrid>
              <a:tr h="434052">
                <a:tc>
                  <a:txBody>
                    <a:bodyPr/>
                    <a:lstStyle/>
                    <a:p>
                      <a:pPr algn="l">
                        <a:defRPr sz="1200"/>
                      </a:pPr>
                      <a:r>
                        <a:rPr lang="en-US" dirty="0" smtClean="0">
                          <a:solidFill>
                            <a:schemeClr val="tx1"/>
                          </a:solidFill>
                        </a:rPr>
                        <a:t>Criteria</a:t>
                      </a:r>
                      <a:endParaRPr dirty="0">
                        <a:solidFill>
                          <a:schemeClr val="tx1"/>
                        </a:solidFill>
                      </a:endParaRPr>
                    </a:p>
                  </a:txBody>
                  <a:tcPr marL="45720" marR="45720" anchor="ctr" horzOverflow="overflow"/>
                </a:tc>
                <a:tc>
                  <a:txBody>
                    <a:bodyPr/>
                    <a:lstStyle/>
                    <a:p>
                      <a:pPr algn="ctr">
                        <a:defRPr sz="1800" b="0">
                          <a:solidFill>
                            <a:srgbClr val="000000"/>
                          </a:solidFill>
                        </a:defRPr>
                      </a:pPr>
                      <a:r>
                        <a:rPr sz="1200" b="1" dirty="0">
                          <a:solidFill>
                            <a:schemeClr val="tx1"/>
                          </a:solidFill>
                        </a:rPr>
                        <a:t>Not Important</a:t>
                      </a:r>
                    </a:p>
                  </a:txBody>
                  <a:tcPr marL="45720" marR="45720" anchor="ctr" horzOverflow="overflow"/>
                </a:tc>
                <a:tc>
                  <a:txBody>
                    <a:bodyPr/>
                    <a:lstStyle/>
                    <a:p>
                      <a:pPr algn="ctr">
                        <a:defRPr sz="1800" b="0">
                          <a:solidFill>
                            <a:srgbClr val="000000"/>
                          </a:solidFill>
                        </a:defRPr>
                      </a:pPr>
                      <a:r>
                        <a:rPr sz="1200" b="1">
                          <a:solidFill>
                            <a:schemeClr val="tx1"/>
                          </a:solidFill>
                        </a:rPr>
                        <a:t>Somewhat Important</a:t>
                      </a:r>
                    </a:p>
                  </a:txBody>
                  <a:tcPr marL="45720" marR="45720" anchor="ctr" horzOverflow="overflow"/>
                </a:tc>
                <a:tc>
                  <a:txBody>
                    <a:bodyPr/>
                    <a:lstStyle/>
                    <a:p>
                      <a:pPr algn="ctr">
                        <a:defRPr sz="1800" b="0">
                          <a:solidFill>
                            <a:srgbClr val="000000"/>
                          </a:solidFill>
                        </a:defRPr>
                      </a:pPr>
                      <a:r>
                        <a:rPr sz="1200" b="1">
                          <a:solidFill>
                            <a:schemeClr val="tx1"/>
                          </a:solidFill>
                        </a:rPr>
                        <a:t>Important</a:t>
                      </a:r>
                    </a:p>
                  </a:txBody>
                  <a:tcPr marL="45720" marR="45720" anchor="ctr" horzOverflow="overflow"/>
                </a:tc>
                <a:tc>
                  <a:txBody>
                    <a:bodyPr/>
                    <a:lstStyle/>
                    <a:p>
                      <a:pPr algn="ctr">
                        <a:defRPr sz="1800" b="0">
                          <a:solidFill>
                            <a:srgbClr val="000000"/>
                          </a:solidFill>
                        </a:defRPr>
                      </a:pPr>
                      <a:r>
                        <a:rPr sz="1200" b="1" dirty="0">
                          <a:solidFill>
                            <a:schemeClr val="tx1"/>
                          </a:solidFill>
                        </a:rPr>
                        <a:t>Very Important</a:t>
                      </a:r>
                    </a:p>
                  </a:txBody>
                  <a:tcPr marL="45720" marR="45720" anchor="ctr" horzOverflow="overflow">
                    <a:lnR w="12700">
                      <a:miter lim="400000"/>
                    </a:lnR>
                  </a:tcPr>
                </a:tc>
              </a:tr>
              <a:tr h="336875">
                <a:tc>
                  <a:txBody>
                    <a:bodyPr/>
                    <a:lstStyle/>
                    <a:p>
                      <a:pPr algn="l">
                        <a:defRPr sz="1800"/>
                      </a:pPr>
                      <a:r>
                        <a:rPr sz="1200" dirty="0"/>
                        <a:t>Marketplace has the ability to support Minnesota-specific affordability scale. </a:t>
                      </a:r>
                    </a:p>
                  </a:txBody>
                  <a:tcPr marL="45720" marR="45720" horzOverflow="overflow"/>
                </a:tc>
                <a:tc>
                  <a:txBody>
                    <a:bodyPr/>
                    <a:lstStyle/>
                    <a:p>
                      <a:pPr algn="ctr">
                        <a:defRPr sz="1800"/>
                      </a:pPr>
                      <a:r>
                        <a:rPr sz="1300" dirty="0"/>
                        <a:t>2</a:t>
                      </a:r>
                    </a:p>
                  </a:txBody>
                  <a:tcPr marL="45720" marR="45720" anchor="ctr" horzOverflow="overflow"/>
                </a:tc>
                <a:tc>
                  <a:txBody>
                    <a:bodyPr/>
                    <a:lstStyle/>
                    <a:p>
                      <a:pPr algn="ctr">
                        <a:defRPr sz="1800"/>
                      </a:pPr>
                      <a:r>
                        <a:rPr sz="1300" dirty="0"/>
                        <a:t>2</a:t>
                      </a:r>
                    </a:p>
                  </a:txBody>
                  <a:tcPr marL="45720" marR="45720" anchor="ctr" horzOverflow="overflow"/>
                </a:tc>
                <a:tc>
                  <a:txBody>
                    <a:bodyPr/>
                    <a:lstStyle/>
                    <a:p>
                      <a:pPr algn="ctr">
                        <a:defRPr sz="1800"/>
                      </a:pPr>
                      <a:r>
                        <a:rPr sz="1300" b="1" dirty="0"/>
                        <a:t>4</a:t>
                      </a:r>
                    </a:p>
                  </a:txBody>
                  <a:tcPr marL="45720" marR="45720" anchor="ctr" horzOverflow="overflow"/>
                </a:tc>
                <a:tc>
                  <a:txBody>
                    <a:bodyPr/>
                    <a:lstStyle/>
                    <a:p>
                      <a:pPr algn="ctr">
                        <a:defRPr sz="1800"/>
                      </a:pPr>
                      <a:r>
                        <a:rPr sz="1300"/>
                        <a:t>3</a:t>
                      </a:r>
                    </a:p>
                  </a:txBody>
                  <a:tcPr marL="45720" marR="45720" anchor="ctr" horzOverflow="overflow">
                    <a:lnR w="12700">
                      <a:miter lim="400000"/>
                    </a:lnR>
                  </a:tcPr>
                </a:tc>
              </a:tr>
              <a:tr h="434052">
                <a:tc>
                  <a:txBody>
                    <a:bodyPr/>
                    <a:lstStyle/>
                    <a:p>
                      <a:pPr algn="l">
                        <a:defRPr sz="1800"/>
                      </a:pPr>
                      <a:r>
                        <a:rPr sz="1200"/>
                        <a:t>Marketplace enables a streamlined process for eligibility determinations, plan selection, and enrollment. </a:t>
                      </a:r>
                    </a:p>
                  </a:txBody>
                  <a:tcPr marL="45720" marR="45720" horzOverflow="overflow"/>
                </a:tc>
                <a:tc>
                  <a:txBody>
                    <a:bodyPr/>
                    <a:lstStyle/>
                    <a:p>
                      <a:pPr algn="ctr">
                        <a:defRPr sz="1800"/>
                      </a:pPr>
                      <a:r>
                        <a:rPr sz="1300"/>
                        <a:t>0</a:t>
                      </a:r>
                    </a:p>
                  </a:txBody>
                  <a:tcPr marL="45720" marR="45720" anchor="ctr" horzOverflow="overflow"/>
                </a:tc>
                <a:tc>
                  <a:txBody>
                    <a:bodyPr/>
                    <a:lstStyle/>
                    <a:p>
                      <a:pPr algn="ctr">
                        <a:defRPr sz="1800"/>
                      </a:pPr>
                      <a:r>
                        <a:rPr sz="1300"/>
                        <a:t>0</a:t>
                      </a:r>
                    </a:p>
                  </a:txBody>
                  <a:tcPr marL="45720" marR="45720" anchor="ctr" horzOverflow="overflow"/>
                </a:tc>
                <a:tc>
                  <a:txBody>
                    <a:bodyPr/>
                    <a:lstStyle/>
                    <a:p>
                      <a:pPr algn="ctr">
                        <a:defRPr sz="1800"/>
                      </a:pPr>
                      <a:r>
                        <a:rPr sz="1300" dirty="0"/>
                        <a:t>3</a:t>
                      </a:r>
                    </a:p>
                  </a:txBody>
                  <a:tcPr marL="45720" marR="45720" anchor="ctr" horzOverflow="overflow"/>
                </a:tc>
                <a:tc>
                  <a:txBody>
                    <a:bodyPr/>
                    <a:lstStyle/>
                    <a:p>
                      <a:pPr algn="ctr">
                        <a:defRPr sz="1800"/>
                      </a:pPr>
                      <a:r>
                        <a:rPr sz="1300" b="1"/>
                        <a:t>8</a:t>
                      </a:r>
                    </a:p>
                  </a:txBody>
                  <a:tcPr marL="45720" marR="45720" anchor="ctr" horzOverflow="overflow">
                    <a:lnR w="12700">
                      <a:miter lim="400000"/>
                    </a:lnR>
                  </a:tcPr>
                </a:tc>
              </a:tr>
              <a:tr h="274899">
                <a:tc>
                  <a:txBody>
                    <a:bodyPr/>
                    <a:lstStyle/>
                    <a:p>
                      <a:pPr algn="l">
                        <a:defRPr sz="1800"/>
                      </a:pPr>
                      <a:r>
                        <a:rPr sz="1200"/>
                        <a:t>Consumer-facing portal is user-friendly and supports efficient navigation. </a:t>
                      </a:r>
                    </a:p>
                  </a:txBody>
                  <a:tcPr marL="45720" marR="45720" horzOverflow="overflow"/>
                </a:tc>
                <a:tc>
                  <a:txBody>
                    <a:bodyPr/>
                    <a:lstStyle/>
                    <a:p>
                      <a:pPr algn="ctr">
                        <a:defRPr sz="1800"/>
                      </a:pPr>
                      <a:r>
                        <a:rPr sz="1300"/>
                        <a:t>0</a:t>
                      </a:r>
                    </a:p>
                  </a:txBody>
                  <a:tcPr marL="45720" marR="45720" anchor="ctr" horzOverflow="overflow"/>
                </a:tc>
                <a:tc>
                  <a:txBody>
                    <a:bodyPr/>
                    <a:lstStyle/>
                    <a:p>
                      <a:pPr algn="ctr">
                        <a:defRPr sz="1800"/>
                      </a:pPr>
                      <a:r>
                        <a:rPr sz="1300"/>
                        <a:t>0</a:t>
                      </a:r>
                    </a:p>
                  </a:txBody>
                  <a:tcPr marL="45720" marR="45720" anchor="ctr" horzOverflow="overflow"/>
                </a:tc>
                <a:tc>
                  <a:txBody>
                    <a:bodyPr/>
                    <a:lstStyle/>
                    <a:p>
                      <a:pPr algn="ctr">
                        <a:defRPr sz="1800"/>
                      </a:pPr>
                      <a:r>
                        <a:rPr sz="1300" b="1" dirty="0"/>
                        <a:t>8</a:t>
                      </a:r>
                    </a:p>
                  </a:txBody>
                  <a:tcPr marL="45720" marR="45720" anchor="ctr" horzOverflow="overflow"/>
                </a:tc>
                <a:tc>
                  <a:txBody>
                    <a:bodyPr/>
                    <a:lstStyle/>
                    <a:p>
                      <a:pPr algn="ctr">
                        <a:defRPr sz="1800"/>
                      </a:pPr>
                      <a:r>
                        <a:rPr sz="1300"/>
                        <a:t>3</a:t>
                      </a:r>
                    </a:p>
                  </a:txBody>
                  <a:tcPr marL="45720" marR="45720" anchor="ctr" horzOverflow="overflow">
                    <a:lnR w="12700">
                      <a:miter lim="400000"/>
                    </a:lnR>
                  </a:tcPr>
                </a:tc>
              </a:tr>
              <a:tr h="434052">
                <a:tc>
                  <a:txBody>
                    <a:bodyPr/>
                    <a:lstStyle/>
                    <a:p>
                      <a:pPr algn="l">
                        <a:defRPr sz="1800"/>
                      </a:pPr>
                      <a:r>
                        <a:rPr sz="1200"/>
                        <a:t>Call Center provides timely help for prospective enrollees in need of technical assistance.</a:t>
                      </a:r>
                    </a:p>
                  </a:txBody>
                  <a:tcPr marL="45720" marR="45720" horzOverflow="overflow"/>
                </a:tc>
                <a:tc>
                  <a:txBody>
                    <a:bodyPr/>
                    <a:lstStyle/>
                    <a:p>
                      <a:pPr algn="ctr">
                        <a:defRPr sz="1800"/>
                      </a:pPr>
                      <a:r>
                        <a:rPr sz="1300"/>
                        <a:t>0</a:t>
                      </a:r>
                    </a:p>
                  </a:txBody>
                  <a:tcPr marL="45720" marR="45720" anchor="ctr" horzOverflow="overflow"/>
                </a:tc>
                <a:tc>
                  <a:txBody>
                    <a:bodyPr/>
                    <a:lstStyle/>
                    <a:p>
                      <a:pPr algn="ctr">
                        <a:defRPr sz="1800"/>
                      </a:pPr>
                      <a:r>
                        <a:rPr sz="1300"/>
                        <a:t>2</a:t>
                      </a:r>
                    </a:p>
                  </a:txBody>
                  <a:tcPr marL="45720" marR="45720" anchor="ctr" horzOverflow="overflow"/>
                </a:tc>
                <a:tc>
                  <a:txBody>
                    <a:bodyPr/>
                    <a:lstStyle/>
                    <a:p>
                      <a:pPr algn="ctr">
                        <a:defRPr sz="1800"/>
                      </a:pPr>
                      <a:r>
                        <a:rPr sz="1300" b="1" dirty="0"/>
                        <a:t>4</a:t>
                      </a:r>
                    </a:p>
                  </a:txBody>
                  <a:tcPr marL="45720" marR="45720" anchor="ctr" horzOverflow="overflow"/>
                </a:tc>
                <a:tc>
                  <a:txBody>
                    <a:bodyPr/>
                    <a:lstStyle/>
                    <a:p>
                      <a:pPr algn="ctr">
                        <a:defRPr sz="1800"/>
                      </a:pPr>
                      <a:r>
                        <a:rPr sz="1300" b="1" dirty="0"/>
                        <a:t>4</a:t>
                      </a:r>
                    </a:p>
                  </a:txBody>
                  <a:tcPr marL="45720" marR="45720" anchor="ctr" horzOverflow="overflow">
                    <a:lnR w="12700">
                      <a:miter lim="400000"/>
                    </a:lnR>
                  </a:tcPr>
                </a:tc>
              </a:tr>
              <a:tr h="434052">
                <a:tc>
                  <a:txBody>
                    <a:bodyPr/>
                    <a:lstStyle/>
                    <a:p>
                      <a:pPr algn="l">
                        <a:defRPr sz="1800"/>
                      </a:pPr>
                      <a:r>
                        <a:rPr sz="1200"/>
                        <a:t>Culturally-competent consumer assistance (i.e., navigators) is readily available to support informed plan selection/enrollment. </a:t>
                      </a:r>
                    </a:p>
                  </a:txBody>
                  <a:tcPr marL="45720" marR="45720" horzOverflow="overflow"/>
                </a:tc>
                <a:tc>
                  <a:txBody>
                    <a:bodyPr/>
                    <a:lstStyle/>
                    <a:p>
                      <a:pPr algn="ctr">
                        <a:defRPr sz="1800"/>
                      </a:pPr>
                      <a:r>
                        <a:rPr sz="1300"/>
                        <a:t>0</a:t>
                      </a:r>
                    </a:p>
                  </a:txBody>
                  <a:tcPr marL="45720" marR="45720" anchor="ctr" horzOverflow="overflow"/>
                </a:tc>
                <a:tc>
                  <a:txBody>
                    <a:bodyPr/>
                    <a:lstStyle/>
                    <a:p>
                      <a:pPr algn="ctr">
                        <a:defRPr sz="1800"/>
                      </a:pPr>
                      <a:r>
                        <a:rPr sz="1300"/>
                        <a:t>0</a:t>
                      </a:r>
                    </a:p>
                  </a:txBody>
                  <a:tcPr marL="45720" marR="45720" anchor="ctr" horzOverflow="overflow"/>
                </a:tc>
                <a:tc>
                  <a:txBody>
                    <a:bodyPr/>
                    <a:lstStyle/>
                    <a:p>
                      <a:pPr algn="ctr">
                        <a:defRPr sz="1800"/>
                      </a:pPr>
                      <a:r>
                        <a:rPr sz="1300"/>
                        <a:t>5</a:t>
                      </a:r>
                    </a:p>
                  </a:txBody>
                  <a:tcPr marL="45720" marR="45720" anchor="ctr" horzOverflow="overflow"/>
                </a:tc>
                <a:tc>
                  <a:txBody>
                    <a:bodyPr/>
                    <a:lstStyle/>
                    <a:p>
                      <a:pPr algn="ctr">
                        <a:defRPr sz="1800"/>
                      </a:pPr>
                      <a:r>
                        <a:rPr sz="1300" b="1" dirty="0"/>
                        <a:t>6</a:t>
                      </a:r>
                    </a:p>
                  </a:txBody>
                  <a:tcPr marL="45720" marR="45720" anchor="ctr" horzOverflow="overflow">
                    <a:lnR w="12700">
                      <a:miter lim="400000"/>
                    </a:lnR>
                  </a:tcPr>
                </a:tc>
              </a:tr>
              <a:tr h="434052">
                <a:tc>
                  <a:txBody>
                    <a:bodyPr/>
                    <a:lstStyle/>
                    <a:p>
                      <a:pPr algn="l">
                        <a:defRPr sz="1800"/>
                      </a:pPr>
                      <a:r>
                        <a:rPr sz="1200"/>
                        <a:t>Marketplace provides a single access point for determining one’s eligibility for all public benefits. </a:t>
                      </a:r>
                    </a:p>
                  </a:txBody>
                  <a:tcPr marL="45720" marR="45720" horzOverflow="overflow"/>
                </a:tc>
                <a:tc>
                  <a:txBody>
                    <a:bodyPr/>
                    <a:lstStyle/>
                    <a:p>
                      <a:pPr algn="ctr">
                        <a:defRPr sz="1800"/>
                      </a:pPr>
                      <a:r>
                        <a:rPr sz="1300"/>
                        <a:t>1</a:t>
                      </a:r>
                    </a:p>
                  </a:txBody>
                  <a:tcPr marL="45720" marR="45720" anchor="ctr" horzOverflow="overflow"/>
                </a:tc>
                <a:tc>
                  <a:txBody>
                    <a:bodyPr/>
                    <a:lstStyle/>
                    <a:p>
                      <a:pPr algn="ctr">
                        <a:defRPr sz="1800"/>
                      </a:pPr>
                      <a:r>
                        <a:rPr sz="1300"/>
                        <a:t>3</a:t>
                      </a:r>
                    </a:p>
                  </a:txBody>
                  <a:tcPr marL="45720" marR="45720" anchor="ctr" horzOverflow="overflow"/>
                </a:tc>
                <a:tc>
                  <a:txBody>
                    <a:bodyPr/>
                    <a:lstStyle/>
                    <a:p>
                      <a:pPr algn="ctr">
                        <a:defRPr sz="1800"/>
                      </a:pPr>
                      <a:r>
                        <a:rPr sz="1300"/>
                        <a:t>1</a:t>
                      </a:r>
                    </a:p>
                  </a:txBody>
                  <a:tcPr marL="45720" marR="45720" anchor="ctr" horzOverflow="overflow"/>
                </a:tc>
                <a:tc>
                  <a:txBody>
                    <a:bodyPr/>
                    <a:lstStyle/>
                    <a:p>
                      <a:pPr algn="ctr">
                        <a:defRPr sz="1800"/>
                      </a:pPr>
                      <a:r>
                        <a:rPr sz="1300" b="1" dirty="0"/>
                        <a:t>6</a:t>
                      </a:r>
                    </a:p>
                  </a:txBody>
                  <a:tcPr marL="45720" marR="45720" anchor="ctr" horzOverflow="overflow">
                    <a:lnR w="12700">
                      <a:miter lim="400000"/>
                    </a:lnR>
                  </a:tcPr>
                </a:tc>
              </a:tr>
              <a:tr h="274899">
                <a:tc>
                  <a:txBody>
                    <a:bodyPr/>
                    <a:lstStyle/>
                    <a:p>
                      <a:pPr algn="l">
                        <a:defRPr sz="1800"/>
                      </a:pPr>
                      <a:r>
                        <a:rPr sz="1200"/>
                        <a:t> Marketplace allows for easy integration with health plans.</a:t>
                      </a:r>
                    </a:p>
                  </a:txBody>
                  <a:tcPr marL="45720" marR="45720" horzOverflow="overflow"/>
                </a:tc>
                <a:tc>
                  <a:txBody>
                    <a:bodyPr/>
                    <a:lstStyle/>
                    <a:p>
                      <a:pPr algn="ctr">
                        <a:defRPr sz="1800"/>
                      </a:pPr>
                      <a:r>
                        <a:rPr sz="1300"/>
                        <a:t>1</a:t>
                      </a:r>
                    </a:p>
                  </a:txBody>
                  <a:tcPr marL="45720" marR="45720" anchor="ctr" horzOverflow="overflow"/>
                </a:tc>
                <a:tc>
                  <a:txBody>
                    <a:bodyPr/>
                    <a:lstStyle/>
                    <a:p>
                      <a:pPr algn="ctr">
                        <a:defRPr sz="1800"/>
                      </a:pPr>
                      <a:r>
                        <a:rPr sz="1300"/>
                        <a:t>2</a:t>
                      </a:r>
                    </a:p>
                  </a:txBody>
                  <a:tcPr marL="45720" marR="45720" anchor="ctr" horzOverflow="overflow"/>
                </a:tc>
                <a:tc>
                  <a:txBody>
                    <a:bodyPr/>
                    <a:lstStyle/>
                    <a:p>
                      <a:pPr algn="ctr">
                        <a:defRPr sz="1800"/>
                      </a:pPr>
                      <a:r>
                        <a:rPr sz="1300" b="1"/>
                        <a:t>4</a:t>
                      </a:r>
                    </a:p>
                  </a:txBody>
                  <a:tcPr marL="45720" marR="45720" anchor="ctr" horzOverflow="overflow"/>
                </a:tc>
                <a:tc>
                  <a:txBody>
                    <a:bodyPr/>
                    <a:lstStyle/>
                    <a:p>
                      <a:pPr algn="ctr">
                        <a:defRPr sz="1800"/>
                      </a:pPr>
                      <a:r>
                        <a:rPr sz="1300" dirty="0"/>
                        <a:t>3</a:t>
                      </a:r>
                    </a:p>
                  </a:txBody>
                  <a:tcPr marL="45720" marR="45720" anchor="ctr" horzOverflow="overflow">
                    <a:lnR w="12700">
                      <a:miter lim="400000"/>
                    </a:lnR>
                  </a:tcPr>
                </a:tc>
              </a:tr>
              <a:tr h="434052">
                <a:tc>
                  <a:txBody>
                    <a:bodyPr/>
                    <a:lstStyle/>
                    <a:p>
                      <a:pPr algn="l">
                        <a:defRPr sz="1800"/>
                      </a:pPr>
                      <a:r>
                        <a:rPr sz="1200"/>
                        <a:t>IT and governance are cost efficient and supported by sustainable funding model. </a:t>
                      </a:r>
                    </a:p>
                  </a:txBody>
                  <a:tcPr marL="45720" marR="45720" horzOverflow="overflow"/>
                </a:tc>
                <a:tc>
                  <a:txBody>
                    <a:bodyPr/>
                    <a:lstStyle/>
                    <a:p>
                      <a:pPr algn="ctr">
                        <a:defRPr sz="1800"/>
                      </a:pPr>
                      <a:r>
                        <a:rPr sz="1300"/>
                        <a:t>0</a:t>
                      </a:r>
                    </a:p>
                  </a:txBody>
                  <a:tcPr marL="45720" marR="45720" anchor="ctr" horzOverflow="overflow"/>
                </a:tc>
                <a:tc>
                  <a:txBody>
                    <a:bodyPr/>
                    <a:lstStyle/>
                    <a:p>
                      <a:pPr algn="ctr">
                        <a:defRPr sz="1800"/>
                      </a:pPr>
                      <a:r>
                        <a:rPr sz="1300"/>
                        <a:t>2</a:t>
                      </a:r>
                    </a:p>
                  </a:txBody>
                  <a:tcPr marL="45720" marR="45720" anchor="ctr" horzOverflow="overflow"/>
                </a:tc>
                <a:tc>
                  <a:txBody>
                    <a:bodyPr/>
                    <a:lstStyle/>
                    <a:p>
                      <a:pPr algn="ctr">
                        <a:defRPr sz="1800"/>
                      </a:pPr>
                      <a:r>
                        <a:rPr sz="1300"/>
                        <a:t>4</a:t>
                      </a:r>
                    </a:p>
                  </a:txBody>
                  <a:tcPr marL="45720" marR="45720" anchor="ctr" horzOverflow="overflow"/>
                </a:tc>
                <a:tc>
                  <a:txBody>
                    <a:bodyPr/>
                    <a:lstStyle/>
                    <a:p>
                      <a:pPr algn="ctr">
                        <a:defRPr sz="1800"/>
                      </a:pPr>
                      <a:r>
                        <a:rPr sz="1300" b="1" dirty="0"/>
                        <a:t>5</a:t>
                      </a:r>
                    </a:p>
                  </a:txBody>
                  <a:tcPr marL="45720" marR="45720" anchor="ctr" horzOverflow="overflow">
                    <a:lnR w="12700">
                      <a:miter lim="400000"/>
                    </a:lnR>
                  </a:tcPr>
                </a:tc>
              </a:tr>
              <a:tr h="607672">
                <a:tc>
                  <a:txBody>
                    <a:bodyPr/>
                    <a:lstStyle/>
                    <a:p>
                      <a:pPr algn="l">
                        <a:defRPr sz="1800"/>
                      </a:pPr>
                      <a:r>
                        <a:rPr sz="1200"/>
                        <a:t>Marketplace has the ability to drive value for all Minnesota, through, for example, value-based purchasing requirements or creating standard plan designs. </a:t>
                      </a:r>
                    </a:p>
                  </a:txBody>
                  <a:tcPr marL="45720" marR="45720" horzOverflow="overflow"/>
                </a:tc>
                <a:tc>
                  <a:txBody>
                    <a:bodyPr/>
                    <a:lstStyle/>
                    <a:p>
                      <a:pPr algn="ctr">
                        <a:defRPr sz="1800"/>
                      </a:pPr>
                      <a:r>
                        <a:rPr sz="1300"/>
                        <a:t>3</a:t>
                      </a:r>
                    </a:p>
                  </a:txBody>
                  <a:tcPr marL="45720" marR="45720" anchor="ctr" horzOverflow="overflow"/>
                </a:tc>
                <a:tc>
                  <a:txBody>
                    <a:bodyPr/>
                    <a:lstStyle/>
                    <a:p>
                      <a:pPr algn="ctr">
                        <a:defRPr sz="1800"/>
                      </a:pPr>
                      <a:r>
                        <a:rPr sz="1300"/>
                        <a:t>3</a:t>
                      </a:r>
                    </a:p>
                  </a:txBody>
                  <a:tcPr marL="45720" marR="45720" anchor="ctr" horzOverflow="overflow"/>
                </a:tc>
                <a:tc>
                  <a:txBody>
                    <a:bodyPr/>
                    <a:lstStyle/>
                    <a:p>
                      <a:pPr algn="ctr">
                        <a:defRPr sz="1800"/>
                      </a:pPr>
                      <a:r>
                        <a:rPr sz="1300"/>
                        <a:t>1</a:t>
                      </a:r>
                    </a:p>
                  </a:txBody>
                  <a:tcPr marL="45720" marR="45720" anchor="ctr" horzOverflow="overflow"/>
                </a:tc>
                <a:tc>
                  <a:txBody>
                    <a:bodyPr/>
                    <a:lstStyle/>
                    <a:p>
                      <a:pPr algn="ctr">
                        <a:defRPr sz="1800"/>
                      </a:pPr>
                      <a:r>
                        <a:rPr sz="1300" b="1" dirty="0"/>
                        <a:t>4</a:t>
                      </a:r>
                    </a:p>
                  </a:txBody>
                  <a:tcPr marL="45720" marR="45720" anchor="ctr" horzOverflow="overflow">
                    <a:lnR w="12700">
                      <a:miter lim="400000"/>
                    </a:lnR>
                  </a:tcPr>
                </a:tc>
              </a:tr>
            </a:tbl>
          </a:graphicData>
        </a:graphic>
      </p:graphicFrame>
      <p:sp>
        <p:nvSpPr>
          <p:cNvPr id="2" name="Slide Number Placeholder 1"/>
          <p:cNvSpPr>
            <a:spLocks noGrp="1"/>
          </p:cNvSpPr>
          <p:nvPr>
            <p:ph type="sldNum" sz="quarter" idx="2"/>
          </p:nvPr>
        </p:nvSpPr>
        <p:spPr/>
        <p:txBody>
          <a:bodyPr/>
          <a:lstStyle/>
          <a:p>
            <a:fld id="{86CB4B4D-7CA3-9044-876B-883B54F8677D}" type="slidenum">
              <a:rPr lang="en-US" smtClean="0"/>
              <a:t>21</a:t>
            </a:fld>
            <a:endParaRPr lang="en-US"/>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p:cNvSpPr>
          <p:nvPr>
            <p:ph type="title"/>
          </p:nvPr>
        </p:nvSpPr>
        <p:spPr>
          <a:xfrm>
            <a:off x="1097280" y="758951"/>
            <a:ext cx="10058401" cy="3566162"/>
          </a:xfrm>
          <a:prstGeom prst="rect">
            <a:avLst/>
          </a:prstGeom>
        </p:spPr>
        <p:txBody>
          <a:bodyPr/>
          <a:lstStyle>
            <a:lvl1pPr>
              <a:defRPr sz="4400" spc="-100"/>
            </a:lvl1pPr>
          </a:lstStyle>
          <a:p>
            <a:r>
              <a:t>Modeling: Continuous Eligibility </a:t>
            </a:r>
          </a:p>
        </p:txBody>
      </p:sp>
      <p:sp>
        <p:nvSpPr>
          <p:cNvPr id="3" name="Text Placeholder 2"/>
          <p:cNvSpPr>
            <a:spLocks noGrp="1"/>
          </p:cNvSpPr>
          <p:nvPr>
            <p:ph type="body" sz="quarter" idx="1"/>
          </p:nvPr>
        </p:nvSpPr>
        <p:spPr>
          <a:xfrm>
            <a:off x="1100050" y="4473204"/>
            <a:ext cx="10058401" cy="1143002"/>
          </a:xfrm>
        </p:spPr>
        <p:txBody>
          <a:bodyPr/>
          <a:lstStyle/>
          <a:p>
            <a:r>
              <a:rPr lang="en-US" dirty="0" smtClean="0"/>
              <a:t>Karen giusto, DHS</a:t>
            </a:r>
            <a:endParaRPr lang="en-US" dirty="0"/>
          </a:p>
        </p:txBody>
      </p:sp>
      <p:sp>
        <p:nvSpPr>
          <p:cNvPr id="2" name="Slide Number Placeholder 1"/>
          <p:cNvSpPr>
            <a:spLocks noGrp="1"/>
          </p:cNvSpPr>
          <p:nvPr>
            <p:ph type="sldNum" sz="quarter" idx="2"/>
          </p:nvPr>
        </p:nvSpPr>
        <p:spPr/>
        <p:txBody>
          <a:bodyPr/>
          <a:lstStyle/>
          <a:p>
            <a:fld id="{86CB4B4D-7CA3-9044-876B-883B54F8677D}" type="slidenum">
              <a:rPr lang="en-US" smtClean="0"/>
              <a:t>22</a:t>
            </a:fld>
            <a:endParaRPr lang="en-US"/>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a:spLocks noGrp="1"/>
          </p:cNvSpPr>
          <p:nvPr>
            <p:ph type="title"/>
          </p:nvPr>
        </p:nvSpPr>
        <p:spPr>
          <a:xfrm>
            <a:off x="1097280" y="286603"/>
            <a:ext cx="10058401" cy="1450757"/>
          </a:xfrm>
          <a:prstGeom prst="rect">
            <a:avLst/>
          </a:prstGeom>
        </p:spPr>
        <p:txBody>
          <a:bodyPr/>
          <a:lstStyle>
            <a:lvl1pPr defTabSz="841247">
              <a:defRPr sz="4400" spc="-100"/>
            </a:lvl1pPr>
          </a:lstStyle>
          <a:p>
            <a:r>
              <a:rPr dirty="0" smtClean="0"/>
              <a:t>Eligibility </a:t>
            </a:r>
            <a:r>
              <a:rPr dirty="0"/>
              <a:t>Reporting Requirements for MA and </a:t>
            </a:r>
            <a:r>
              <a:rPr dirty="0" err="1"/>
              <a:t>MinnesotaCare</a:t>
            </a:r>
            <a:endParaRPr dirty="0"/>
          </a:p>
        </p:txBody>
      </p:sp>
      <p:sp>
        <p:nvSpPr>
          <p:cNvPr id="221" name="Shape 221"/>
          <p:cNvSpPr>
            <a:spLocks noGrp="1"/>
          </p:cNvSpPr>
          <p:nvPr>
            <p:ph type="body" idx="1"/>
          </p:nvPr>
        </p:nvSpPr>
        <p:spPr>
          <a:xfrm>
            <a:off x="1066799" y="1873131"/>
            <a:ext cx="10058401" cy="4023361"/>
          </a:xfrm>
          <a:prstGeom prst="rect">
            <a:avLst/>
          </a:prstGeom>
        </p:spPr>
        <p:txBody>
          <a:bodyPr>
            <a:normAutofit/>
          </a:bodyPr>
          <a:lstStyle/>
          <a:p>
            <a:pPr marL="182879" indent="-182879">
              <a:lnSpc>
                <a:spcPct val="100000"/>
              </a:lnSpc>
              <a:buClr>
                <a:srgbClr val="424242"/>
              </a:buClr>
              <a:buChar char="◦"/>
              <a:defRPr>
                <a:solidFill>
                  <a:srgbClr val="FF9300"/>
                </a:solidFill>
              </a:defRPr>
            </a:pPr>
            <a:r>
              <a:rPr sz="2400" dirty="0">
                <a:solidFill>
                  <a:srgbClr val="C00000"/>
                </a:solidFill>
              </a:rPr>
              <a:t>Medical Assistance: </a:t>
            </a:r>
            <a:r>
              <a:rPr sz="2400" dirty="0">
                <a:solidFill>
                  <a:srgbClr val="212121"/>
                </a:solidFill>
              </a:rPr>
              <a:t>Enrollees are required to report changes that may impact their eligibility within 10 days. </a:t>
            </a:r>
          </a:p>
          <a:p>
            <a:pPr marL="384047" lvl="1" indent="-182879">
              <a:lnSpc>
                <a:spcPct val="100000"/>
              </a:lnSpc>
              <a:defRPr>
                <a:solidFill>
                  <a:srgbClr val="212121"/>
                </a:solidFill>
              </a:defRPr>
            </a:pPr>
            <a:r>
              <a:rPr sz="2400" dirty="0"/>
              <a:t>If reported change causes ineligibility, coverage ends with 10-day advance notice. (However, pregnant women and auto newborns currently have continuous eligibility.)</a:t>
            </a:r>
          </a:p>
          <a:p>
            <a:pPr marL="182879" indent="-182879">
              <a:lnSpc>
                <a:spcPct val="100000"/>
              </a:lnSpc>
              <a:buChar char="◦"/>
              <a:defRPr>
                <a:solidFill>
                  <a:srgbClr val="FF9300"/>
                </a:solidFill>
              </a:defRPr>
            </a:pPr>
            <a:r>
              <a:rPr sz="2400" dirty="0" err="1">
                <a:solidFill>
                  <a:srgbClr val="C00000"/>
                </a:solidFill>
              </a:rPr>
              <a:t>MinnesotaCare</a:t>
            </a:r>
            <a:r>
              <a:rPr sz="2400" dirty="0">
                <a:solidFill>
                  <a:srgbClr val="C00000"/>
                </a:solidFill>
              </a:rPr>
              <a:t>: </a:t>
            </a:r>
            <a:r>
              <a:rPr sz="2400" dirty="0">
                <a:solidFill>
                  <a:srgbClr val="000000"/>
                </a:solidFill>
              </a:rPr>
              <a:t>E</a:t>
            </a:r>
            <a:r>
              <a:rPr sz="2400" dirty="0">
                <a:solidFill>
                  <a:srgbClr val="212121"/>
                </a:solidFill>
              </a:rPr>
              <a:t>nrollees are required to report changes within 30 days. </a:t>
            </a:r>
          </a:p>
          <a:p>
            <a:pPr marL="384047" lvl="1" indent="-182879">
              <a:lnSpc>
                <a:spcPct val="100000"/>
              </a:lnSpc>
              <a:spcBef>
                <a:spcPts val="0"/>
              </a:spcBef>
              <a:defRPr>
                <a:solidFill>
                  <a:srgbClr val="212121"/>
                </a:solidFill>
              </a:defRPr>
            </a:pPr>
            <a:r>
              <a:rPr sz="2400" dirty="0"/>
              <a:t>If reported change causes ineligibility, coverage ends with 10-day notice.</a:t>
            </a:r>
          </a:p>
        </p:txBody>
      </p:sp>
      <p:sp>
        <p:nvSpPr>
          <p:cNvPr id="2" name="Slide Number Placeholder 1"/>
          <p:cNvSpPr>
            <a:spLocks noGrp="1"/>
          </p:cNvSpPr>
          <p:nvPr>
            <p:ph type="sldNum" sz="quarter" idx="2"/>
          </p:nvPr>
        </p:nvSpPr>
        <p:spPr/>
        <p:txBody>
          <a:bodyPr/>
          <a:lstStyle/>
          <a:p>
            <a:fld id="{86CB4B4D-7CA3-9044-876B-883B54F8677D}" type="slidenum">
              <a:rPr lang="en-US" smtClean="0"/>
              <a:t>23</a:t>
            </a:fld>
            <a:endParaRPr 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p:cNvSpPr>
          <p:nvPr>
            <p:ph type="title"/>
          </p:nvPr>
        </p:nvSpPr>
        <p:spPr>
          <a:xfrm>
            <a:off x="1097280" y="286603"/>
            <a:ext cx="10058401" cy="1450757"/>
          </a:xfrm>
          <a:prstGeom prst="rect">
            <a:avLst/>
          </a:prstGeom>
        </p:spPr>
        <p:txBody>
          <a:bodyPr/>
          <a:lstStyle>
            <a:lvl1pPr>
              <a:defRPr spc="-100"/>
            </a:lvl1pPr>
          </a:lstStyle>
          <a:p>
            <a:r>
              <a:rPr dirty="0"/>
              <a:t>12-month Continuous Eligibility</a:t>
            </a:r>
          </a:p>
        </p:txBody>
      </p:sp>
      <p:sp>
        <p:nvSpPr>
          <p:cNvPr id="224" name="Shape 224"/>
          <p:cNvSpPr>
            <a:spLocks noGrp="1"/>
          </p:cNvSpPr>
          <p:nvPr>
            <p:ph type="body" idx="1"/>
          </p:nvPr>
        </p:nvSpPr>
        <p:spPr>
          <a:xfrm>
            <a:off x="1097280" y="1845734"/>
            <a:ext cx="10058401" cy="4023360"/>
          </a:xfrm>
          <a:prstGeom prst="rect">
            <a:avLst/>
          </a:prstGeom>
        </p:spPr>
        <p:txBody>
          <a:bodyPr>
            <a:normAutofit/>
          </a:bodyPr>
          <a:lstStyle/>
          <a:p>
            <a:pPr marL="0" indent="0">
              <a:lnSpc>
                <a:spcPct val="72000"/>
              </a:lnSpc>
              <a:spcBef>
                <a:spcPts val="400"/>
              </a:spcBef>
              <a:buSzTx/>
              <a:buNone/>
              <a:defRPr>
                <a:solidFill>
                  <a:srgbClr val="212121"/>
                </a:solidFill>
              </a:defRPr>
            </a:pPr>
            <a:endParaRPr lang="en-US" sz="2400" dirty="0" smtClean="0"/>
          </a:p>
          <a:p>
            <a:pPr marL="0" indent="0">
              <a:lnSpc>
                <a:spcPct val="72000"/>
              </a:lnSpc>
              <a:spcBef>
                <a:spcPts val="400"/>
              </a:spcBef>
              <a:buSzTx/>
              <a:buNone/>
              <a:defRPr>
                <a:solidFill>
                  <a:srgbClr val="212121"/>
                </a:solidFill>
              </a:defRPr>
            </a:pPr>
            <a:r>
              <a:rPr lang="en-US" sz="2400" dirty="0" smtClean="0">
                <a:solidFill>
                  <a:srgbClr val="404040"/>
                </a:solidFill>
              </a:rPr>
              <a:t>This option </a:t>
            </a:r>
            <a:r>
              <a:rPr sz="2400" dirty="0" smtClean="0">
                <a:solidFill>
                  <a:srgbClr val="404040"/>
                </a:solidFill>
              </a:rPr>
              <a:t>would </a:t>
            </a:r>
            <a:r>
              <a:rPr sz="2400" dirty="0">
                <a:solidFill>
                  <a:srgbClr val="404040"/>
                </a:solidFill>
              </a:rPr>
              <a:t>provide additional months of coverage for populations without regard to most changes in circumstances.</a:t>
            </a:r>
          </a:p>
          <a:p>
            <a:pPr marL="0" indent="0">
              <a:lnSpc>
                <a:spcPct val="72000"/>
              </a:lnSpc>
              <a:spcBef>
                <a:spcPts val="400"/>
              </a:spcBef>
              <a:buSzTx/>
              <a:buNone/>
              <a:defRPr u="sng">
                <a:solidFill>
                  <a:srgbClr val="212121"/>
                </a:solidFill>
              </a:defRPr>
            </a:pPr>
            <a:endParaRPr sz="2400" dirty="0">
              <a:solidFill>
                <a:srgbClr val="404040"/>
              </a:solidFill>
            </a:endParaRPr>
          </a:p>
          <a:p>
            <a:pPr marL="0" indent="0">
              <a:lnSpc>
                <a:spcPct val="72000"/>
              </a:lnSpc>
              <a:spcBef>
                <a:spcPts val="400"/>
              </a:spcBef>
              <a:buSzTx/>
              <a:buNone/>
              <a:defRPr u="sng">
                <a:solidFill>
                  <a:srgbClr val="212121"/>
                </a:solidFill>
              </a:defRPr>
            </a:pPr>
            <a:r>
              <a:rPr sz="2400" dirty="0">
                <a:solidFill>
                  <a:srgbClr val="C00000"/>
                </a:solidFill>
              </a:rPr>
              <a:t>Public policy </a:t>
            </a:r>
            <a:r>
              <a:rPr sz="2400" dirty="0" smtClean="0">
                <a:solidFill>
                  <a:srgbClr val="C00000"/>
                </a:solidFill>
              </a:rPr>
              <a:t>goals</a:t>
            </a:r>
            <a:r>
              <a:rPr sz="2400" u="none" dirty="0" smtClean="0">
                <a:solidFill>
                  <a:srgbClr val="C00000"/>
                </a:solidFill>
              </a:rPr>
              <a:t>:</a:t>
            </a:r>
            <a:endParaRPr sz="2400" u="none" dirty="0">
              <a:solidFill>
                <a:srgbClr val="C00000"/>
              </a:solidFill>
            </a:endParaRPr>
          </a:p>
          <a:p>
            <a:pPr marL="566927" lvl="2" indent="-182879">
              <a:lnSpc>
                <a:spcPct val="72000"/>
              </a:lnSpc>
              <a:spcBef>
                <a:spcPts val="400"/>
              </a:spcBef>
              <a:buClr>
                <a:srgbClr val="212121"/>
              </a:buClr>
              <a:defRPr>
                <a:solidFill>
                  <a:srgbClr val="212121"/>
                </a:solidFill>
              </a:defRPr>
            </a:pPr>
            <a:r>
              <a:rPr sz="2400" dirty="0"/>
              <a:t>Reduce churn in and out of coverage for families with frequent income changes </a:t>
            </a:r>
            <a:endParaRPr lang="en-US" sz="2400" dirty="0" smtClean="0"/>
          </a:p>
          <a:p>
            <a:pPr marL="566927" lvl="2" indent="-182879">
              <a:lnSpc>
                <a:spcPct val="72000"/>
              </a:lnSpc>
              <a:spcBef>
                <a:spcPts val="400"/>
              </a:spcBef>
              <a:buClr>
                <a:srgbClr val="212121"/>
              </a:buClr>
              <a:defRPr>
                <a:solidFill>
                  <a:srgbClr val="212121"/>
                </a:solidFill>
              </a:defRPr>
            </a:pPr>
            <a:r>
              <a:rPr sz="2400" dirty="0" smtClean="0"/>
              <a:t>Ma</a:t>
            </a:r>
            <a:r>
              <a:rPr sz="2400" dirty="0" smtClean="0">
                <a:solidFill>
                  <a:srgbClr val="212121"/>
                </a:solidFill>
              </a:rPr>
              <a:t>intain </a:t>
            </a:r>
            <a:r>
              <a:rPr sz="2400" dirty="0">
                <a:solidFill>
                  <a:srgbClr val="212121"/>
                </a:solidFill>
              </a:rPr>
              <a:t>stable risk pool for health plans that assume financial risk for managing care of a defined population.</a:t>
            </a:r>
          </a:p>
          <a:p>
            <a:pPr marL="566927" lvl="2" indent="-182879">
              <a:lnSpc>
                <a:spcPct val="72000"/>
              </a:lnSpc>
              <a:spcBef>
                <a:spcPts val="400"/>
              </a:spcBef>
              <a:buClr>
                <a:srgbClr val="C0C0C0"/>
              </a:buClr>
              <a:defRPr>
                <a:solidFill>
                  <a:srgbClr val="212121"/>
                </a:solidFill>
              </a:defRPr>
            </a:pPr>
            <a:r>
              <a:rPr sz="2400" dirty="0"/>
              <a:t>Reduce State administrative burden and cost related to terminating and re-enrolling eligible individuals into coverage.</a:t>
            </a:r>
          </a:p>
        </p:txBody>
      </p:sp>
      <p:sp>
        <p:nvSpPr>
          <p:cNvPr id="2" name="Slide Number Placeholder 1"/>
          <p:cNvSpPr>
            <a:spLocks noGrp="1"/>
          </p:cNvSpPr>
          <p:nvPr>
            <p:ph type="sldNum" sz="quarter" idx="2"/>
          </p:nvPr>
        </p:nvSpPr>
        <p:spPr/>
        <p:txBody>
          <a:bodyPr/>
          <a:lstStyle/>
          <a:p>
            <a:fld id="{86CB4B4D-7CA3-9044-876B-883B54F8677D}" type="slidenum">
              <a:rPr lang="en-US" smtClean="0"/>
              <a:t>24</a:t>
            </a:fld>
            <a:endParaRPr lang="en-US"/>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p:cNvSpPr>
          <p:nvPr>
            <p:ph type="title"/>
          </p:nvPr>
        </p:nvSpPr>
        <p:spPr>
          <a:xfrm>
            <a:off x="1097280" y="286603"/>
            <a:ext cx="10058401" cy="1450757"/>
          </a:xfrm>
          <a:prstGeom prst="rect">
            <a:avLst/>
          </a:prstGeom>
        </p:spPr>
        <p:txBody>
          <a:bodyPr/>
          <a:lstStyle>
            <a:lvl1pPr>
              <a:defRPr spc="-100"/>
            </a:lvl1pPr>
          </a:lstStyle>
          <a:p>
            <a:r>
              <a:t>Cost Estimates for Continuous Eligibility </a:t>
            </a:r>
          </a:p>
        </p:txBody>
      </p:sp>
      <p:sp>
        <p:nvSpPr>
          <p:cNvPr id="227" name="Shape 227"/>
          <p:cNvSpPr>
            <a:spLocks noGrp="1"/>
          </p:cNvSpPr>
          <p:nvPr>
            <p:ph type="body" idx="1"/>
          </p:nvPr>
        </p:nvSpPr>
        <p:spPr>
          <a:xfrm>
            <a:off x="1097280" y="2004646"/>
            <a:ext cx="10058401" cy="3864448"/>
          </a:xfrm>
          <a:prstGeom prst="rect">
            <a:avLst/>
          </a:prstGeom>
        </p:spPr>
        <p:txBody>
          <a:bodyPr>
            <a:normAutofit/>
          </a:bodyPr>
          <a:lstStyle/>
          <a:p>
            <a:pPr marL="0" indent="0">
              <a:buSzTx/>
              <a:buNone/>
            </a:pPr>
            <a:r>
              <a:rPr dirty="0"/>
              <a:t>If Minnesota applied 12-month continuous eligibility to MAGI-based MA populations and </a:t>
            </a:r>
            <a:r>
              <a:rPr dirty="0" err="1" smtClean="0"/>
              <a:t>MinnesotaCare</a:t>
            </a:r>
            <a:r>
              <a:rPr lang="en-US" dirty="0" smtClean="0"/>
              <a:t> effective July 2017</a:t>
            </a:r>
            <a:r>
              <a:rPr dirty="0" smtClean="0"/>
              <a:t>, </a:t>
            </a:r>
            <a:r>
              <a:rPr dirty="0"/>
              <a:t>the </a:t>
            </a:r>
            <a:r>
              <a:rPr lang="en-US" dirty="0" smtClean="0"/>
              <a:t>approximate state cost for applying 12-month continuous eligibility is below.  </a:t>
            </a:r>
            <a:endParaRPr dirty="0"/>
          </a:p>
          <a:p>
            <a:pPr marL="0" indent="0">
              <a:buSzTx/>
              <a:buNone/>
            </a:pPr>
            <a:endParaRPr dirty="0"/>
          </a:p>
          <a:p>
            <a:endParaRPr dirty="0">
              <a:solidFill>
                <a:schemeClr val="accent2"/>
              </a:solidFill>
            </a:endParaRPr>
          </a:p>
          <a:p>
            <a:pPr marL="0" indent="0">
              <a:buNone/>
            </a:pPr>
            <a:endParaRPr dirty="0">
              <a:solidFill>
                <a:schemeClr val="accent2"/>
              </a:solidFill>
            </a:endParaRPr>
          </a:p>
          <a:p>
            <a:endParaRPr lang="en-US" sz="1800" dirty="0" smtClean="0">
              <a:solidFill>
                <a:schemeClr val="bg2"/>
              </a:solidFill>
            </a:endParaRPr>
          </a:p>
          <a:p>
            <a:endParaRPr lang="en-US" sz="1800" dirty="0" smtClean="0">
              <a:solidFill>
                <a:schemeClr val="bg2"/>
              </a:solidFill>
            </a:endParaRPr>
          </a:p>
          <a:p>
            <a:r>
              <a:rPr lang="en-US" sz="1800" dirty="0" smtClean="0">
                <a:solidFill>
                  <a:schemeClr val="bg2"/>
                </a:solidFill>
              </a:rPr>
              <a:t>Actual implementation would require significant IT resources which would have additional costs and may effect the timeline for implementation </a:t>
            </a:r>
          </a:p>
        </p:txBody>
      </p:sp>
      <p:graphicFrame>
        <p:nvGraphicFramePr>
          <p:cNvPr id="2" name="Table 1" descr="Program/Population FY2017 FY2018 FY2019&#10;Medical Assistance MAGI Population 24,000,000 50,000,000 57,000,000&#10;Medical Assistance Children Only 10,000,000 20,000,000 23,000,000&#10;MinnesotaCare (HCAF) 4,000,000 11,000,000 13,000,000&#10;"/>
          <p:cNvGraphicFramePr>
            <a:graphicFrameLocks noGrp="1"/>
          </p:cNvGraphicFramePr>
          <p:nvPr>
            <p:extLst>
              <p:ext uri="{D42A27DB-BD31-4B8C-83A1-F6EECF244321}">
                <p14:modId xmlns:p14="http://schemas.microsoft.com/office/powerpoint/2010/main" val="1919210880"/>
              </p:ext>
            </p:extLst>
          </p:nvPr>
        </p:nvGraphicFramePr>
        <p:xfrm>
          <a:off x="1319133" y="3127243"/>
          <a:ext cx="9398835" cy="1459746"/>
        </p:xfrm>
        <a:graphic>
          <a:graphicData uri="http://schemas.openxmlformats.org/drawingml/2006/table">
            <a:tbl>
              <a:tblPr firstRow="1" firstCol="1" bandCol="1">
                <a:tableStyleId>{B301B821-A1FF-4177-AEE7-76D212191A09}</a:tableStyleId>
              </a:tblPr>
              <a:tblGrid>
                <a:gridCol w="4551459"/>
                <a:gridCol w="1615792"/>
                <a:gridCol w="1615792"/>
                <a:gridCol w="1615792"/>
              </a:tblGrid>
              <a:tr h="360643">
                <a:tc>
                  <a:txBody>
                    <a:bodyPr/>
                    <a:lstStyle/>
                    <a:p>
                      <a:pPr algn="l" fontAlgn="b"/>
                      <a:r>
                        <a:rPr lang="en-US" sz="1600" u="none" strike="noStrike" dirty="0">
                          <a:solidFill>
                            <a:schemeClr val="tx1"/>
                          </a:solidFill>
                          <a:effectLst/>
                          <a:latin typeface="+mj-lt"/>
                        </a:rPr>
                        <a:t> </a:t>
                      </a:r>
                      <a:r>
                        <a:rPr lang="en-US" sz="1600" u="none" strike="noStrike" dirty="0" smtClean="0">
                          <a:solidFill>
                            <a:schemeClr val="tx1"/>
                          </a:solidFill>
                          <a:effectLst/>
                          <a:latin typeface="+mj-lt"/>
                        </a:rPr>
                        <a:t>Program/Population</a:t>
                      </a:r>
                      <a:endParaRPr lang="en-US" sz="1600" b="0" i="0" u="none" strike="noStrike" dirty="0">
                        <a:solidFill>
                          <a:schemeClr val="tx1"/>
                        </a:solidFill>
                        <a:effectLst/>
                        <a:latin typeface="+mj-lt"/>
                      </a:endParaRPr>
                    </a:p>
                  </a:txBody>
                  <a:tcPr marL="9525" marR="9525" marT="9525" marB="0" anchor="b"/>
                </a:tc>
                <a:tc>
                  <a:txBody>
                    <a:bodyPr/>
                    <a:lstStyle/>
                    <a:p>
                      <a:pPr algn="ctr" fontAlgn="b"/>
                      <a:r>
                        <a:rPr lang="en-US" sz="1600" u="none" strike="noStrike" dirty="0">
                          <a:solidFill>
                            <a:schemeClr val="tx1"/>
                          </a:solidFill>
                          <a:effectLst/>
                          <a:latin typeface="+mj-lt"/>
                        </a:rPr>
                        <a:t>FY2017</a:t>
                      </a:r>
                      <a:endParaRPr lang="en-US" sz="1600" b="1" i="0" u="none" strike="noStrike" dirty="0">
                        <a:solidFill>
                          <a:schemeClr val="tx1"/>
                        </a:solidFill>
                        <a:effectLst/>
                        <a:latin typeface="+mj-lt"/>
                      </a:endParaRPr>
                    </a:p>
                  </a:txBody>
                  <a:tcPr marL="9525" marR="9525" marT="9525" marB="0" anchor="b"/>
                </a:tc>
                <a:tc>
                  <a:txBody>
                    <a:bodyPr/>
                    <a:lstStyle/>
                    <a:p>
                      <a:pPr algn="ctr" fontAlgn="b"/>
                      <a:r>
                        <a:rPr lang="en-US" sz="1600" u="none" strike="noStrike" dirty="0">
                          <a:solidFill>
                            <a:schemeClr val="tx1"/>
                          </a:solidFill>
                          <a:effectLst/>
                          <a:latin typeface="+mj-lt"/>
                        </a:rPr>
                        <a:t>FY2018</a:t>
                      </a:r>
                      <a:endParaRPr lang="en-US" sz="1600" b="1" i="0" u="none" strike="noStrike" dirty="0">
                        <a:solidFill>
                          <a:schemeClr val="tx1"/>
                        </a:solidFill>
                        <a:effectLst/>
                        <a:latin typeface="+mj-lt"/>
                      </a:endParaRPr>
                    </a:p>
                  </a:txBody>
                  <a:tcPr marL="9525" marR="9525" marT="9525" marB="0" anchor="b"/>
                </a:tc>
                <a:tc>
                  <a:txBody>
                    <a:bodyPr/>
                    <a:lstStyle/>
                    <a:p>
                      <a:pPr algn="ctr" fontAlgn="b"/>
                      <a:r>
                        <a:rPr lang="en-US" sz="1600" u="none" strike="noStrike" dirty="0">
                          <a:solidFill>
                            <a:schemeClr val="tx1"/>
                          </a:solidFill>
                          <a:effectLst/>
                          <a:latin typeface="+mj-lt"/>
                        </a:rPr>
                        <a:t>FY2019</a:t>
                      </a:r>
                      <a:endParaRPr lang="en-US" sz="1600" b="1" i="0" u="none" strike="noStrike" dirty="0">
                        <a:solidFill>
                          <a:schemeClr val="tx1"/>
                        </a:solidFill>
                        <a:effectLst/>
                        <a:latin typeface="+mj-lt"/>
                      </a:endParaRPr>
                    </a:p>
                  </a:txBody>
                  <a:tcPr marL="9525" marR="9525" marT="9525" marB="0" anchor="b"/>
                </a:tc>
              </a:tr>
              <a:tr h="360643">
                <a:tc>
                  <a:txBody>
                    <a:bodyPr/>
                    <a:lstStyle/>
                    <a:p>
                      <a:pPr algn="l" fontAlgn="b"/>
                      <a:r>
                        <a:rPr lang="en-US" sz="1600" b="0" u="none" strike="noStrike" dirty="0">
                          <a:effectLst/>
                          <a:latin typeface="+mj-lt"/>
                        </a:rPr>
                        <a:t>Medical Assistance MAGI Population</a:t>
                      </a:r>
                      <a:endParaRPr lang="en-US" sz="1600" b="0" i="0" u="none" strike="noStrike" dirty="0">
                        <a:solidFill>
                          <a:srgbClr val="000000"/>
                        </a:solidFill>
                        <a:effectLst/>
                        <a:latin typeface="+mj-lt"/>
                      </a:endParaRPr>
                    </a:p>
                  </a:txBody>
                  <a:tcPr marL="9525" marR="9525" marT="9525" marB="0" anchor="b"/>
                </a:tc>
                <a:tc>
                  <a:txBody>
                    <a:bodyPr/>
                    <a:lstStyle/>
                    <a:p>
                      <a:pPr algn="ctr" fontAlgn="b"/>
                      <a:r>
                        <a:rPr lang="en-US" sz="1600" u="none" strike="noStrike" dirty="0">
                          <a:effectLst/>
                          <a:latin typeface="+mj-lt"/>
                        </a:rPr>
                        <a:t>24,000,000</a:t>
                      </a:r>
                      <a:endParaRPr lang="en-US" sz="1600" b="0" i="0" u="none" strike="noStrike" dirty="0">
                        <a:solidFill>
                          <a:srgbClr val="000000"/>
                        </a:solidFill>
                        <a:effectLst/>
                        <a:latin typeface="+mj-lt"/>
                      </a:endParaRPr>
                    </a:p>
                  </a:txBody>
                  <a:tcPr marL="9525" marR="9525" marT="9525" marB="0" anchor="b"/>
                </a:tc>
                <a:tc>
                  <a:txBody>
                    <a:bodyPr/>
                    <a:lstStyle/>
                    <a:p>
                      <a:pPr algn="ctr" fontAlgn="b"/>
                      <a:r>
                        <a:rPr lang="en-US" sz="1600" u="none" strike="noStrike">
                          <a:effectLst/>
                          <a:latin typeface="+mj-lt"/>
                        </a:rPr>
                        <a:t>50,000,000</a:t>
                      </a:r>
                      <a:endParaRPr lang="en-US" sz="1600" b="0" i="0" u="none" strike="noStrike">
                        <a:solidFill>
                          <a:srgbClr val="000000"/>
                        </a:solidFill>
                        <a:effectLst/>
                        <a:latin typeface="+mj-lt"/>
                      </a:endParaRPr>
                    </a:p>
                  </a:txBody>
                  <a:tcPr marL="9525" marR="9525" marT="9525" marB="0" anchor="b"/>
                </a:tc>
                <a:tc>
                  <a:txBody>
                    <a:bodyPr/>
                    <a:lstStyle/>
                    <a:p>
                      <a:pPr algn="ctr" fontAlgn="b"/>
                      <a:r>
                        <a:rPr lang="en-US" sz="1600" u="none" strike="noStrike" dirty="0">
                          <a:effectLst/>
                          <a:latin typeface="+mj-lt"/>
                        </a:rPr>
                        <a:t>57,000,000</a:t>
                      </a:r>
                      <a:endParaRPr lang="en-US" sz="1600" b="0" i="0" u="none" strike="noStrike" dirty="0">
                        <a:solidFill>
                          <a:srgbClr val="000000"/>
                        </a:solidFill>
                        <a:effectLst/>
                        <a:latin typeface="+mj-lt"/>
                      </a:endParaRPr>
                    </a:p>
                  </a:txBody>
                  <a:tcPr marL="9525" marR="9525" marT="9525" marB="0" anchor="b"/>
                </a:tc>
              </a:tr>
              <a:tr h="360643">
                <a:tc>
                  <a:txBody>
                    <a:bodyPr/>
                    <a:lstStyle/>
                    <a:p>
                      <a:pPr algn="l" fontAlgn="b"/>
                      <a:r>
                        <a:rPr lang="en-US" sz="1600" b="0" u="none" strike="noStrike" dirty="0">
                          <a:effectLst/>
                          <a:latin typeface="+mj-lt"/>
                        </a:rPr>
                        <a:t>Medical Assistance Children Only</a:t>
                      </a:r>
                      <a:endParaRPr lang="en-US" sz="1600" b="0" i="0" u="none" strike="noStrike" dirty="0">
                        <a:solidFill>
                          <a:srgbClr val="000000"/>
                        </a:solidFill>
                        <a:effectLst/>
                        <a:latin typeface="+mj-lt"/>
                      </a:endParaRPr>
                    </a:p>
                  </a:txBody>
                  <a:tcPr marL="9525" marR="9525" marT="9525" marB="0" anchor="b"/>
                </a:tc>
                <a:tc>
                  <a:txBody>
                    <a:bodyPr/>
                    <a:lstStyle/>
                    <a:p>
                      <a:pPr algn="ctr" fontAlgn="b"/>
                      <a:r>
                        <a:rPr lang="en-US" sz="1600" u="none" strike="noStrike" dirty="0">
                          <a:effectLst/>
                          <a:latin typeface="+mj-lt"/>
                        </a:rPr>
                        <a:t>10,000,000</a:t>
                      </a:r>
                      <a:endParaRPr lang="en-US" sz="1600" b="0" i="0" u="none" strike="noStrike" dirty="0">
                        <a:solidFill>
                          <a:srgbClr val="000000"/>
                        </a:solidFill>
                        <a:effectLst/>
                        <a:latin typeface="+mj-lt"/>
                      </a:endParaRPr>
                    </a:p>
                  </a:txBody>
                  <a:tcPr marL="9525" marR="9525" marT="9525" marB="0" anchor="b"/>
                </a:tc>
                <a:tc>
                  <a:txBody>
                    <a:bodyPr/>
                    <a:lstStyle/>
                    <a:p>
                      <a:pPr algn="ctr" fontAlgn="b"/>
                      <a:r>
                        <a:rPr lang="en-US" sz="1600" u="none" strike="noStrike" dirty="0">
                          <a:effectLst/>
                          <a:latin typeface="+mj-lt"/>
                        </a:rPr>
                        <a:t>20,000,000</a:t>
                      </a:r>
                      <a:endParaRPr lang="en-US" sz="1600" b="0" i="0" u="none" strike="noStrike" dirty="0">
                        <a:solidFill>
                          <a:srgbClr val="000000"/>
                        </a:solidFill>
                        <a:effectLst/>
                        <a:latin typeface="+mj-lt"/>
                      </a:endParaRPr>
                    </a:p>
                  </a:txBody>
                  <a:tcPr marL="9525" marR="9525" marT="9525" marB="0" anchor="b"/>
                </a:tc>
                <a:tc>
                  <a:txBody>
                    <a:bodyPr/>
                    <a:lstStyle/>
                    <a:p>
                      <a:pPr algn="ctr" fontAlgn="b"/>
                      <a:r>
                        <a:rPr lang="en-US" sz="1600" u="none" strike="noStrike">
                          <a:effectLst/>
                          <a:latin typeface="+mj-lt"/>
                        </a:rPr>
                        <a:t>23,000,000</a:t>
                      </a:r>
                      <a:endParaRPr lang="en-US" sz="1600" b="0" i="0" u="none" strike="noStrike">
                        <a:solidFill>
                          <a:srgbClr val="000000"/>
                        </a:solidFill>
                        <a:effectLst/>
                        <a:latin typeface="+mj-lt"/>
                      </a:endParaRPr>
                    </a:p>
                  </a:txBody>
                  <a:tcPr marL="9525" marR="9525" marT="9525" marB="0" anchor="b"/>
                </a:tc>
              </a:tr>
              <a:tr h="377817">
                <a:tc>
                  <a:txBody>
                    <a:bodyPr/>
                    <a:lstStyle/>
                    <a:p>
                      <a:pPr algn="l" fontAlgn="b"/>
                      <a:r>
                        <a:rPr lang="en-US" sz="1600" b="0" u="none" strike="noStrike" dirty="0" err="1">
                          <a:effectLst/>
                          <a:latin typeface="+mj-lt"/>
                        </a:rPr>
                        <a:t>MinnesotaCare</a:t>
                      </a:r>
                      <a:r>
                        <a:rPr lang="en-US" sz="1600" b="0" u="none" strike="noStrike" dirty="0">
                          <a:effectLst/>
                          <a:latin typeface="+mj-lt"/>
                        </a:rPr>
                        <a:t> (HCAF)</a:t>
                      </a:r>
                      <a:endParaRPr lang="en-US" sz="1600" b="0" i="0" u="none" strike="noStrike" dirty="0">
                        <a:solidFill>
                          <a:srgbClr val="000000"/>
                        </a:solidFill>
                        <a:effectLst/>
                        <a:latin typeface="+mj-lt"/>
                      </a:endParaRPr>
                    </a:p>
                  </a:txBody>
                  <a:tcPr marL="9525" marR="9525" marT="9525" marB="0" anchor="b"/>
                </a:tc>
                <a:tc>
                  <a:txBody>
                    <a:bodyPr/>
                    <a:lstStyle/>
                    <a:p>
                      <a:pPr algn="ctr" fontAlgn="b"/>
                      <a:r>
                        <a:rPr lang="en-US" sz="1600" u="none" strike="noStrike">
                          <a:effectLst/>
                          <a:latin typeface="+mj-lt"/>
                        </a:rPr>
                        <a:t>4,000,000</a:t>
                      </a:r>
                      <a:endParaRPr lang="en-US" sz="1600" b="0" i="0" u="none" strike="noStrike">
                        <a:solidFill>
                          <a:srgbClr val="000000"/>
                        </a:solidFill>
                        <a:effectLst/>
                        <a:latin typeface="+mj-lt"/>
                      </a:endParaRPr>
                    </a:p>
                  </a:txBody>
                  <a:tcPr marL="9525" marR="9525" marT="9525" marB="0" anchor="b"/>
                </a:tc>
                <a:tc>
                  <a:txBody>
                    <a:bodyPr/>
                    <a:lstStyle/>
                    <a:p>
                      <a:pPr algn="ctr" fontAlgn="b"/>
                      <a:r>
                        <a:rPr lang="en-US" sz="1600" u="none" strike="noStrike" dirty="0">
                          <a:effectLst/>
                          <a:latin typeface="+mj-lt"/>
                        </a:rPr>
                        <a:t>11,000,000</a:t>
                      </a:r>
                      <a:endParaRPr lang="en-US" sz="1600" b="0" i="0" u="none" strike="noStrike" dirty="0">
                        <a:solidFill>
                          <a:srgbClr val="000000"/>
                        </a:solidFill>
                        <a:effectLst/>
                        <a:latin typeface="+mj-lt"/>
                      </a:endParaRPr>
                    </a:p>
                  </a:txBody>
                  <a:tcPr marL="9525" marR="9525" marT="9525" marB="0" anchor="b"/>
                </a:tc>
                <a:tc>
                  <a:txBody>
                    <a:bodyPr/>
                    <a:lstStyle/>
                    <a:p>
                      <a:pPr algn="ctr" fontAlgn="b"/>
                      <a:r>
                        <a:rPr lang="en-US" sz="1600" u="none" strike="noStrike" dirty="0">
                          <a:effectLst/>
                          <a:latin typeface="+mj-lt"/>
                        </a:rPr>
                        <a:t>13,000,000</a:t>
                      </a:r>
                      <a:endParaRPr lang="en-US" sz="1600" b="0" i="0" u="none" strike="noStrike" dirty="0">
                        <a:solidFill>
                          <a:srgbClr val="000000"/>
                        </a:solidFill>
                        <a:effectLst/>
                        <a:latin typeface="+mj-lt"/>
                      </a:endParaRPr>
                    </a:p>
                  </a:txBody>
                  <a:tcPr marL="9525" marR="9525" marT="9525" marB="0" anchor="b"/>
                </a:tc>
              </a:tr>
            </a:tbl>
          </a:graphicData>
        </a:graphic>
      </p:graphicFrame>
      <p:sp>
        <p:nvSpPr>
          <p:cNvPr id="3" name="Slide Number Placeholder 2"/>
          <p:cNvSpPr>
            <a:spLocks noGrp="1"/>
          </p:cNvSpPr>
          <p:nvPr>
            <p:ph type="sldNum" sz="quarter" idx="2"/>
          </p:nvPr>
        </p:nvSpPr>
        <p:spPr/>
        <p:txBody>
          <a:bodyPr/>
          <a:lstStyle/>
          <a:p>
            <a:fld id="{86CB4B4D-7CA3-9044-876B-883B54F8677D}" type="slidenum">
              <a:rPr lang="en-US" smtClean="0"/>
              <a:t>25</a:t>
            </a:fld>
            <a:endParaRPr lang="en-US"/>
          </a:p>
        </p:txBody>
      </p:sp>
    </p:spTree>
    <p:extLst>
      <p:ext uri="{BB962C8B-B14F-4D97-AF65-F5344CB8AC3E}">
        <p14:creationId xmlns:p14="http://schemas.microsoft.com/office/powerpoint/2010/main" val="352808168"/>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p:cNvSpPr>
          <p:nvPr>
            <p:ph type="title"/>
          </p:nvPr>
        </p:nvSpPr>
        <p:spPr>
          <a:xfrm>
            <a:off x="1097280" y="758951"/>
            <a:ext cx="10058401" cy="3566162"/>
          </a:xfrm>
          <a:prstGeom prst="rect">
            <a:avLst/>
          </a:prstGeom>
        </p:spPr>
        <p:txBody>
          <a:bodyPr/>
          <a:lstStyle>
            <a:lvl1pPr>
              <a:defRPr sz="4800" spc="-100"/>
            </a:lvl1pPr>
          </a:lstStyle>
          <a:p>
            <a:r>
              <a:t>Health Care Access Fund Update</a:t>
            </a:r>
          </a:p>
        </p:txBody>
      </p:sp>
      <p:sp>
        <p:nvSpPr>
          <p:cNvPr id="2" name="Slide Number Placeholder 1"/>
          <p:cNvSpPr>
            <a:spLocks noGrp="1"/>
          </p:cNvSpPr>
          <p:nvPr>
            <p:ph type="sldNum" sz="quarter" idx="2"/>
          </p:nvPr>
        </p:nvSpPr>
        <p:spPr/>
        <p:txBody>
          <a:bodyPr/>
          <a:lstStyle/>
          <a:p>
            <a:fld id="{86CB4B4D-7CA3-9044-876B-883B54F8677D}" type="slidenum">
              <a:rPr lang="en-US" smtClean="0"/>
              <a:t>26</a:t>
            </a:fld>
            <a:endParaRPr 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Fund Balance</a:t>
            </a:r>
            <a:endParaRPr lang="en-US" dirty="0"/>
          </a:p>
        </p:txBody>
      </p:sp>
      <p:sp>
        <p:nvSpPr>
          <p:cNvPr id="3" name="Content Placeholder 2"/>
          <p:cNvSpPr>
            <a:spLocks noGrp="1"/>
          </p:cNvSpPr>
          <p:nvPr>
            <p:ph idx="1"/>
          </p:nvPr>
        </p:nvSpPr>
        <p:spPr>
          <a:xfrm>
            <a:off x="1097280" y="2218544"/>
            <a:ext cx="10058401" cy="3650550"/>
          </a:xfrm>
        </p:spPr>
        <p:txBody>
          <a:bodyPr/>
          <a:lstStyle/>
          <a:p>
            <a:pPr lvl="1"/>
            <a:r>
              <a:rPr lang="en-US" dirty="0" smtClean="0"/>
              <a:t>2017 balance of </a:t>
            </a:r>
            <a:r>
              <a:rPr lang="en-US" b="1" dirty="0" smtClean="0">
                <a:solidFill>
                  <a:srgbClr val="800000"/>
                </a:solidFill>
              </a:rPr>
              <a:t>$586 million, </a:t>
            </a:r>
            <a:r>
              <a:rPr lang="en-US" dirty="0" smtClean="0"/>
              <a:t>2019 balance of </a:t>
            </a:r>
            <a:r>
              <a:rPr lang="en-US" b="1" dirty="0" smtClean="0">
                <a:solidFill>
                  <a:srgbClr val="800000"/>
                </a:solidFill>
              </a:rPr>
              <a:t>$1.149 billion</a:t>
            </a:r>
          </a:p>
          <a:p>
            <a:pPr lvl="1"/>
            <a:r>
              <a:rPr lang="en-US" dirty="0" smtClean="0"/>
              <a:t>Improvement from end-of-session estimates of $0 balance</a:t>
            </a:r>
          </a:p>
          <a:p>
            <a:pPr lvl="1"/>
            <a:r>
              <a:rPr lang="en-US" dirty="0" smtClean="0"/>
              <a:t>Lower expenditures and transfers drive forecast change</a:t>
            </a:r>
            <a:endParaRPr lang="en-US" dirty="0"/>
          </a:p>
        </p:txBody>
      </p:sp>
      <p:sp>
        <p:nvSpPr>
          <p:cNvPr id="4" name="Slide Number Placeholder 3"/>
          <p:cNvSpPr>
            <a:spLocks noGrp="1"/>
          </p:cNvSpPr>
          <p:nvPr>
            <p:ph type="sldNum" sz="quarter" idx="2"/>
          </p:nvPr>
        </p:nvSpPr>
        <p:spPr/>
        <p:txBody>
          <a:bodyPr/>
          <a:lstStyle/>
          <a:p>
            <a:fld id="{86CB4B4D-7CA3-9044-876B-883B54F8677D}" type="slidenum">
              <a:rPr lang="en-US" smtClean="0"/>
              <a:t>27</a:t>
            </a:fld>
            <a:endParaRPr lang="en-US"/>
          </a:p>
        </p:txBody>
      </p:sp>
    </p:spTree>
    <p:extLst>
      <p:ext uri="{BB962C8B-B14F-4D97-AF65-F5344CB8AC3E}">
        <p14:creationId xmlns:p14="http://schemas.microsoft.com/office/powerpoint/2010/main" val="429934412"/>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 Medical Assistance Spending in HCAF</a:t>
            </a:r>
            <a:endParaRPr lang="en-US" dirty="0"/>
          </a:p>
        </p:txBody>
      </p:sp>
      <p:sp>
        <p:nvSpPr>
          <p:cNvPr id="3" name="Content Placeholder 2"/>
          <p:cNvSpPr>
            <a:spLocks noGrp="1"/>
          </p:cNvSpPr>
          <p:nvPr>
            <p:ph idx="1"/>
          </p:nvPr>
        </p:nvSpPr>
        <p:spPr/>
        <p:txBody>
          <a:bodyPr/>
          <a:lstStyle/>
          <a:p>
            <a:r>
              <a:rPr lang="en-US" dirty="0" smtClean="0"/>
              <a:t>MA spending adjusted in every forecast based on updated estimates of costs of 2013 legislative changes</a:t>
            </a:r>
          </a:p>
          <a:p>
            <a:r>
              <a:rPr lang="en-US" dirty="0"/>
              <a:t>Adjustments reflect broader program changes</a:t>
            </a:r>
          </a:p>
          <a:p>
            <a:pPr lvl="1"/>
            <a:r>
              <a:rPr lang="en-US" dirty="0"/>
              <a:t>Total MA spending down </a:t>
            </a:r>
            <a:r>
              <a:rPr lang="en-US" dirty="0" smtClean="0"/>
              <a:t>5% in FY 2016-17 from end-of-session estimates</a:t>
            </a:r>
          </a:p>
          <a:p>
            <a:pPr lvl="1"/>
            <a:r>
              <a:rPr lang="en-US" dirty="0" smtClean="0"/>
              <a:t>Savings concentrated in groups tied to HCAF spending </a:t>
            </a:r>
            <a:endParaRPr lang="en-US" dirty="0"/>
          </a:p>
          <a:p>
            <a:pPr lvl="1"/>
            <a:r>
              <a:rPr lang="en-US" dirty="0" smtClean="0"/>
              <a:t>Lower than expected </a:t>
            </a:r>
            <a:r>
              <a:rPr lang="en-US" dirty="0"/>
              <a:t>managed care rates and </a:t>
            </a:r>
            <a:r>
              <a:rPr lang="en-US" dirty="0" smtClean="0"/>
              <a:t>use </a:t>
            </a:r>
            <a:r>
              <a:rPr lang="en-US" dirty="0"/>
              <a:t>of hospital presumptive eligibility lower HCAF </a:t>
            </a:r>
            <a:r>
              <a:rPr lang="en-US" dirty="0" smtClean="0"/>
              <a:t>share</a:t>
            </a:r>
            <a:endParaRPr lang="en-US" dirty="0"/>
          </a:p>
          <a:p>
            <a:r>
              <a:rPr lang="en-US" dirty="0" smtClean="0"/>
              <a:t>Medical Assistance appropriation reduced $109 million (12%)</a:t>
            </a:r>
          </a:p>
          <a:p>
            <a:r>
              <a:rPr lang="en-US" dirty="0" smtClean="0"/>
              <a:t>Medical Assistance transfer reduced $27 million (27%)</a:t>
            </a:r>
          </a:p>
        </p:txBody>
      </p:sp>
      <p:sp>
        <p:nvSpPr>
          <p:cNvPr id="4" name="Slide Number Placeholder 3"/>
          <p:cNvSpPr>
            <a:spLocks noGrp="1"/>
          </p:cNvSpPr>
          <p:nvPr>
            <p:ph type="sldNum" sz="quarter" idx="2"/>
          </p:nvPr>
        </p:nvSpPr>
        <p:spPr/>
        <p:txBody>
          <a:bodyPr/>
          <a:lstStyle/>
          <a:p>
            <a:fld id="{86CB4B4D-7CA3-9044-876B-883B54F8677D}" type="slidenum">
              <a:rPr lang="en-US" smtClean="0"/>
              <a:t>28</a:t>
            </a:fld>
            <a:endParaRPr lang="en-US"/>
          </a:p>
        </p:txBody>
      </p:sp>
    </p:spTree>
    <p:extLst>
      <p:ext uri="{BB962C8B-B14F-4D97-AF65-F5344CB8AC3E}">
        <p14:creationId xmlns:p14="http://schemas.microsoft.com/office/powerpoint/2010/main" val="2883194595"/>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Lower MinnesotaCare Spending </a:t>
            </a:r>
            <a:br>
              <a:rPr lang="en-US" dirty="0"/>
            </a:br>
            <a:endParaRPr lang="en-US" dirty="0"/>
          </a:p>
        </p:txBody>
      </p:sp>
      <p:sp>
        <p:nvSpPr>
          <p:cNvPr id="3" name="Content Placeholder 2"/>
          <p:cNvSpPr txBox="1">
            <a:spLocks/>
          </p:cNvSpPr>
          <p:nvPr/>
        </p:nvSpPr>
        <p:spPr>
          <a:xfrm>
            <a:off x="628338" y="2035487"/>
            <a:ext cx="4145793" cy="3527915"/>
          </a:xfrm>
          <a:prstGeom prst="rect">
            <a:avLst/>
          </a:prstGeom>
        </p:spPr>
        <p:txBody>
          <a:bodyPr/>
          <a:lstStyle>
            <a:lvl1pPr marL="0" marR="0" indent="0" algn="l" defTabSz="914400" rtl="0" latinLnBrk="0">
              <a:lnSpc>
                <a:spcPct val="90000"/>
              </a:lnSpc>
              <a:spcBef>
                <a:spcPts val="1200"/>
              </a:spcBef>
              <a:spcAft>
                <a:spcPts val="0"/>
              </a:spcAft>
              <a:buClrTx/>
              <a:buSzTx/>
              <a:buFontTx/>
              <a:buNone/>
              <a:tabLst/>
              <a:defRPr sz="2400" b="0" i="0" u="none" strike="noStrike" cap="all" spc="200" baseline="0">
                <a:ln>
                  <a:noFill/>
                </a:ln>
                <a:solidFill>
                  <a:srgbClr val="637052"/>
                </a:solidFill>
                <a:uFillTx/>
                <a:latin typeface="Calibri Light"/>
                <a:ea typeface="Calibri Light"/>
                <a:cs typeface="Calibri Light"/>
                <a:sym typeface="Calibri Light"/>
              </a:defRPr>
            </a:lvl1pPr>
            <a:lvl2pPr marL="445008" marR="0" indent="-243840"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2pPr>
            <a:lvl3pPr marL="697556" marR="0" indent="-313508"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3pPr>
            <a:lvl4pPr marL="880436" marR="0" indent="-313508"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4pPr>
            <a:lvl5pPr marL="1063316" marR="0" indent="-313508"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5pPr>
            <a:lvl6pPr marL="1263285" marR="0" indent="-391885"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6pPr>
            <a:lvl7pPr marL="1463285" marR="0" indent="-391885"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7pPr>
            <a:lvl8pPr marL="1663285" marR="0" indent="-391885"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8pPr>
            <a:lvl9pPr marL="1863285" marR="0" indent="-391885" algn="l" defTabSz="914400" rtl="0" latinLnBrk="0">
              <a:lnSpc>
                <a:spcPct val="90000"/>
              </a:lnSpc>
              <a:spcBef>
                <a:spcPts val="1200"/>
              </a:spcBef>
              <a:spcAft>
                <a:spcPts val="0"/>
              </a:spcAft>
              <a:buClrTx/>
              <a:buSzPct val="100000"/>
              <a:buFontTx/>
              <a:buChar char="◦"/>
              <a:tabLst/>
              <a:defRPr sz="2400" b="0" i="0" u="none" strike="noStrike" cap="all" spc="200" baseline="0">
                <a:ln>
                  <a:noFill/>
                </a:ln>
                <a:solidFill>
                  <a:srgbClr val="637052"/>
                </a:solidFill>
                <a:uFillTx/>
                <a:latin typeface="Calibri Light"/>
                <a:ea typeface="Calibri Light"/>
                <a:cs typeface="Calibri Light"/>
                <a:sym typeface="Calibri Light"/>
              </a:defRPr>
            </a:lvl9pPr>
          </a:lstStyle>
          <a:p>
            <a:pPr marL="342900" indent="-342900" hangingPunct="1">
              <a:buFont typeface="Arial" panose="020B0604020202020204" pitchFamily="34" charset="0"/>
              <a:buChar char="•"/>
            </a:pPr>
            <a:r>
              <a:rPr lang="en-US" cap="none" dirty="0" err="1" smtClean="0">
                <a:solidFill>
                  <a:schemeClr val="tx1"/>
                </a:solidFill>
              </a:rPr>
              <a:t>MinnesotaCare</a:t>
            </a:r>
            <a:r>
              <a:rPr lang="en-US" cap="none" dirty="0" smtClean="0">
                <a:solidFill>
                  <a:schemeClr val="tx1"/>
                </a:solidFill>
              </a:rPr>
              <a:t> spending down $429 million (57%) in FY 2016-17</a:t>
            </a:r>
          </a:p>
          <a:p>
            <a:pPr marL="342900" indent="-342900" hangingPunct="1">
              <a:buFont typeface="Arial" panose="020B0604020202020204" pitchFamily="34" charset="0"/>
              <a:buChar char="•"/>
            </a:pPr>
            <a:r>
              <a:rPr lang="en-US" cap="none" dirty="0" smtClean="0">
                <a:solidFill>
                  <a:schemeClr val="tx1"/>
                </a:solidFill>
              </a:rPr>
              <a:t>Lower managed care rates reduce total program costs</a:t>
            </a:r>
          </a:p>
          <a:p>
            <a:pPr marL="342900" indent="-342900" hangingPunct="1">
              <a:buFont typeface="Arial" panose="020B0604020202020204" pitchFamily="34" charset="0"/>
              <a:buChar char="•"/>
            </a:pPr>
            <a:r>
              <a:rPr lang="en-US" cap="none" dirty="0" smtClean="0">
                <a:solidFill>
                  <a:schemeClr val="tx1"/>
                </a:solidFill>
              </a:rPr>
              <a:t>Higher federal payment further reduces state share</a:t>
            </a:r>
            <a:endParaRPr lang="en-US" cap="none" dirty="0">
              <a:solidFill>
                <a:schemeClr val="tx1"/>
              </a:solidFill>
            </a:endParaRPr>
          </a:p>
        </p:txBody>
      </p:sp>
      <p:pic>
        <p:nvPicPr>
          <p:cNvPr id="7" name="Picture 6" title="MinnesotaCare Costs by PayerShare FY 2016-17"/>
          <p:cNvPicPr>
            <a:picLocks noChangeAspect="1"/>
          </p:cNvPicPr>
          <p:nvPr/>
        </p:nvPicPr>
        <p:blipFill>
          <a:blip r:embed="rId3"/>
          <a:stretch>
            <a:fillRect/>
          </a:stretch>
        </p:blipFill>
        <p:spPr>
          <a:xfrm>
            <a:off x="5979554" y="1397695"/>
            <a:ext cx="5547841" cy="4462659"/>
          </a:xfrm>
          <a:prstGeom prst="rect">
            <a:avLst/>
          </a:prstGeom>
        </p:spPr>
      </p:pic>
      <p:sp>
        <p:nvSpPr>
          <p:cNvPr id="2" name="Slide Number Placeholder 1"/>
          <p:cNvSpPr>
            <a:spLocks noGrp="1"/>
          </p:cNvSpPr>
          <p:nvPr>
            <p:ph type="sldNum" sz="quarter" idx="2"/>
          </p:nvPr>
        </p:nvSpPr>
        <p:spPr/>
        <p:txBody>
          <a:bodyPr/>
          <a:lstStyle/>
          <a:p>
            <a:fld id="{B27D7E3C-A4B3-459E-9BF7-C7E0DB0EDFD8}" type="slidenum">
              <a:rPr lang="en-US" smtClean="0"/>
              <a:t>29</a:t>
            </a:fld>
            <a:endParaRPr lang="en-US"/>
          </a:p>
        </p:txBody>
      </p:sp>
    </p:spTree>
    <p:extLst>
      <p:ext uri="{BB962C8B-B14F-4D97-AF65-F5344CB8AC3E}">
        <p14:creationId xmlns:p14="http://schemas.microsoft.com/office/powerpoint/2010/main" val="372026359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xfrm>
            <a:off x="1097280" y="758951"/>
            <a:ext cx="10058401" cy="3566162"/>
          </a:xfrm>
          <a:prstGeom prst="rect">
            <a:avLst/>
          </a:prstGeom>
        </p:spPr>
        <p:txBody>
          <a:bodyPr/>
          <a:lstStyle>
            <a:lvl1pPr>
              <a:defRPr sz="5000" spc="-100"/>
            </a:lvl1pPr>
          </a:lstStyle>
          <a:p>
            <a:r>
              <a:t>Voting process &amp; upcoming meetings </a:t>
            </a:r>
          </a:p>
        </p:txBody>
      </p:sp>
      <p:sp>
        <p:nvSpPr>
          <p:cNvPr id="2" name="Slide Number Placeholder 1"/>
          <p:cNvSpPr>
            <a:spLocks noGrp="1"/>
          </p:cNvSpPr>
          <p:nvPr>
            <p:ph type="sldNum" sz="quarter" idx="2"/>
          </p:nvPr>
        </p:nvSpPr>
        <p:spPr/>
        <p:txBody>
          <a:bodyPr/>
          <a:lstStyle/>
          <a:p>
            <a:fld id="{86CB4B4D-7CA3-9044-876B-883B54F8677D}" type="slidenum">
              <a:rPr lang="en-US" smtClean="0"/>
              <a:t>3</a:t>
            </a:fld>
            <a:endParaRPr lang="en-US"/>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xfrm>
            <a:off x="1097280" y="758951"/>
            <a:ext cx="10058401" cy="3566162"/>
          </a:xfrm>
          <a:prstGeom prst="rect">
            <a:avLst/>
          </a:prstGeom>
        </p:spPr>
        <p:txBody>
          <a:bodyPr/>
          <a:lstStyle/>
          <a:p>
            <a:pPr lvl="1">
              <a:defRPr spc="-100"/>
            </a:pPr>
            <a:r>
              <a:t>Appendix</a:t>
            </a:r>
          </a:p>
        </p:txBody>
      </p:sp>
      <p:sp>
        <p:nvSpPr>
          <p:cNvPr id="240" name="Shape 240"/>
          <p:cNvSpPr>
            <a:spLocks noGrp="1"/>
          </p:cNvSpPr>
          <p:nvPr>
            <p:ph type="body" sz="quarter" idx="1"/>
          </p:nvPr>
        </p:nvSpPr>
        <p:spPr>
          <a:xfrm>
            <a:off x="1100050" y="4455619"/>
            <a:ext cx="10058401" cy="1143002"/>
          </a:xfrm>
          <a:prstGeom prst="rect">
            <a:avLst/>
          </a:prstGeom>
        </p:spPr>
        <p:txBody>
          <a:bodyPr/>
          <a:lstStyle/>
          <a:p>
            <a:r>
              <a:rPr dirty="0">
                <a:solidFill>
                  <a:schemeClr val="tx1"/>
                </a:solidFill>
              </a:rPr>
              <a:t>more details of Cost estimates &amp; </a:t>
            </a:r>
            <a:r>
              <a:rPr dirty="0" smtClean="0">
                <a:solidFill>
                  <a:schemeClr val="tx1"/>
                </a:solidFill>
              </a:rPr>
              <a:t>Assumptions</a:t>
            </a:r>
            <a:r>
              <a:rPr lang="en-US" dirty="0" smtClean="0">
                <a:solidFill>
                  <a:schemeClr val="tx1"/>
                </a:solidFill>
              </a:rPr>
              <a:t> for marketplace model changes</a:t>
            </a:r>
            <a:endParaRPr dirty="0">
              <a:solidFill>
                <a:schemeClr val="tx1"/>
              </a:solidFill>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30</a:t>
            </a:fld>
            <a:endParaRPr lang="en-US"/>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p:cNvSpPr>
          <p:nvPr>
            <p:ph type="title"/>
          </p:nvPr>
        </p:nvSpPr>
        <p:spPr>
          <a:xfrm>
            <a:off x="1097280" y="286603"/>
            <a:ext cx="10058401" cy="1450757"/>
          </a:xfrm>
          <a:prstGeom prst="rect">
            <a:avLst/>
          </a:prstGeom>
        </p:spPr>
        <p:txBody>
          <a:bodyPr/>
          <a:lstStyle>
            <a:lvl1pPr>
              <a:lnSpc>
                <a:spcPct val="72000"/>
              </a:lnSpc>
              <a:spcBef>
                <a:spcPts val="1000"/>
              </a:spcBef>
              <a:defRPr sz="4400" spc="0">
                <a:solidFill>
                  <a:srgbClr val="000000"/>
                </a:solidFill>
              </a:defRPr>
            </a:lvl1pPr>
          </a:lstStyle>
          <a:p>
            <a:r>
              <a:t>MN.IT @ DHS transition assumptions</a:t>
            </a:r>
          </a:p>
        </p:txBody>
      </p:sp>
      <p:sp>
        <p:nvSpPr>
          <p:cNvPr id="243" name="Shape 243"/>
          <p:cNvSpPr>
            <a:spLocks noGrp="1"/>
          </p:cNvSpPr>
          <p:nvPr>
            <p:ph type="body" idx="1"/>
          </p:nvPr>
        </p:nvSpPr>
        <p:spPr>
          <a:xfrm>
            <a:off x="1097280" y="1845734"/>
            <a:ext cx="10058401" cy="4023360"/>
          </a:xfrm>
          <a:prstGeom prst="rect">
            <a:avLst/>
          </a:prstGeom>
        </p:spPr>
        <p:txBody>
          <a:bodyPr/>
          <a:lstStyle/>
          <a:p>
            <a:pPr marL="0" indent="0" defTabSz="704087">
              <a:lnSpc>
                <a:spcPct val="100000"/>
              </a:lnSpc>
              <a:spcBef>
                <a:spcPts val="700"/>
              </a:spcBef>
              <a:buSzTx/>
              <a:buNone/>
              <a:defRPr sz="1300" b="1" u="sng">
                <a:solidFill>
                  <a:srgbClr val="000000"/>
                </a:solidFill>
                <a:latin typeface="Helvetica Neue"/>
                <a:ea typeface="Helvetica Neue"/>
                <a:cs typeface="Helvetica Neue"/>
                <a:sym typeface="Helvetica Neue"/>
              </a:defRPr>
            </a:pPr>
            <a:r>
              <a:rPr dirty="0"/>
              <a:t>Timing &amp; Implications</a:t>
            </a:r>
          </a:p>
          <a:p>
            <a:pPr marL="0" indent="0" defTabSz="704087">
              <a:lnSpc>
                <a:spcPct val="100000"/>
              </a:lnSpc>
              <a:spcBef>
                <a:spcPts val="700"/>
              </a:spcBef>
              <a:buSzTx/>
              <a:buNone/>
              <a:defRPr sz="1300">
                <a:solidFill>
                  <a:srgbClr val="000000"/>
                </a:solidFill>
                <a:latin typeface="Helvetica Neue"/>
                <a:ea typeface="Helvetica Neue"/>
                <a:cs typeface="Helvetica Neue"/>
                <a:sym typeface="Helvetica Neue"/>
              </a:defRPr>
            </a:pPr>
            <a:r>
              <a:rPr dirty="0"/>
              <a:t>For the purpose of this communication, it was assumed the decision for Minnesota to move from a State-Based Exchange to a Federally Facilitated Exchange would be made by the 2016 Minnesota State Legislature. Transition efforts would begin following that decision and continue up to the 2018 Open Enrollment Period (which begins in Q4, 2017), in keeping with the one-year of advance notice required by the Federal government.</a:t>
            </a:r>
          </a:p>
          <a:p>
            <a:pPr marL="0" indent="0" defTabSz="704087">
              <a:lnSpc>
                <a:spcPct val="100000"/>
              </a:lnSpc>
              <a:spcBef>
                <a:spcPts val="700"/>
              </a:spcBef>
              <a:buSzTx/>
              <a:buNone/>
              <a:defRPr sz="1300">
                <a:solidFill>
                  <a:srgbClr val="000000"/>
                </a:solidFill>
                <a:latin typeface="Helvetica Neue"/>
                <a:ea typeface="Helvetica Neue"/>
                <a:cs typeface="Helvetica Neue"/>
                <a:sym typeface="Helvetica Neue"/>
              </a:defRPr>
            </a:pPr>
            <a:r>
              <a:rPr dirty="0"/>
              <a:t>Implications addressed included a high-level estimate of existing plans to make functionality improvements and defect fixes to the system in 2016.</a:t>
            </a:r>
          </a:p>
          <a:p>
            <a:pPr marL="0" indent="0" defTabSz="704087">
              <a:lnSpc>
                <a:spcPct val="100000"/>
              </a:lnSpc>
              <a:spcBef>
                <a:spcPts val="700"/>
              </a:spcBef>
              <a:buSzTx/>
              <a:buNone/>
              <a:defRPr sz="1300" b="1" u="sng">
                <a:solidFill>
                  <a:srgbClr val="000000"/>
                </a:solidFill>
                <a:latin typeface="Helvetica Neue"/>
                <a:ea typeface="Helvetica Neue"/>
                <a:cs typeface="Helvetica Neue"/>
                <a:sym typeface="Helvetica Neue"/>
              </a:defRPr>
            </a:pPr>
            <a:r>
              <a:rPr dirty="0"/>
              <a:t>Transition Efforts &amp; Costs</a:t>
            </a:r>
          </a:p>
          <a:p>
            <a:pPr marL="0" indent="0" defTabSz="704087">
              <a:lnSpc>
                <a:spcPct val="100000"/>
              </a:lnSpc>
              <a:spcBef>
                <a:spcPts val="700"/>
              </a:spcBef>
              <a:buSzTx/>
              <a:buNone/>
              <a:defRPr sz="1300">
                <a:solidFill>
                  <a:srgbClr val="000000"/>
                </a:solidFill>
                <a:latin typeface="Helvetica Neue"/>
                <a:ea typeface="Helvetica Neue"/>
                <a:cs typeface="Helvetica Neue"/>
                <a:sym typeface="Helvetica Neue"/>
              </a:defRPr>
            </a:pPr>
            <a:r>
              <a:rPr dirty="0"/>
              <a:t>Four major categories of work were identified, along with high-level elements of system changes and other required efforts associated with transitioning to a Federally Facilitated Exchange.</a:t>
            </a:r>
          </a:p>
          <a:p>
            <a:pPr marL="528065" lvl="1" indent="-176020" defTabSz="704087">
              <a:lnSpc>
                <a:spcPct val="100000"/>
              </a:lnSpc>
              <a:spcBef>
                <a:spcPts val="300"/>
              </a:spcBef>
              <a:buClrTx/>
              <a:buFont typeface="Arial"/>
              <a:buChar char="•"/>
              <a:defRPr sz="1300" b="1">
                <a:solidFill>
                  <a:srgbClr val="000000"/>
                </a:solidFill>
                <a:latin typeface="Helvetica Neue"/>
                <a:ea typeface="Helvetica Neue"/>
                <a:cs typeface="Helvetica Neue"/>
                <a:sym typeface="Helvetica Neue"/>
              </a:defRPr>
            </a:pPr>
            <a:r>
              <a:rPr dirty="0"/>
              <a:t>Decommission QHP Functionality of METS (Minnesota Eligibility Technology System)</a:t>
            </a:r>
          </a:p>
          <a:p>
            <a:pPr marL="528065" lvl="1" indent="-176020" defTabSz="704087">
              <a:lnSpc>
                <a:spcPct val="100000"/>
              </a:lnSpc>
              <a:spcBef>
                <a:spcPts val="300"/>
              </a:spcBef>
              <a:buClrTx/>
              <a:buFont typeface="Arial"/>
              <a:buChar char="•"/>
              <a:defRPr sz="1300" b="1">
                <a:solidFill>
                  <a:srgbClr val="000000"/>
                </a:solidFill>
                <a:latin typeface="Helvetica Neue"/>
                <a:ea typeface="Helvetica Neue"/>
                <a:cs typeface="Helvetica Neue"/>
                <a:sym typeface="Helvetica Neue"/>
              </a:defRPr>
            </a:pPr>
            <a:r>
              <a:rPr dirty="0"/>
              <a:t>Interface with FFM</a:t>
            </a:r>
          </a:p>
          <a:p>
            <a:pPr marL="528065" lvl="1" indent="-176020" defTabSz="704087">
              <a:lnSpc>
                <a:spcPct val="100000"/>
              </a:lnSpc>
              <a:spcBef>
                <a:spcPts val="300"/>
              </a:spcBef>
              <a:buClrTx/>
              <a:buFont typeface="Arial"/>
              <a:buChar char="•"/>
              <a:defRPr sz="1300" b="1">
                <a:solidFill>
                  <a:srgbClr val="000000"/>
                </a:solidFill>
                <a:latin typeface="Helvetica Neue"/>
                <a:ea typeface="Helvetica Neue"/>
                <a:cs typeface="Helvetica Neue"/>
                <a:sym typeface="Helvetica Neue"/>
              </a:defRPr>
            </a:pPr>
            <a:r>
              <a:rPr dirty="0"/>
              <a:t>Eligibility &amp; Processing</a:t>
            </a:r>
          </a:p>
          <a:p>
            <a:pPr marL="528065" lvl="1" indent="-176020" defTabSz="704087">
              <a:lnSpc>
                <a:spcPct val="100000"/>
              </a:lnSpc>
              <a:spcBef>
                <a:spcPts val="300"/>
              </a:spcBef>
              <a:buClrTx/>
              <a:buFont typeface="Arial"/>
              <a:buChar char="•"/>
              <a:defRPr sz="1300" b="1">
                <a:solidFill>
                  <a:srgbClr val="000000"/>
                </a:solidFill>
                <a:latin typeface="Helvetica Neue"/>
                <a:ea typeface="Helvetica Neue"/>
                <a:cs typeface="Helvetica Neue"/>
                <a:sym typeface="Helvetica Neue"/>
              </a:defRPr>
            </a:pPr>
            <a:r>
              <a:rPr dirty="0"/>
              <a:t>Notice Changes</a:t>
            </a:r>
          </a:p>
          <a:p>
            <a:pPr marL="0" indent="0" defTabSz="704087">
              <a:lnSpc>
                <a:spcPct val="100000"/>
              </a:lnSpc>
              <a:spcBef>
                <a:spcPts val="700"/>
              </a:spcBef>
              <a:buSzTx/>
              <a:buNone/>
              <a:defRPr sz="1300">
                <a:solidFill>
                  <a:srgbClr val="000000"/>
                </a:solidFill>
                <a:latin typeface="Helvetica Neue"/>
                <a:ea typeface="Helvetica Neue"/>
                <a:cs typeface="Helvetica Neue"/>
                <a:sym typeface="Helvetica Neue"/>
              </a:defRPr>
            </a:pPr>
            <a:r>
              <a:rPr dirty="0"/>
              <a:t>An estimate was made regarding the resource hours required to complete this work. This includes Project Managers, Business Analysts, Quality Assurance staff, and Technical resources (vendors and State) needed. Dollar amounts were applied to these various categories of resource hours, resulting in a total estimate transition cost for MN.IT @ DHS.</a:t>
            </a:r>
            <a:r>
              <a:rPr dirty="0">
                <a:latin typeface="+mj-lt"/>
                <a:ea typeface="+mj-ea"/>
                <a:cs typeface="+mj-cs"/>
                <a:sym typeface="Calibri"/>
              </a:rPr>
              <a:t> </a:t>
            </a:r>
          </a:p>
        </p:txBody>
      </p:sp>
      <p:sp>
        <p:nvSpPr>
          <p:cNvPr id="2" name="Slide Number Placeholder 1"/>
          <p:cNvSpPr>
            <a:spLocks noGrp="1"/>
          </p:cNvSpPr>
          <p:nvPr>
            <p:ph type="sldNum" sz="quarter" idx="2"/>
          </p:nvPr>
        </p:nvSpPr>
        <p:spPr/>
        <p:txBody>
          <a:bodyPr/>
          <a:lstStyle/>
          <a:p>
            <a:fld id="{86CB4B4D-7CA3-9044-876B-883B54F8677D}" type="slidenum">
              <a:rPr lang="en-US" smtClean="0"/>
              <a:t>31</a:t>
            </a:fld>
            <a:endParaRPr lang="en-US"/>
          </a:p>
        </p:txBody>
      </p:sp>
    </p:spTree>
    <p:extLst>
      <p:ext uri="{BB962C8B-B14F-4D97-AF65-F5344CB8AC3E}">
        <p14:creationId xmlns:p14="http://schemas.microsoft.com/office/powerpoint/2010/main" val="1929681335"/>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p:cNvSpPr>
          <p:nvPr>
            <p:ph type="title"/>
          </p:nvPr>
        </p:nvSpPr>
        <p:spPr>
          <a:xfrm>
            <a:off x="1097280" y="286603"/>
            <a:ext cx="10058401" cy="1027425"/>
          </a:xfrm>
          <a:prstGeom prst="rect">
            <a:avLst/>
          </a:prstGeom>
        </p:spPr>
        <p:txBody>
          <a:bodyPr/>
          <a:lstStyle>
            <a:lvl1pPr>
              <a:defRPr spc="-100"/>
            </a:lvl1pPr>
          </a:lstStyle>
          <a:p>
            <a:r>
              <a:t>IT-Related Transition Details</a:t>
            </a:r>
          </a:p>
        </p:txBody>
      </p:sp>
      <p:graphicFrame>
        <p:nvGraphicFramePr>
          <p:cNvPr id="247" name="Table 247" descr="Decommission QHP Functionality of METS* Interface with FFM Eligibility &amp; Processing Notice Changes&#10;• Develop and implement comprehensive plan to transition from a State-Based Marketplace to a Federally Facilitated Exchange, addressing all IT elements needed for the transition.&#10;• Develop plan leading to shutdown of the MNsure.org website, including all functionality and user interface changes needed.&#10;* Minnesota Eligibility Technology System, formerly known as the “new eligibility system” or the “MNsure IT system.” • Develop capability to send to and receive from the FFM (via Account Transfer process) account data (e.g. when a Medical Assistance or MinnesotaCare enrollee becomes ineligible for public program coverage).&#10;• Develop capability to send to FFM client data needed to make APTC / UQHP / QHP determination.&#10;• Develop capability for FFM to interface with MMIS for APTC clients to ensure no other Medical Assistance or MinnesotaCare coverage exists.&#10;• Eliminate interfacing of UQHP, QHP and Insurance Assistance data to the ESOR system.&#10;• Maintain the ability to refer non-MAGI population to the MAXIS system. • Develop capability to process data/accounts received from the FFM, including altering the Curam system as needed to: interface with the FFM; reflect Medical Assistance and MinnesotaCare coverage eligibility; and to ensure accurate coverage determination in MMIS.&#10;• Develop capability to process any open verifications for clients who were not verified by FFM.&#10;• Ensure ability to continue to accept and enter paper applications in the Curam system. &#10;• Deactivate the Curam system functionality addressing APTC/UQHP/QHP eligibility determinations. • Alter notice templates to remove MNsure branding.&#10;• Issue notices for both applicants and enrollees no longer eligible for Medical Assistance or MinnesotaCare and direct them to apply via FFM.&#10;• Issue notices for QHP, UQHP and IA enrollees that they will now be serviced by the FFM.&#10;• Deactivate the Curam system functionality for processing and issuing notices for APTC/UQHP /QHP.&#10;"/>
          <p:cNvGraphicFramePr/>
          <p:nvPr>
            <p:extLst>
              <p:ext uri="{D42A27DB-BD31-4B8C-83A1-F6EECF244321}">
                <p14:modId xmlns:p14="http://schemas.microsoft.com/office/powerpoint/2010/main" val="3148122797"/>
              </p:ext>
            </p:extLst>
          </p:nvPr>
        </p:nvGraphicFramePr>
        <p:xfrm>
          <a:off x="527536" y="1477108"/>
          <a:ext cx="11183500" cy="4607169"/>
        </p:xfrm>
        <a:graphic>
          <a:graphicData uri="http://schemas.openxmlformats.org/drawingml/2006/table">
            <a:tbl>
              <a:tblPr firstRow="1" bandRow="1">
                <a:tableStyleId>{4C3C2611-4C71-4FC5-86AE-919BDF0F9419}</a:tableStyleId>
              </a:tblPr>
              <a:tblGrid>
                <a:gridCol w="2795875"/>
                <a:gridCol w="2795875"/>
                <a:gridCol w="2795875"/>
                <a:gridCol w="2795875"/>
              </a:tblGrid>
              <a:tr h="732959">
                <a:tc>
                  <a:txBody>
                    <a:bodyPr/>
                    <a:lstStyle/>
                    <a:p>
                      <a:pPr lvl="1" algn="ctr">
                        <a:defRPr sz="1800">
                          <a:solidFill>
                            <a:srgbClr val="000000"/>
                          </a:solidFill>
                        </a:defRPr>
                      </a:pPr>
                      <a:r>
                        <a:rPr dirty="0"/>
                        <a:t>Decommission QHP Functionality of METS*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800" b="0">
                          <a:solidFill>
                            <a:srgbClr val="000000"/>
                          </a:solidFill>
                        </a:defRPr>
                      </a:pPr>
                      <a:r>
                        <a:rPr b="1"/>
                        <a:t>Interface with FFM</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800" b="0">
                          <a:solidFill>
                            <a:srgbClr val="000000"/>
                          </a:solidFill>
                        </a:defRPr>
                      </a:pPr>
                      <a:r>
                        <a:rPr b="1"/>
                        <a:t>Eligibility &amp; Processing</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800" b="0">
                          <a:solidFill>
                            <a:srgbClr val="000000"/>
                          </a:solidFill>
                        </a:defRPr>
                      </a:pPr>
                      <a:r>
                        <a:rPr b="1"/>
                        <a:t>Notice Changes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r>
              <a:tr h="3874210">
                <a:tc>
                  <a:txBody>
                    <a:bodyPr/>
                    <a:lstStyle/>
                    <a:p>
                      <a:pPr marL="171450" indent="-171450" algn="l">
                        <a:buSzPct val="100000"/>
                        <a:buFont typeface="Arial"/>
                        <a:buChar char="•"/>
                        <a:defRPr sz="1100"/>
                      </a:pPr>
                      <a:r>
                        <a:rPr dirty="0"/>
                        <a:t>Develop and implement comprehensive plan to transition from a State-Based Marketplace to a Federally Facilitated Exchange, addressing all IT elements needed for the transition.</a:t>
                      </a:r>
                    </a:p>
                    <a:p>
                      <a:pPr marL="171450" indent="-171450" algn="l">
                        <a:buSzPct val="100000"/>
                        <a:buFont typeface="Arial"/>
                        <a:buChar char="•"/>
                        <a:defRPr sz="1100"/>
                      </a:pPr>
                      <a:r>
                        <a:rPr dirty="0"/>
                        <a:t>Develop plan leading to shutdown of the MNsure.org website, including all functionality and user interface changes needed.</a:t>
                      </a:r>
                    </a:p>
                    <a:p>
                      <a:pPr algn="l">
                        <a:defRPr sz="1100"/>
                      </a:pPr>
                      <a:endParaRPr dirty="0"/>
                    </a:p>
                    <a:p>
                      <a:pPr algn="l">
                        <a:defRPr sz="1100" i="1"/>
                      </a:pPr>
                      <a:r>
                        <a:rPr dirty="0"/>
                        <a:t>* </a:t>
                      </a:r>
                      <a:r>
                        <a:rPr b="1" dirty="0"/>
                        <a:t>Minnesota Eligibility Technology System</a:t>
                      </a:r>
                      <a:r>
                        <a:rPr dirty="0"/>
                        <a:t>, formerly known as the “new eligibility system” or the “MNsure IT system.”</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marL="171450" indent="-171450" algn="l">
                        <a:buSzPct val="100000"/>
                        <a:buFont typeface="Arial"/>
                        <a:buChar char="•"/>
                        <a:defRPr sz="1200"/>
                      </a:pPr>
                      <a:r>
                        <a:rPr dirty="0"/>
                        <a:t>Develop capability to send to and receive from the FFM (via Account Transfer process) account data (e.g. when a Medical Assistance or </a:t>
                      </a:r>
                      <a:r>
                        <a:rPr dirty="0" err="1"/>
                        <a:t>MinnesotaCare</a:t>
                      </a:r>
                      <a:r>
                        <a:rPr dirty="0"/>
                        <a:t> enrollee becomes ineligible for public program coverage).</a:t>
                      </a:r>
                    </a:p>
                    <a:p>
                      <a:pPr marL="171450" indent="-171450" algn="l">
                        <a:buSzPct val="100000"/>
                        <a:buFont typeface="Arial"/>
                        <a:buChar char="•"/>
                        <a:defRPr sz="1200"/>
                      </a:pPr>
                      <a:r>
                        <a:rPr dirty="0"/>
                        <a:t>Develop capability to send to FFM client data needed to make APTC / UQHP / QHP determination.</a:t>
                      </a:r>
                    </a:p>
                    <a:p>
                      <a:pPr marL="171450" indent="-171450" algn="l">
                        <a:buSzPct val="100000"/>
                        <a:buFont typeface="Arial"/>
                        <a:buChar char="•"/>
                        <a:defRPr sz="1200"/>
                      </a:pPr>
                      <a:r>
                        <a:rPr dirty="0"/>
                        <a:t>Develop capability for FFM to interface with MMIS for APTC clients to ensure no other Medical Assistance or </a:t>
                      </a:r>
                      <a:r>
                        <a:rPr dirty="0" err="1"/>
                        <a:t>MinnesotaCare</a:t>
                      </a:r>
                      <a:r>
                        <a:rPr dirty="0"/>
                        <a:t> coverage exists.</a:t>
                      </a:r>
                    </a:p>
                    <a:p>
                      <a:pPr marL="171450" indent="-171450" algn="l">
                        <a:buSzPct val="100000"/>
                        <a:buFont typeface="Arial"/>
                        <a:buChar char="•"/>
                        <a:defRPr sz="1200"/>
                      </a:pPr>
                      <a:r>
                        <a:rPr dirty="0"/>
                        <a:t>Eliminate interfacing of UQHP, QHP and Insurance Assistance data to the ESOR system.</a:t>
                      </a:r>
                    </a:p>
                    <a:p>
                      <a:pPr marL="171450" indent="-171450" algn="l">
                        <a:buSzPct val="100000"/>
                        <a:buFont typeface="Arial"/>
                        <a:buChar char="•"/>
                        <a:defRPr sz="1200"/>
                      </a:pPr>
                      <a:r>
                        <a:rPr dirty="0"/>
                        <a:t>Maintain the ability to refer non-MAGI population to the MAXIS system.</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marL="171450" indent="-171450" algn="l">
                        <a:buSzPct val="100000"/>
                        <a:buFont typeface="Arial"/>
                        <a:buChar char="•"/>
                        <a:defRPr sz="1200"/>
                      </a:pPr>
                      <a:r>
                        <a:t>Develop capability to process data/accounts received from the FFM, including altering the Curam system as needed to: interface with the FFM; reflect Medical Assistance and MinnesotaCare coverage eligibility; and to ensure accurate coverage determination in MMIS.</a:t>
                      </a:r>
                    </a:p>
                    <a:p>
                      <a:pPr marL="171450" indent="-171450" algn="l">
                        <a:buSzPct val="100000"/>
                        <a:buFont typeface="Arial"/>
                        <a:buChar char="•"/>
                        <a:defRPr sz="1200"/>
                      </a:pPr>
                      <a:r>
                        <a:t>Develop capability to process any open verifications for clients who were not verified by FFM.</a:t>
                      </a:r>
                    </a:p>
                    <a:p>
                      <a:pPr marL="171450" indent="-171450" algn="l">
                        <a:buSzPct val="100000"/>
                        <a:buFont typeface="Arial"/>
                        <a:buChar char="•"/>
                        <a:defRPr sz="1200"/>
                      </a:pPr>
                      <a:r>
                        <a:t>Ensure ability to continue to accept and enter paper applications in the Curam system. </a:t>
                      </a:r>
                    </a:p>
                    <a:p>
                      <a:pPr marL="171450" indent="-171450" algn="l">
                        <a:buSzPct val="100000"/>
                        <a:buFont typeface="Arial"/>
                        <a:buChar char="•"/>
                        <a:defRPr sz="1200"/>
                      </a:pPr>
                      <a:r>
                        <a:t>Deactivate the Curam system functionality addressing APTC/UQHP/QHP eligibility determinations.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marL="171450" indent="-171450" algn="l">
                        <a:buSzPct val="100000"/>
                        <a:buFont typeface="Arial"/>
                        <a:buChar char="•"/>
                        <a:defRPr sz="1200"/>
                      </a:pPr>
                      <a:r>
                        <a:rPr dirty="0"/>
                        <a:t>Alter notice templates to remove MNsure branding.</a:t>
                      </a:r>
                    </a:p>
                    <a:p>
                      <a:pPr marL="171450" indent="-171450" algn="l">
                        <a:buSzPct val="100000"/>
                        <a:buFont typeface="Arial"/>
                        <a:buChar char="•"/>
                        <a:defRPr sz="1200"/>
                      </a:pPr>
                      <a:r>
                        <a:rPr dirty="0"/>
                        <a:t>Issue notices for both applicants and enrollees no longer eligible for Medical Assistance or </a:t>
                      </a:r>
                      <a:r>
                        <a:rPr dirty="0" err="1"/>
                        <a:t>MinnesotaCare</a:t>
                      </a:r>
                      <a:r>
                        <a:rPr dirty="0"/>
                        <a:t> and direct them to apply via FFM.</a:t>
                      </a:r>
                    </a:p>
                    <a:p>
                      <a:pPr marL="171450" indent="-171450" algn="l">
                        <a:buSzPct val="100000"/>
                        <a:buFont typeface="Arial"/>
                        <a:buChar char="•"/>
                        <a:defRPr sz="1200"/>
                      </a:pPr>
                      <a:r>
                        <a:rPr dirty="0"/>
                        <a:t>Issue notices for QHP, UQHP and IA enrollees that they will now be serviced by the FFM.</a:t>
                      </a:r>
                    </a:p>
                    <a:p>
                      <a:pPr marL="171450" indent="-171450" algn="l">
                        <a:buSzPct val="100000"/>
                        <a:buFont typeface="Arial"/>
                        <a:buChar char="•"/>
                        <a:defRPr sz="1200"/>
                      </a:pPr>
                      <a:r>
                        <a:rPr dirty="0"/>
                        <a:t>Deactivate the </a:t>
                      </a:r>
                      <a:r>
                        <a:rPr dirty="0" err="1"/>
                        <a:t>Curam</a:t>
                      </a:r>
                      <a:r>
                        <a:rPr dirty="0"/>
                        <a:t> system functionality for processing and issuing notices for APTC/UQHP /QHP. </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r>
            </a:tbl>
          </a:graphicData>
        </a:graphic>
      </p:graphicFrame>
      <p:sp>
        <p:nvSpPr>
          <p:cNvPr id="2" name="Slide Number Placeholder 1"/>
          <p:cNvSpPr>
            <a:spLocks noGrp="1"/>
          </p:cNvSpPr>
          <p:nvPr>
            <p:ph type="sldNum" sz="quarter" idx="2"/>
          </p:nvPr>
        </p:nvSpPr>
        <p:spPr/>
        <p:txBody>
          <a:bodyPr/>
          <a:lstStyle/>
          <a:p>
            <a:fld id="{86CB4B4D-7CA3-9044-876B-883B54F8677D}" type="slidenum">
              <a:rPr lang="en-US" smtClean="0"/>
              <a:t>32</a:t>
            </a:fld>
            <a:endParaRPr lang="en-US"/>
          </a:p>
        </p:txBody>
      </p:sp>
    </p:spTree>
    <p:extLst>
      <p:ext uri="{BB962C8B-B14F-4D97-AF65-F5344CB8AC3E}">
        <p14:creationId xmlns:p14="http://schemas.microsoft.com/office/powerpoint/2010/main" val="2164045719"/>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title"/>
          </p:nvPr>
        </p:nvSpPr>
        <p:spPr>
          <a:xfrm>
            <a:off x="1097280" y="286603"/>
            <a:ext cx="10058401" cy="1450757"/>
          </a:xfrm>
          <a:prstGeom prst="rect">
            <a:avLst/>
          </a:prstGeom>
        </p:spPr>
        <p:txBody>
          <a:bodyPr/>
          <a:lstStyle>
            <a:lvl1pPr>
              <a:defRPr spc="-100"/>
            </a:lvl1pPr>
          </a:lstStyle>
          <a:p>
            <a:r>
              <a:t>MN.IT/DHS IT Roadmap Impact</a:t>
            </a:r>
          </a:p>
        </p:txBody>
      </p:sp>
      <p:sp>
        <p:nvSpPr>
          <p:cNvPr id="250" name="Shape 250"/>
          <p:cNvSpPr>
            <a:spLocks noGrp="1"/>
          </p:cNvSpPr>
          <p:nvPr>
            <p:ph type="body" idx="1"/>
          </p:nvPr>
        </p:nvSpPr>
        <p:spPr>
          <a:xfrm>
            <a:off x="1097280" y="1845734"/>
            <a:ext cx="10058401" cy="4023360"/>
          </a:xfrm>
          <a:prstGeom prst="rect">
            <a:avLst/>
          </a:prstGeom>
        </p:spPr>
        <p:txBody>
          <a:bodyPr/>
          <a:lstStyle/>
          <a:p>
            <a:pPr marL="0" indent="0" defTabSz="768094">
              <a:lnSpc>
                <a:spcPct val="100000"/>
              </a:lnSpc>
              <a:spcBef>
                <a:spcPts val="800"/>
              </a:spcBef>
              <a:buSzTx/>
              <a:buNone/>
              <a:defRPr sz="1500">
                <a:solidFill>
                  <a:srgbClr val="000000"/>
                </a:solidFill>
                <a:latin typeface="Helvetica Neue"/>
                <a:ea typeface="Helvetica Neue"/>
                <a:cs typeface="Helvetica Neue"/>
                <a:sym typeface="Helvetica Neue"/>
              </a:defRPr>
            </a:pPr>
            <a:r>
              <a:rPr dirty="0"/>
              <a:t>The 2016 MN.IT @ DHS / MNsure IT Roadmap is currently being finalized with plans to communicate it in January, 2016. Assuming transition efforts begin in June 2016 and continue through the 2018 Open Enrollment Period (which begins in Q4 2017) the following implications were applied to the needed IT system work.</a:t>
            </a:r>
          </a:p>
          <a:p>
            <a:pPr marL="192023" indent="-192023" defTabSz="768094">
              <a:lnSpc>
                <a:spcPct val="100000"/>
              </a:lnSpc>
              <a:spcBef>
                <a:spcPts val="800"/>
              </a:spcBef>
              <a:buClrTx/>
              <a:buFont typeface="Arial"/>
              <a:buChar char="•"/>
              <a:defRPr sz="1500">
                <a:solidFill>
                  <a:srgbClr val="000000"/>
                </a:solidFill>
                <a:latin typeface="Helvetica Neue"/>
                <a:ea typeface="Helvetica Neue"/>
                <a:cs typeface="Helvetica Neue"/>
                <a:sym typeface="Helvetica Neue"/>
              </a:defRPr>
            </a:pPr>
            <a:r>
              <a:rPr dirty="0"/>
              <a:t>The initial 2016 IT release (tentatively planned for Spring) would be largely unaffected.</a:t>
            </a:r>
          </a:p>
          <a:p>
            <a:pPr marL="192023" indent="-192023" defTabSz="768094">
              <a:lnSpc>
                <a:spcPct val="100000"/>
              </a:lnSpc>
              <a:spcBef>
                <a:spcPts val="800"/>
              </a:spcBef>
              <a:buClrTx/>
              <a:buFont typeface="Arial"/>
              <a:buChar char="•"/>
              <a:defRPr sz="1500">
                <a:solidFill>
                  <a:srgbClr val="000000"/>
                </a:solidFill>
                <a:latin typeface="Helvetica Neue"/>
                <a:ea typeface="Helvetica Neue"/>
                <a:cs typeface="Helvetica Neue"/>
                <a:sym typeface="Helvetica Neue"/>
              </a:defRPr>
            </a:pPr>
            <a:r>
              <a:rPr dirty="0"/>
              <a:t>All subsequent 2016 IT releases would be altered based on a decision to transition to a Federally Facilitated Exchange.</a:t>
            </a:r>
          </a:p>
          <a:p>
            <a:pPr marL="576070" lvl="1" indent="-192023" defTabSz="768094">
              <a:lnSpc>
                <a:spcPct val="100000"/>
              </a:lnSpc>
              <a:spcBef>
                <a:spcPts val="400"/>
              </a:spcBef>
              <a:buClrTx/>
              <a:buFont typeface="Arial"/>
              <a:buChar char="•"/>
              <a:defRPr sz="1100">
                <a:solidFill>
                  <a:srgbClr val="000000"/>
                </a:solidFill>
                <a:latin typeface="Helvetica Neue"/>
                <a:ea typeface="Helvetica Neue"/>
                <a:cs typeface="Helvetica Neue"/>
                <a:sym typeface="Helvetica Neue"/>
              </a:defRPr>
            </a:pPr>
            <a:r>
              <a:rPr dirty="0"/>
              <a:t>For example, enhancement work would likely cease on the “Plan Shopping” functionality of MNsure.org, as well as work to enhance the SHOP program for small employers.</a:t>
            </a:r>
          </a:p>
          <a:p>
            <a:pPr marL="192023" indent="-192023" defTabSz="768094">
              <a:lnSpc>
                <a:spcPct val="100000"/>
              </a:lnSpc>
              <a:spcBef>
                <a:spcPts val="800"/>
              </a:spcBef>
              <a:buClrTx/>
              <a:buFont typeface="Arial"/>
              <a:buChar char="•"/>
              <a:defRPr sz="1500">
                <a:solidFill>
                  <a:srgbClr val="000000"/>
                </a:solidFill>
                <a:latin typeface="Helvetica Neue"/>
                <a:ea typeface="Helvetica Neue"/>
                <a:cs typeface="Helvetica Neue"/>
                <a:sym typeface="Helvetica Neue"/>
              </a:defRPr>
            </a:pPr>
            <a:r>
              <a:rPr dirty="0"/>
              <a:t>Starting in Q2, 2016 – to free up needed resources for transition work – all  desired IT improvements targeting </a:t>
            </a:r>
            <a:r>
              <a:rPr dirty="0" err="1"/>
              <a:t>MinnesotaCare</a:t>
            </a:r>
            <a:r>
              <a:rPr dirty="0"/>
              <a:t> and Medical Assistance would be reviewed, with resources limited to critically needed defect fixes or change requests.</a:t>
            </a:r>
          </a:p>
          <a:p>
            <a:pPr marL="576070" lvl="1" indent="-192023" defTabSz="768094">
              <a:lnSpc>
                <a:spcPct val="100000"/>
              </a:lnSpc>
              <a:spcBef>
                <a:spcPts val="400"/>
              </a:spcBef>
              <a:buClrTx/>
              <a:buFont typeface="Arial"/>
              <a:buChar char="•"/>
              <a:defRPr sz="1100">
                <a:solidFill>
                  <a:srgbClr val="000000"/>
                </a:solidFill>
                <a:latin typeface="Helvetica Neue"/>
                <a:ea typeface="Helvetica Neue"/>
                <a:cs typeface="Helvetica Neue"/>
                <a:sym typeface="Helvetica Neue"/>
              </a:defRPr>
            </a:pPr>
            <a:r>
              <a:rPr dirty="0"/>
              <a:t>While this assessment has not been undertaken, it could eliminate system enhancements and defect fixes targeting County Workers, Carriers and Enrollees.</a:t>
            </a:r>
          </a:p>
          <a:p>
            <a:pPr marL="576070" lvl="1" indent="-192023" defTabSz="768094">
              <a:lnSpc>
                <a:spcPct val="100000"/>
              </a:lnSpc>
              <a:spcBef>
                <a:spcPts val="400"/>
              </a:spcBef>
              <a:buClrTx/>
              <a:buFont typeface="Arial"/>
              <a:buChar char="•"/>
              <a:defRPr sz="1100">
                <a:solidFill>
                  <a:srgbClr val="000000"/>
                </a:solidFill>
                <a:latin typeface="Helvetica Neue"/>
                <a:ea typeface="Helvetica Neue"/>
                <a:cs typeface="Helvetica Neue"/>
                <a:sym typeface="Helvetica Neue"/>
              </a:defRPr>
            </a:pPr>
            <a:r>
              <a:rPr dirty="0"/>
              <a:t>Examples of eliminated work include but are not limited to: Improvements to Enrollee Notices, additional Streamlined Life Event functionality for County workers, ongoing improvements to data exchanges with Carriers, and changes to improve eligibility determinations and renewal processes.</a:t>
            </a:r>
          </a:p>
          <a:p>
            <a:pPr marL="192023" indent="-192023" defTabSz="768094">
              <a:lnSpc>
                <a:spcPct val="100000"/>
              </a:lnSpc>
              <a:spcBef>
                <a:spcPts val="800"/>
              </a:spcBef>
              <a:buClrTx/>
              <a:buFont typeface="Arial"/>
              <a:buChar char="•"/>
              <a:defRPr sz="1500">
                <a:solidFill>
                  <a:srgbClr val="000000"/>
                </a:solidFill>
                <a:latin typeface="Helvetica Neue"/>
                <a:ea typeface="Helvetica Neue"/>
                <a:cs typeface="Helvetica Neue"/>
                <a:sym typeface="Helvetica Neue"/>
              </a:defRPr>
            </a:pPr>
            <a:r>
              <a:rPr dirty="0"/>
              <a:t>Continuing into 2017, available resources would be weighted heavily to transition work. </a:t>
            </a:r>
          </a:p>
        </p:txBody>
      </p:sp>
      <p:sp>
        <p:nvSpPr>
          <p:cNvPr id="2" name="Slide Number Placeholder 1"/>
          <p:cNvSpPr>
            <a:spLocks noGrp="1"/>
          </p:cNvSpPr>
          <p:nvPr>
            <p:ph type="sldNum" sz="quarter" idx="2"/>
          </p:nvPr>
        </p:nvSpPr>
        <p:spPr/>
        <p:txBody>
          <a:bodyPr/>
          <a:lstStyle/>
          <a:p>
            <a:fld id="{86CB4B4D-7CA3-9044-876B-883B54F8677D}" type="slidenum">
              <a:rPr lang="en-US" smtClean="0"/>
              <a:t>33</a:t>
            </a:fld>
            <a:endParaRPr lang="en-US"/>
          </a:p>
        </p:txBody>
      </p:sp>
    </p:spTree>
    <p:extLst>
      <p:ext uri="{BB962C8B-B14F-4D97-AF65-F5344CB8AC3E}">
        <p14:creationId xmlns:p14="http://schemas.microsoft.com/office/powerpoint/2010/main" val="318556236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1097280" y="286603"/>
            <a:ext cx="10058401" cy="1450757"/>
          </a:xfrm>
          <a:prstGeom prst="rect">
            <a:avLst/>
          </a:prstGeom>
        </p:spPr>
        <p:txBody>
          <a:bodyPr/>
          <a:lstStyle>
            <a:lvl1pPr>
              <a:defRPr spc="-100"/>
            </a:lvl1pPr>
          </a:lstStyle>
          <a:p>
            <a:r>
              <a:t>Upcoming Meetings &amp; Survey</a:t>
            </a:r>
          </a:p>
        </p:txBody>
      </p:sp>
      <p:sp>
        <p:nvSpPr>
          <p:cNvPr id="161" name="Shape 161"/>
          <p:cNvSpPr>
            <a:spLocks noGrp="1"/>
          </p:cNvSpPr>
          <p:nvPr>
            <p:ph type="body" idx="1"/>
          </p:nvPr>
        </p:nvSpPr>
        <p:spPr>
          <a:xfrm>
            <a:off x="1097280" y="1845731"/>
            <a:ext cx="10058401" cy="4202644"/>
          </a:xfrm>
          <a:prstGeom prst="rect">
            <a:avLst/>
          </a:prstGeom>
        </p:spPr>
        <p:txBody>
          <a:bodyPr>
            <a:normAutofit/>
          </a:bodyPr>
          <a:lstStyle/>
          <a:p>
            <a:pPr marL="0" lvl="1" indent="201168">
              <a:spcBef>
                <a:spcPts val="400"/>
              </a:spcBef>
              <a:buSzTx/>
              <a:buNone/>
              <a:defRPr sz="1800">
                <a:solidFill>
                  <a:schemeClr val="accent2"/>
                </a:solidFill>
              </a:defRPr>
            </a:pPr>
            <a:r>
              <a:rPr sz="2800" dirty="0">
                <a:solidFill>
                  <a:srgbClr val="800000"/>
                </a:solidFill>
              </a:rPr>
              <a:t>Workgroup Meetings</a:t>
            </a:r>
          </a:p>
          <a:p>
            <a:pPr marL="384047" lvl="1" indent="-182879">
              <a:spcBef>
                <a:spcPts val="400"/>
              </a:spcBef>
              <a:defRPr sz="1800"/>
            </a:pPr>
            <a:r>
              <a:rPr sz="2400" dirty="0"/>
              <a:t>Dec. 18 &amp; 21: Milliman Modeling Results </a:t>
            </a:r>
          </a:p>
          <a:p>
            <a:pPr marL="384047" lvl="1" indent="-182879">
              <a:spcBef>
                <a:spcPts val="400"/>
              </a:spcBef>
              <a:defRPr sz="1800">
                <a:solidFill>
                  <a:srgbClr val="000000"/>
                </a:solidFill>
              </a:defRPr>
            </a:pPr>
            <a:r>
              <a:rPr sz="2400" dirty="0"/>
              <a:t>Dec. 21-22: Survey available to members</a:t>
            </a:r>
          </a:p>
          <a:p>
            <a:pPr marL="384047" lvl="1" indent="-182879">
              <a:spcBef>
                <a:spcPts val="400"/>
              </a:spcBef>
              <a:defRPr sz="1800">
                <a:solidFill>
                  <a:srgbClr val="000000"/>
                </a:solidFill>
              </a:defRPr>
            </a:pPr>
            <a:r>
              <a:rPr sz="2400" dirty="0"/>
              <a:t>Jan. 4: </a:t>
            </a:r>
            <a:r>
              <a:rPr sz="2400" dirty="0" err="1"/>
              <a:t>Manatt</a:t>
            </a:r>
            <a:r>
              <a:rPr sz="2400" dirty="0"/>
              <a:t> sends preliminary package (based on survey) to members</a:t>
            </a:r>
          </a:p>
          <a:p>
            <a:pPr marL="384047" lvl="1" indent="-182879">
              <a:spcBef>
                <a:spcPts val="400"/>
              </a:spcBef>
              <a:defRPr sz="1800">
                <a:solidFill>
                  <a:srgbClr val="000000"/>
                </a:solidFill>
              </a:defRPr>
            </a:pPr>
            <a:r>
              <a:rPr sz="2400" dirty="0"/>
              <a:t>Jan 11: Workgroup meets to review, amend and vote on package of recommendations </a:t>
            </a:r>
            <a:r>
              <a:rPr sz="2400" dirty="0">
                <a:solidFill>
                  <a:srgbClr val="404040"/>
                </a:solidFill>
              </a:rPr>
              <a:t>	</a:t>
            </a:r>
          </a:p>
          <a:p>
            <a:pPr marL="0" lvl="1" indent="201168">
              <a:spcBef>
                <a:spcPts val="400"/>
              </a:spcBef>
              <a:buSzTx/>
              <a:buNone/>
              <a:defRPr sz="1800">
                <a:solidFill>
                  <a:schemeClr val="accent2"/>
                </a:solidFill>
              </a:defRPr>
            </a:pPr>
            <a:endParaRPr sz="2400" dirty="0">
              <a:solidFill>
                <a:srgbClr val="404040"/>
              </a:solidFill>
            </a:endParaRPr>
          </a:p>
          <a:p>
            <a:pPr marL="0" lvl="1" indent="201168">
              <a:spcBef>
                <a:spcPts val="400"/>
              </a:spcBef>
              <a:buSzTx/>
              <a:buNone/>
              <a:defRPr sz="1800">
                <a:solidFill>
                  <a:schemeClr val="accent2"/>
                </a:solidFill>
              </a:defRPr>
            </a:pPr>
            <a:r>
              <a:rPr sz="2800" dirty="0">
                <a:solidFill>
                  <a:srgbClr val="800000"/>
                </a:solidFill>
              </a:rPr>
              <a:t>Task Force Meetings</a:t>
            </a:r>
          </a:p>
          <a:p>
            <a:pPr marL="384047" lvl="1" indent="-182879">
              <a:spcBef>
                <a:spcPts val="400"/>
              </a:spcBef>
              <a:defRPr sz="1800">
                <a:solidFill>
                  <a:srgbClr val="000000"/>
                </a:solidFill>
              </a:defRPr>
            </a:pPr>
            <a:r>
              <a:rPr sz="2400" dirty="0"/>
              <a:t>Dec. 18: Workgroup 1 preliminary recommendations</a:t>
            </a:r>
          </a:p>
          <a:p>
            <a:pPr marL="384047" lvl="1" indent="-182879">
              <a:spcBef>
                <a:spcPts val="400"/>
              </a:spcBef>
              <a:defRPr sz="1800">
                <a:solidFill>
                  <a:srgbClr val="000000"/>
                </a:solidFill>
              </a:defRPr>
            </a:pPr>
            <a:r>
              <a:rPr sz="2400" dirty="0"/>
              <a:t>Jan. 15: Voting on final package based off of workgroup packages </a:t>
            </a:r>
          </a:p>
        </p:txBody>
      </p:sp>
      <p:sp>
        <p:nvSpPr>
          <p:cNvPr id="2" name="Slide Number Placeholder 1"/>
          <p:cNvSpPr>
            <a:spLocks noGrp="1"/>
          </p:cNvSpPr>
          <p:nvPr>
            <p:ph type="sldNum" sz="quarter" idx="2"/>
          </p:nvPr>
        </p:nvSpPr>
        <p:spPr/>
        <p:txBody>
          <a:bodyPr/>
          <a:lstStyle/>
          <a:p>
            <a:fld id="{86CB4B4D-7CA3-9044-876B-883B54F8677D}" type="slidenum">
              <a:rPr lang="en-US" smtClean="0"/>
              <a:t>4</a:t>
            </a:fld>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1097280" y="286603"/>
            <a:ext cx="10058401" cy="1450757"/>
          </a:xfrm>
          <a:prstGeom prst="rect">
            <a:avLst/>
          </a:prstGeom>
        </p:spPr>
        <p:txBody>
          <a:bodyPr/>
          <a:lstStyle>
            <a:lvl1pPr>
              <a:defRPr spc="-100"/>
            </a:lvl1pPr>
          </a:lstStyle>
          <a:p>
            <a:r>
              <a:rPr dirty="0"/>
              <a:t>Workgroup voting process for recommendations</a:t>
            </a:r>
          </a:p>
        </p:txBody>
      </p:sp>
      <p:sp>
        <p:nvSpPr>
          <p:cNvPr id="164" name="Shape 164"/>
          <p:cNvSpPr>
            <a:spLocks noGrp="1"/>
          </p:cNvSpPr>
          <p:nvPr>
            <p:ph type="body" idx="1"/>
          </p:nvPr>
        </p:nvSpPr>
        <p:spPr>
          <a:xfrm>
            <a:off x="1314450" y="1876926"/>
            <a:ext cx="8743951" cy="4244741"/>
          </a:xfrm>
          <a:prstGeom prst="rect">
            <a:avLst/>
          </a:prstGeom>
        </p:spPr>
        <p:txBody>
          <a:bodyPr>
            <a:normAutofit lnSpcReduction="10000"/>
          </a:bodyPr>
          <a:lstStyle/>
          <a:p>
            <a:pPr>
              <a:defRPr sz="1800">
                <a:solidFill>
                  <a:schemeClr val="accent2"/>
                </a:solidFill>
              </a:defRPr>
            </a:pPr>
            <a:r>
              <a:rPr sz="2400" dirty="0">
                <a:solidFill>
                  <a:srgbClr val="800000"/>
                </a:solidFill>
              </a:rPr>
              <a:t>Step 1: Workgroup Responds to Survey about Recommendations </a:t>
            </a:r>
          </a:p>
          <a:p>
            <a:pPr marL="384047" lvl="1" indent="-182879">
              <a:spcBef>
                <a:spcPts val="400"/>
              </a:spcBef>
              <a:defRPr sz="1400">
                <a:solidFill>
                  <a:srgbClr val="000000"/>
                </a:solidFill>
              </a:defRPr>
            </a:pPr>
            <a:r>
              <a:rPr dirty="0"/>
              <a:t>Based on a Likert Scale; need 51% of possible points to be included in the preliminary package.</a:t>
            </a:r>
          </a:p>
          <a:p>
            <a:pPr marL="384047" lvl="1" indent="-182879">
              <a:spcBef>
                <a:spcPts val="400"/>
              </a:spcBef>
              <a:spcAft>
                <a:spcPts val="1200"/>
              </a:spcAft>
              <a:defRPr sz="1400">
                <a:solidFill>
                  <a:srgbClr val="000000"/>
                </a:solidFill>
              </a:defRPr>
            </a:pPr>
            <a:r>
              <a:rPr dirty="0"/>
              <a:t>Results will be made available to Members  on January 4 (and to the public online).</a:t>
            </a:r>
            <a:endParaRPr sz="1800" dirty="0"/>
          </a:p>
          <a:p>
            <a:pPr>
              <a:defRPr sz="1800">
                <a:solidFill>
                  <a:schemeClr val="accent2"/>
                </a:solidFill>
              </a:defRPr>
            </a:pPr>
            <a:r>
              <a:rPr sz="2400" dirty="0">
                <a:solidFill>
                  <a:srgbClr val="800000"/>
                </a:solidFill>
              </a:rPr>
              <a:t>Step 2: </a:t>
            </a:r>
            <a:r>
              <a:rPr sz="2400" dirty="0" err="1">
                <a:solidFill>
                  <a:srgbClr val="800000"/>
                </a:solidFill>
              </a:rPr>
              <a:t>Manatt</a:t>
            </a:r>
            <a:r>
              <a:rPr sz="2400" dirty="0">
                <a:solidFill>
                  <a:srgbClr val="800000"/>
                </a:solidFill>
              </a:rPr>
              <a:t> Drafts Package with Input from Workgroup Leads</a:t>
            </a:r>
            <a:r>
              <a:rPr dirty="0">
                <a:solidFill>
                  <a:srgbClr val="800000"/>
                </a:solidFill>
              </a:rPr>
              <a:t> </a:t>
            </a:r>
          </a:p>
          <a:p>
            <a:pPr marL="384047" lvl="1" indent="-182879">
              <a:spcBef>
                <a:spcPts val="400"/>
              </a:spcBef>
              <a:defRPr sz="1400">
                <a:solidFill>
                  <a:srgbClr val="000000"/>
                </a:solidFill>
              </a:defRPr>
            </a:pPr>
            <a:r>
              <a:rPr dirty="0"/>
              <a:t>Package will include most salient pros and cons and identify where there was differing views among Members. </a:t>
            </a:r>
          </a:p>
          <a:p>
            <a:pPr marL="384047" lvl="1" indent="-182879">
              <a:spcBef>
                <a:spcPts val="400"/>
              </a:spcBef>
              <a:spcAft>
                <a:spcPts val="1200"/>
              </a:spcAft>
              <a:defRPr sz="1400">
                <a:solidFill>
                  <a:srgbClr val="000000"/>
                </a:solidFill>
              </a:defRPr>
            </a:pPr>
            <a:r>
              <a:rPr dirty="0"/>
              <a:t>Members will receive a preview of package on January 4 (it will also be posted online before the 11</a:t>
            </a:r>
            <a:r>
              <a:rPr baseline="30000" dirty="0"/>
              <a:t>th</a:t>
            </a:r>
            <a:r>
              <a:rPr dirty="0" smtClean="0"/>
              <a:t>)</a:t>
            </a:r>
            <a:endParaRPr sz="1800" dirty="0"/>
          </a:p>
          <a:p>
            <a:pPr marL="0" lvl="1" indent="201168">
              <a:spcBef>
                <a:spcPts val="400"/>
              </a:spcBef>
              <a:buSzTx/>
              <a:buNone/>
              <a:defRPr sz="1800">
                <a:solidFill>
                  <a:schemeClr val="accent2"/>
                </a:solidFill>
              </a:defRPr>
            </a:pPr>
            <a:r>
              <a:rPr sz="2400" dirty="0">
                <a:solidFill>
                  <a:srgbClr val="800000"/>
                </a:solidFill>
              </a:rPr>
              <a:t>Step 3: Workgroup Amends, as needed, and Votes on Package</a:t>
            </a:r>
          </a:p>
          <a:p>
            <a:pPr marL="384047" lvl="1" indent="-182879">
              <a:spcBef>
                <a:spcPts val="400"/>
              </a:spcBef>
              <a:defRPr sz="1400">
                <a:solidFill>
                  <a:srgbClr val="000000"/>
                </a:solidFill>
              </a:defRPr>
            </a:pPr>
            <a:r>
              <a:rPr dirty="0"/>
              <a:t>Workgroup Lead presents the package on Jan. 11 for discussion and amendments.</a:t>
            </a:r>
            <a:endParaRPr sz="1800" dirty="0"/>
          </a:p>
          <a:p>
            <a:pPr marL="384047" lvl="1" indent="-182879">
              <a:spcBef>
                <a:spcPts val="400"/>
              </a:spcBef>
              <a:defRPr sz="1400">
                <a:solidFill>
                  <a:srgbClr val="000000"/>
                </a:solidFill>
              </a:defRPr>
            </a:pPr>
            <a:r>
              <a:rPr dirty="0"/>
              <a:t>Vote to approve means there is agreement with most (but not necessarily all) of the recommendations. </a:t>
            </a:r>
          </a:p>
          <a:p>
            <a:pPr marL="384047" lvl="1" indent="-182879">
              <a:spcBef>
                <a:spcPts val="400"/>
              </a:spcBef>
              <a:defRPr sz="1400">
                <a:solidFill>
                  <a:srgbClr val="000000"/>
                </a:solidFill>
              </a:defRPr>
            </a:pPr>
            <a:r>
              <a:rPr dirty="0"/>
              <a:t>Majority vote needed to approve package to be sent to the Task Force. </a:t>
            </a:r>
            <a:endParaRPr sz="1800" dirty="0"/>
          </a:p>
          <a:p>
            <a:pPr marL="384047" lvl="1" indent="-182879">
              <a:spcBef>
                <a:spcPts val="400"/>
              </a:spcBef>
              <a:defRPr sz="1400">
                <a:solidFill>
                  <a:srgbClr val="000000"/>
                </a:solidFill>
              </a:defRPr>
            </a:pPr>
            <a:r>
              <a:rPr dirty="0"/>
              <a:t>Amendments require supermajority </a:t>
            </a:r>
            <a:r>
              <a:rPr lang="en-US" dirty="0" smtClean="0"/>
              <a:t>(3/5) </a:t>
            </a:r>
            <a:r>
              <a:rPr dirty="0" smtClean="0"/>
              <a:t>for </a:t>
            </a:r>
            <a:r>
              <a:rPr dirty="0"/>
              <a:t>approval; No new items may be added by amendment</a:t>
            </a:r>
            <a:r>
              <a:rPr dirty="0" smtClean="0"/>
              <a:t>.</a:t>
            </a:r>
            <a:endParaRPr lang="en-US" dirty="0" smtClean="0"/>
          </a:p>
          <a:p>
            <a:pPr marL="201168" lvl="1" indent="0">
              <a:spcBef>
                <a:spcPts val="400"/>
              </a:spcBef>
              <a:buNone/>
              <a:defRPr sz="1400">
                <a:solidFill>
                  <a:srgbClr val="000000"/>
                </a:solidFill>
              </a:defRPr>
            </a:pPr>
            <a:endParaRPr lang="en-US" sz="1600" dirty="0" smtClean="0"/>
          </a:p>
          <a:p>
            <a:pPr marL="201168" lvl="1" indent="0">
              <a:spcBef>
                <a:spcPts val="400"/>
              </a:spcBef>
              <a:buNone/>
              <a:defRPr sz="1400">
                <a:solidFill>
                  <a:srgbClr val="000000"/>
                </a:solidFill>
              </a:defRPr>
            </a:pPr>
            <a:endParaRPr sz="1600" dirty="0"/>
          </a:p>
          <a:p>
            <a:pPr>
              <a:defRPr sz="1800" b="1"/>
            </a:pPr>
            <a:r>
              <a:rPr sz="1400" dirty="0"/>
              <a:t>NOTE: </a:t>
            </a:r>
            <a:r>
              <a:rPr sz="1400" b="0" dirty="0"/>
              <a:t>Task force will vote on packages on Jan. 15. The voting process is similar to Step 3, except that a </a:t>
            </a:r>
            <a:r>
              <a:rPr sz="1400" b="0" dirty="0" smtClean="0"/>
              <a:t>supermajority</a:t>
            </a:r>
            <a:r>
              <a:rPr lang="en-US" sz="1400" b="0" dirty="0" smtClean="0"/>
              <a:t> (3/5)</a:t>
            </a:r>
            <a:r>
              <a:rPr sz="1400" b="0" dirty="0" smtClean="0"/>
              <a:t> </a:t>
            </a:r>
            <a:r>
              <a:rPr sz="1400" b="0" dirty="0"/>
              <a:t>is needed to approve final package and amendments.</a:t>
            </a:r>
          </a:p>
        </p:txBody>
      </p:sp>
      <p:sp>
        <p:nvSpPr>
          <p:cNvPr id="2" name="Slide Number Placeholder 1"/>
          <p:cNvSpPr>
            <a:spLocks noGrp="1"/>
          </p:cNvSpPr>
          <p:nvPr>
            <p:ph type="sldNum" sz="quarter" idx="2"/>
          </p:nvPr>
        </p:nvSpPr>
        <p:spPr/>
        <p:txBody>
          <a:bodyPr/>
          <a:lstStyle/>
          <a:p>
            <a:fld id="{86CB4B4D-7CA3-9044-876B-883B54F8677D}" type="slidenum">
              <a:rPr lang="en-US" smtClean="0"/>
              <a:t>5</a:t>
            </a:fld>
            <a:endParaRPr 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xfrm>
            <a:off x="1097280" y="758951"/>
            <a:ext cx="10058401" cy="3566162"/>
          </a:xfrm>
          <a:prstGeom prst="rect">
            <a:avLst/>
          </a:prstGeom>
        </p:spPr>
        <p:txBody>
          <a:bodyPr/>
          <a:lstStyle>
            <a:lvl1pPr>
              <a:defRPr spc="-100"/>
            </a:lvl1pPr>
          </a:lstStyle>
          <a:p>
            <a:r>
              <a:t>Marketplace/MNsure</a:t>
            </a:r>
          </a:p>
        </p:txBody>
      </p:sp>
      <p:sp>
        <p:nvSpPr>
          <p:cNvPr id="167" name="Shape 167"/>
          <p:cNvSpPr>
            <a:spLocks noGrp="1"/>
          </p:cNvSpPr>
          <p:nvPr>
            <p:ph type="body" sz="quarter" idx="1"/>
          </p:nvPr>
        </p:nvSpPr>
        <p:spPr>
          <a:xfrm>
            <a:off x="1100050" y="4455619"/>
            <a:ext cx="10058401" cy="1563217"/>
          </a:xfrm>
          <a:prstGeom prst="rect">
            <a:avLst/>
          </a:prstGeom>
        </p:spPr>
        <p:txBody>
          <a:bodyPr/>
          <a:lstStyle/>
          <a:p>
            <a:r>
              <a:rPr dirty="0">
                <a:solidFill>
                  <a:schemeClr val="tx1"/>
                </a:solidFill>
              </a:rPr>
              <a:t>Fiscal impact of models for </a:t>
            </a:r>
            <a:r>
              <a:rPr dirty="0" smtClean="0">
                <a:solidFill>
                  <a:schemeClr val="tx1"/>
                </a:solidFill>
              </a:rPr>
              <a:t>consideration</a:t>
            </a:r>
            <a:endParaRPr lang="en-US" dirty="0" smtClean="0">
              <a:solidFill>
                <a:schemeClr val="tx1"/>
              </a:solidFill>
            </a:endParaRPr>
          </a:p>
          <a:p>
            <a:r>
              <a:rPr lang="en-US" dirty="0" smtClean="0">
                <a:solidFill>
                  <a:schemeClr val="tx1"/>
                </a:solidFill>
              </a:rPr>
              <a:t>Chuck Johnson, DHS &amp; Scott Peterson, MN.it</a:t>
            </a:r>
            <a:endParaRPr dirty="0">
              <a:solidFill>
                <a:schemeClr val="tx1"/>
              </a:solidFill>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6</a:t>
            </a:fld>
            <a:endParaRPr 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xfrm>
            <a:off x="1097280" y="286603"/>
            <a:ext cx="10058401" cy="1450757"/>
          </a:xfrm>
          <a:prstGeom prst="rect">
            <a:avLst/>
          </a:prstGeom>
        </p:spPr>
        <p:txBody>
          <a:bodyPr/>
          <a:lstStyle>
            <a:lvl1pPr>
              <a:defRPr spc="-100">
                <a:solidFill>
                  <a:srgbClr val="000000"/>
                </a:solidFill>
              </a:defRPr>
            </a:lvl1pPr>
          </a:lstStyle>
          <a:p>
            <a:r>
              <a:t>Key Tasks for Today’s Meeting</a:t>
            </a:r>
          </a:p>
        </p:txBody>
      </p:sp>
      <p:sp>
        <p:nvSpPr>
          <p:cNvPr id="170" name="Shape 170"/>
          <p:cNvSpPr/>
          <p:nvPr/>
        </p:nvSpPr>
        <p:spPr>
          <a:xfrm>
            <a:off x="883576" y="2106201"/>
            <a:ext cx="9657712" cy="24006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285750" indent="-285750">
              <a:spcBef>
                <a:spcPts val="1200"/>
              </a:spcBef>
              <a:buSzPct val="100000"/>
              <a:buFont typeface="Arial"/>
              <a:buChar char="•"/>
              <a:defRPr sz="2400">
                <a:solidFill>
                  <a:schemeClr val="accent2"/>
                </a:solidFill>
              </a:defRPr>
            </a:pPr>
            <a:r>
              <a:rPr dirty="0">
                <a:solidFill>
                  <a:srgbClr val="800000"/>
                </a:solidFill>
              </a:rPr>
              <a:t>Recap Marketplace models, including </a:t>
            </a:r>
            <a:r>
              <a:rPr lang="en-US" dirty="0" smtClean="0">
                <a:solidFill>
                  <a:srgbClr val="800000"/>
                </a:solidFill>
              </a:rPr>
              <a:t>functionality </a:t>
            </a:r>
            <a:r>
              <a:rPr dirty="0" smtClean="0">
                <a:solidFill>
                  <a:srgbClr val="800000"/>
                </a:solidFill>
              </a:rPr>
              <a:t>pros </a:t>
            </a:r>
            <a:r>
              <a:rPr dirty="0">
                <a:solidFill>
                  <a:srgbClr val="800000"/>
                </a:solidFill>
              </a:rPr>
              <a:t>and cons of each</a:t>
            </a:r>
          </a:p>
          <a:p>
            <a:pPr marL="285750" indent="-285750">
              <a:spcBef>
                <a:spcPts val="1200"/>
              </a:spcBef>
              <a:buSzPct val="100000"/>
              <a:buFont typeface="Arial"/>
              <a:buChar char="•"/>
              <a:defRPr sz="2400">
                <a:solidFill>
                  <a:schemeClr val="accent2"/>
                </a:solidFill>
              </a:defRPr>
            </a:pPr>
            <a:r>
              <a:rPr dirty="0">
                <a:solidFill>
                  <a:srgbClr val="800000"/>
                </a:solidFill>
              </a:rPr>
              <a:t>Review new information comparing the costs of each model</a:t>
            </a:r>
          </a:p>
          <a:p>
            <a:pPr marL="285750" indent="-285750">
              <a:spcBef>
                <a:spcPts val="1200"/>
              </a:spcBef>
              <a:buSzPct val="100000"/>
              <a:buFont typeface="Arial"/>
              <a:buChar char="•"/>
              <a:defRPr sz="2400">
                <a:solidFill>
                  <a:schemeClr val="accent2"/>
                </a:solidFill>
              </a:defRPr>
            </a:pPr>
            <a:r>
              <a:rPr dirty="0">
                <a:solidFill>
                  <a:srgbClr val="800000"/>
                </a:solidFill>
              </a:rPr>
              <a:t>Review and validate current recommendations</a:t>
            </a:r>
          </a:p>
          <a:p>
            <a:pPr marL="285750" indent="-285750">
              <a:spcBef>
                <a:spcPts val="1200"/>
              </a:spcBef>
              <a:buSzPct val="100000"/>
              <a:buFont typeface="Arial"/>
              <a:buChar char="•"/>
              <a:defRPr sz="2400">
                <a:solidFill>
                  <a:schemeClr val="accent2"/>
                </a:solidFill>
              </a:defRPr>
            </a:pPr>
            <a:r>
              <a:rPr dirty="0">
                <a:solidFill>
                  <a:srgbClr val="800000"/>
                </a:solidFill>
              </a:rPr>
              <a:t>Discuss whether modeling results suggest any Marketplace models are not feasible and should be struck from list of potential models</a:t>
            </a:r>
          </a:p>
        </p:txBody>
      </p:sp>
      <p:sp>
        <p:nvSpPr>
          <p:cNvPr id="2" name="Slide Number Placeholder 1"/>
          <p:cNvSpPr>
            <a:spLocks noGrp="1"/>
          </p:cNvSpPr>
          <p:nvPr>
            <p:ph type="sldNum" sz="quarter" idx="2"/>
          </p:nvPr>
        </p:nvSpPr>
        <p:spPr/>
        <p:txBody>
          <a:bodyPr/>
          <a:lstStyle/>
          <a:p>
            <a:fld id="{86CB4B4D-7CA3-9044-876B-883B54F8677D}" type="slidenum">
              <a:rPr lang="en-US" smtClean="0"/>
              <a:t>7</a:t>
            </a:fld>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834389" y="286603"/>
            <a:ext cx="10801351" cy="1450757"/>
          </a:xfrm>
          <a:prstGeom prst="rect">
            <a:avLst/>
          </a:prstGeom>
        </p:spPr>
        <p:txBody>
          <a:bodyPr/>
          <a:lstStyle>
            <a:lvl1pPr>
              <a:defRPr spc="-100"/>
            </a:lvl1pPr>
          </a:lstStyle>
          <a:p>
            <a:r>
              <a:t>Recap: Functionality of Marketplace Models</a:t>
            </a:r>
          </a:p>
        </p:txBody>
      </p:sp>
      <p:graphicFrame>
        <p:nvGraphicFramePr>
          <p:cNvPr id="174" name="Table 174" descr=" SBM SSBM FFM&#10;E&amp;E/IT MN IT  • Federal IT for QHP eligibility &amp; enrollment and Medicaid/CHIP  initial eligibility &#10;• MN IT for Medicaid/CHIP eligibility case management and renewal (and initial determination for individuals who apply via the state) • Federal IT for QHP eligibility &amp; enrollment and Medicaid/CHIP initial eligibility&#10;• MN IT for Medicaid/CHIP eligibility case management and renewal (and initial eligibility determination for individuals who apply via the state)&#10;Funding State imposes 3.5% user fee on health plans sold through MNsure Federal government is proposing to collect a 3% user fee on all health plans sold through marketplace (OR the state could collect whatever fee it chooses and pay the federal government the 3%)  Federal government currently collects 3.5% user fee on health plans sold through marketplace&#10;Plan Management State controls State retains; proposed payment notice would limit state flexibility State conducts rate review with final federal approval&#10;Consumer Assistance State controls • State controls consumer outreach and navigators&#10;• Federal government provides E&amp;E call center support • Federal gov’t sets level and picks Navigators&#10;"/>
          <p:cNvGraphicFramePr/>
          <p:nvPr>
            <p:extLst>
              <p:ext uri="{D42A27DB-BD31-4B8C-83A1-F6EECF244321}">
                <p14:modId xmlns:p14="http://schemas.microsoft.com/office/powerpoint/2010/main" val="1448286877"/>
              </p:ext>
            </p:extLst>
          </p:nvPr>
        </p:nvGraphicFramePr>
        <p:xfrm>
          <a:off x="481263" y="1655545"/>
          <a:ext cx="11154477" cy="4594746"/>
        </p:xfrm>
        <a:graphic>
          <a:graphicData uri="http://schemas.openxmlformats.org/drawingml/2006/table">
            <a:tbl>
              <a:tblPr firstRow="1" bandRow="1">
                <a:tableStyleId>{4C3C2611-4C71-4FC5-86AE-919BDF0F9419}</a:tableStyleId>
              </a:tblPr>
              <a:tblGrid>
                <a:gridCol w="1844209"/>
                <a:gridCol w="2500355"/>
                <a:gridCol w="3476104"/>
                <a:gridCol w="3333809"/>
              </a:tblGrid>
              <a:tr h="388506">
                <a:tc>
                  <a:txBody>
                    <a:bodyPr/>
                    <a:lstStyle/>
                    <a:p>
                      <a:pPr algn="ctr">
                        <a:defRPr sz="1800"/>
                      </a:pPr>
                      <a:endParaRPr dirty="0">
                        <a:solidFill>
                          <a:schemeClr val="tx1"/>
                        </a:solidFill>
                      </a:endParaRPr>
                    </a:p>
                  </a:txBody>
                  <a:tcPr marL="45720" marR="45720" horzOverflow="overflow"/>
                </a:tc>
                <a:tc>
                  <a:txBody>
                    <a:bodyPr/>
                    <a:lstStyle/>
                    <a:p>
                      <a:pPr algn="ctr">
                        <a:defRPr sz="1800" b="0">
                          <a:solidFill>
                            <a:srgbClr val="000000"/>
                          </a:solidFill>
                        </a:defRPr>
                      </a:pPr>
                      <a:r>
                        <a:rPr sz="1400" b="1" dirty="0">
                          <a:solidFill>
                            <a:schemeClr val="tx1"/>
                          </a:solidFill>
                        </a:rPr>
                        <a:t>SBM</a:t>
                      </a:r>
                    </a:p>
                  </a:txBody>
                  <a:tcPr marL="45720" marR="45720" horzOverflow="overflow"/>
                </a:tc>
                <a:tc>
                  <a:txBody>
                    <a:bodyPr/>
                    <a:lstStyle/>
                    <a:p>
                      <a:pPr algn="ctr">
                        <a:defRPr sz="1800" b="0">
                          <a:solidFill>
                            <a:srgbClr val="000000"/>
                          </a:solidFill>
                        </a:defRPr>
                      </a:pPr>
                      <a:r>
                        <a:rPr sz="1400" b="1" dirty="0">
                          <a:solidFill>
                            <a:schemeClr val="tx1"/>
                          </a:solidFill>
                        </a:rPr>
                        <a:t>SSBM</a:t>
                      </a:r>
                    </a:p>
                  </a:txBody>
                  <a:tcPr marL="45720" marR="45720" horzOverflow="overflow"/>
                </a:tc>
                <a:tc>
                  <a:txBody>
                    <a:bodyPr/>
                    <a:lstStyle/>
                    <a:p>
                      <a:pPr algn="ctr">
                        <a:defRPr sz="1800" b="0">
                          <a:solidFill>
                            <a:srgbClr val="000000"/>
                          </a:solidFill>
                        </a:defRPr>
                      </a:pPr>
                      <a:r>
                        <a:rPr sz="1400" b="1" dirty="0">
                          <a:solidFill>
                            <a:schemeClr val="tx1"/>
                          </a:solidFill>
                        </a:rPr>
                        <a:t>FFM</a:t>
                      </a:r>
                    </a:p>
                  </a:txBody>
                  <a:tcPr marL="45720" marR="45720" horzOverflow="overflow"/>
                </a:tc>
              </a:tr>
              <a:tr h="1528230">
                <a:tc>
                  <a:txBody>
                    <a:bodyPr/>
                    <a:lstStyle/>
                    <a:p>
                      <a:pPr algn="l">
                        <a:defRPr sz="1800"/>
                      </a:pPr>
                      <a:r>
                        <a:rPr sz="1400" b="1" dirty="0"/>
                        <a:t>E&amp;E/IT</a:t>
                      </a:r>
                    </a:p>
                  </a:txBody>
                  <a:tcPr marL="45720" marR="45720" horzOverflow="overflow"/>
                </a:tc>
                <a:tc>
                  <a:txBody>
                    <a:bodyPr/>
                    <a:lstStyle/>
                    <a:p>
                      <a:pPr algn="l">
                        <a:defRPr sz="1800"/>
                      </a:pPr>
                      <a:r>
                        <a:rPr sz="1400" dirty="0"/>
                        <a:t>MN IT </a:t>
                      </a:r>
                    </a:p>
                  </a:txBody>
                  <a:tcPr marL="45720" marR="45720" horzOverflow="overflow"/>
                </a:tc>
                <a:tc>
                  <a:txBody>
                    <a:bodyPr/>
                    <a:lstStyle/>
                    <a:p>
                      <a:pPr marL="285750" indent="-285750" algn="l">
                        <a:buSzPct val="100000"/>
                        <a:buFont typeface="Arial"/>
                        <a:buChar char="•"/>
                        <a:defRPr sz="1300"/>
                      </a:pPr>
                      <a:r>
                        <a:rPr sz="1400" dirty="0"/>
                        <a:t>Federal IT for QHP eligibility &amp; enrollment and Medicaid/CHIP  initial eligibility </a:t>
                      </a:r>
                    </a:p>
                    <a:p>
                      <a:pPr marL="285750" indent="-285750" algn="l">
                        <a:buSzPct val="100000"/>
                        <a:buFont typeface="Arial"/>
                        <a:buChar char="•"/>
                        <a:defRPr sz="1300"/>
                      </a:pPr>
                      <a:r>
                        <a:rPr sz="1400" dirty="0"/>
                        <a:t>MN IT for Medicaid/CHIP eligibility </a:t>
                      </a:r>
                      <a:r>
                        <a:rPr lang="en-US" sz="1400" dirty="0" smtClean="0"/>
                        <a:t>case management</a:t>
                      </a:r>
                      <a:r>
                        <a:rPr lang="en-US" sz="1400" baseline="0" dirty="0" smtClean="0"/>
                        <a:t> and renewal (and initial </a:t>
                      </a:r>
                      <a:r>
                        <a:rPr sz="1400" dirty="0" smtClean="0"/>
                        <a:t>determination</a:t>
                      </a:r>
                      <a:r>
                        <a:rPr lang="en-US" sz="1400" dirty="0" smtClean="0"/>
                        <a:t> for individuals who apply via the</a:t>
                      </a:r>
                      <a:r>
                        <a:rPr lang="en-US" sz="1400" baseline="0" dirty="0" smtClean="0"/>
                        <a:t> state)</a:t>
                      </a:r>
                      <a:endParaRPr sz="1400" dirty="0"/>
                    </a:p>
                  </a:txBody>
                  <a:tcPr marL="45720" marR="45720" horzOverflow="overflow"/>
                </a:tc>
                <a:tc>
                  <a:txBody>
                    <a:bodyPr/>
                    <a:lstStyle/>
                    <a:p>
                      <a:pPr marL="285750" indent="-285750" algn="l">
                        <a:buSzPct val="100000"/>
                        <a:buFont typeface="Arial"/>
                        <a:buChar char="•"/>
                        <a:defRPr sz="1300"/>
                      </a:pPr>
                      <a:r>
                        <a:rPr sz="1400" dirty="0"/>
                        <a:t>Federal IT for QHP eligibility &amp; enrollment and Medicaid/CHIP initial eligibility</a:t>
                      </a:r>
                    </a:p>
                    <a:p>
                      <a:pPr marL="285750" indent="-285750" algn="l">
                        <a:buSzPct val="100000"/>
                        <a:buFont typeface="Arial"/>
                        <a:buChar char="•"/>
                        <a:defRPr sz="1300"/>
                      </a:pPr>
                      <a:r>
                        <a:rPr sz="1400" dirty="0"/>
                        <a:t>MN IT for Medicaid/CHIP </a:t>
                      </a:r>
                      <a:r>
                        <a:rPr lang="en-US" sz="1400" dirty="0" smtClean="0"/>
                        <a:t>eligibility</a:t>
                      </a:r>
                      <a:r>
                        <a:rPr lang="en-US" sz="1400" baseline="0" dirty="0" smtClean="0"/>
                        <a:t> case management and renewal (and initial </a:t>
                      </a:r>
                      <a:r>
                        <a:rPr sz="1400" dirty="0" smtClean="0"/>
                        <a:t>eligibility determination</a:t>
                      </a:r>
                      <a:r>
                        <a:rPr lang="en-US" sz="1400" dirty="0" smtClean="0"/>
                        <a:t> for individuals who</a:t>
                      </a:r>
                      <a:r>
                        <a:rPr lang="en-US" sz="1400" baseline="0" dirty="0" smtClean="0"/>
                        <a:t> apply via the state)</a:t>
                      </a:r>
                      <a:endParaRPr sz="1400" dirty="0"/>
                    </a:p>
                  </a:txBody>
                  <a:tcPr marL="45720" marR="45720" horzOverflow="overflow"/>
                </a:tc>
              </a:tr>
              <a:tr h="1116783">
                <a:tc>
                  <a:txBody>
                    <a:bodyPr/>
                    <a:lstStyle/>
                    <a:p>
                      <a:pPr algn="l">
                        <a:defRPr sz="1800"/>
                      </a:pPr>
                      <a:r>
                        <a:rPr sz="1400" b="1"/>
                        <a:t>Funding</a:t>
                      </a:r>
                    </a:p>
                  </a:txBody>
                  <a:tcPr marL="45720" marR="45720" horzOverflow="overflow"/>
                </a:tc>
                <a:tc>
                  <a:txBody>
                    <a:bodyPr/>
                    <a:lstStyle/>
                    <a:p>
                      <a:pPr algn="l">
                        <a:defRPr sz="1800"/>
                      </a:pPr>
                      <a:r>
                        <a:rPr sz="1400" dirty="0"/>
                        <a:t>State imposes 3.5% user fee on health plans sold through MNsure</a:t>
                      </a:r>
                    </a:p>
                  </a:txBody>
                  <a:tcPr marL="45720" marR="45720" horzOverflow="overflow"/>
                </a:tc>
                <a:tc>
                  <a:txBody>
                    <a:bodyPr/>
                    <a:lstStyle/>
                    <a:p>
                      <a:pPr algn="l">
                        <a:defRPr sz="1800"/>
                      </a:pPr>
                      <a:r>
                        <a:rPr sz="1400"/>
                        <a:t>Federal government is proposing to collect a 3% user fee on all health plans sold through marketplace (OR the state could collect whatever fee it chooses and pay the federal government the 3%) </a:t>
                      </a:r>
                    </a:p>
                  </a:txBody>
                  <a:tcPr marL="45720" marR="45720" horzOverflow="overflow"/>
                </a:tc>
                <a:tc>
                  <a:txBody>
                    <a:bodyPr/>
                    <a:lstStyle/>
                    <a:p>
                      <a:pPr algn="l">
                        <a:spcBef>
                          <a:spcPts val="1200"/>
                        </a:spcBef>
                        <a:defRPr sz="1800"/>
                      </a:pPr>
                      <a:r>
                        <a:rPr sz="1400" dirty="0"/>
                        <a:t>Federal government currently collects 3.5% user fee on health plans sold through marketplace</a:t>
                      </a:r>
                    </a:p>
                  </a:txBody>
                  <a:tcPr marL="45720" marR="45720" horzOverflow="overflow"/>
                </a:tc>
              </a:tr>
              <a:tr h="518011">
                <a:tc>
                  <a:txBody>
                    <a:bodyPr/>
                    <a:lstStyle/>
                    <a:p>
                      <a:pPr algn="l">
                        <a:defRPr sz="1800"/>
                      </a:pPr>
                      <a:r>
                        <a:rPr sz="1400" b="1"/>
                        <a:t>Plan Management</a:t>
                      </a:r>
                    </a:p>
                  </a:txBody>
                  <a:tcPr marL="45720" marR="45720" horzOverflow="overflow"/>
                </a:tc>
                <a:tc>
                  <a:txBody>
                    <a:bodyPr/>
                    <a:lstStyle/>
                    <a:p>
                      <a:pPr algn="l">
                        <a:defRPr sz="1800"/>
                      </a:pPr>
                      <a:r>
                        <a:rPr sz="1400" dirty="0"/>
                        <a:t>State controls</a:t>
                      </a:r>
                    </a:p>
                  </a:txBody>
                  <a:tcPr marL="45720" marR="45720" horzOverflow="overflow"/>
                </a:tc>
                <a:tc>
                  <a:txBody>
                    <a:bodyPr/>
                    <a:lstStyle/>
                    <a:p>
                      <a:pPr algn="l">
                        <a:defRPr sz="1800"/>
                      </a:pPr>
                      <a:r>
                        <a:rPr sz="1400"/>
                        <a:t>State retains; proposed payment notice would limit state flexibility</a:t>
                      </a:r>
                    </a:p>
                  </a:txBody>
                  <a:tcPr marL="45720" marR="45720" horzOverflow="overflow"/>
                </a:tc>
                <a:tc>
                  <a:txBody>
                    <a:bodyPr/>
                    <a:lstStyle/>
                    <a:p>
                      <a:pPr algn="l">
                        <a:defRPr sz="1800"/>
                      </a:pPr>
                      <a:r>
                        <a:rPr lang="en-US" sz="1400" dirty="0" smtClean="0"/>
                        <a:t>State conducts rate review with final federal approval</a:t>
                      </a:r>
                      <a:endParaRPr sz="1400" dirty="0"/>
                    </a:p>
                  </a:txBody>
                  <a:tcPr marL="45720" marR="45720" horzOverflow="overflow"/>
                </a:tc>
              </a:tr>
              <a:tr h="938893">
                <a:tc>
                  <a:txBody>
                    <a:bodyPr/>
                    <a:lstStyle/>
                    <a:p>
                      <a:pPr algn="l">
                        <a:defRPr sz="1800"/>
                      </a:pPr>
                      <a:r>
                        <a:rPr sz="1400" b="1" dirty="0"/>
                        <a:t>Consumer Assistance</a:t>
                      </a:r>
                    </a:p>
                  </a:txBody>
                  <a:tcPr marL="45720" marR="45720" horzOverflow="overflow"/>
                </a:tc>
                <a:tc>
                  <a:txBody>
                    <a:bodyPr/>
                    <a:lstStyle/>
                    <a:p>
                      <a:pPr algn="l">
                        <a:defRPr sz="1800"/>
                      </a:pPr>
                      <a:r>
                        <a:rPr sz="1400" dirty="0"/>
                        <a:t>State controls</a:t>
                      </a:r>
                    </a:p>
                  </a:txBody>
                  <a:tcPr marL="45720" marR="45720" horzOverflow="overflow"/>
                </a:tc>
                <a:tc>
                  <a:txBody>
                    <a:bodyPr/>
                    <a:lstStyle/>
                    <a:p>
                      <a:pPr marL="285750" indent="-285750" algn="l">
                        <a:buSzPct val="100000"/>
                        <a:buFont typeface="Arial"/>
                        <a:buChar char="•"/>
                        <a:defRPr sz="1300"/>
                      </a:pPr>
                      <a:r>
                        <a:rPr sz="1400"/>
                        <a:t>State controls consumer outreach and navigators</a:t>
                      </a:r>
                    </a:p>
                    <a:p>
                      <a:pPr marL="285750" indent="-285750" algn="l">
                        <a:buSzPct val="100000"/>
                        <a:buFont typeface="Arial"/>
                        <a:buChar char="•"/>
                        <a:defRPr sz="1300"/>
                      </a:pPr>
                      <a:r>
                        <a:rPr sz="1400"/>
                        <a:t>Federal government provides E&amp;E call center support</a:t>
                      </a:r>
                    </a:p>
                  </a:txBody>
                  <a:tcPr marL="45720" marR="45720" horzOverflow="overflow"/>
                </a:tc>
                <a:tc>
                  <a:txBody>
                    <a:bodyPr/>
                    <a:lstStyle/>
                    <a:p>
                      <a:pPr marL="285750" indent="-285750" algn="l">
                        <a:buSzPct val="100000"/>
                        <a:buFont typeface="Arial"/>
                        <a:buChar char="•"/>
                        <a:defRPr sz="1300"/>
                      </a:pPr>
                      <a:r>
                        <a:rPr sz="1400" dirty="0"/>
                        <a:t>Federal gov’t sets level and picks Navigators </a:t>
                      </a:r>
                    </a:p>
                  </a:txBody>
                  <a:tcPr marL="45720" marR="45720" horzOverflow="overflow"/>
                </a:tc>
              </a:tr>
            </a:tbl>
          </a:graphicData>
        </a:graphic>
      </p:graphicFrame>
      <p:sp>
        <p:nvSpPr>
          <p:cNvPr id="173" name="Shape 173"/>
          <p:cNvSpPr>
            <a:spLocks noGrp="1"/>
          </p:cNvSpPr>
          <p:nvPr>
            <p:ph type="sldNum" sz="quarter" idx="4294967295"/>
          </p:nvPr>
        </p:nvSpPr>
        <p:spPr>
          <a:xfrm>
            <a:off x="11919659" y="6507622"/>
            <a:ext cx="170740" cy="2311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xfrm>
            <a:off x="1097280" y="286603"/>
            <a:ext cx="10522678" cy="1450757"/>
          </a:xfrm>
          <a:prstGeom prst="rect">
            <a:avLst/>
          </a:prstGeom>
        </p:spPr>
        <p:txBody>
          <a:bodyPr/>
          <a:lstStyle>
            <a:lvl1pPr>
              <a:defRPr spc="-100"/>
            </a:lvl1pPr>
          </a:lstStyle>
          <a:p>
            <a:r>
              <a:rPr dirty="0"/>
              <a:t>Key Assumptions for Determining Costs </a:t>
            </a:r>
          </a:p>
        </p:txBody>
      </p:sp>
      <p:sp>
        <p:nvSpPr>
          <p:cNvPr id="177" name="Shape 177"/>
          <p:cNvSpPr>
            <a:spLocks noGrp="1"/>
          </p:cNvSpPr>
          <p:nvPr>
            <p:ph type="body" idx="1"/>
          </p:nvPr>
        </p:nvSpPr>
        <p:spPr>
          <a:xfrm>
            <a:off x="933651" y="1934309"/>
            <a:ext cx="10413903" cy="4151698"/>
          </a:xfrm>
          <a:prstGeom prst="rect">
            <a:avLst/>
          </a:prstGeom>
        </p:spPr>
        <p:txBody>
          <a:bodyPr>
            <a:noAutofit/>
          </a:bodyPr>
          <a:lstStyle/>
          <a:p>
            <a:pPr marL="658368" lvl="1" indent="-457200">
              <a:spcBef>
                <a:spcPts val="1800"/>
              </a:spcBef>
              <a:buClr>
                <a:srgbClr val="800000"/>
              </a:buClr>
              <a:buFont typeface="+mj-lt"/>
              <a:buAutoNum type="arabicPeriod"/>
              <a:defRPr sz="1800">
                <a:solidFill>
                  <a:schemeClr val="accent2"/>
                </a:solidFill>
              </a:defRPr>
            </a:pPr>
            <a:r>
              <a:rPr sz="2200" dirty="0">
                <a:solidFill>
                  <a:srgbClr val="800000"/>
                </a:solidFill>
              </a:rPr>
              <a:t>One-Year Advance Notice Requirement: </a:t>
            </a:r>
            <a:r>
              <a:rPr sz="2200" dirty="0">
                <a:solidFill>
                  <a:schemeClr val="tx1"/>
                </a:solidFill>
              </a:rPr>
              <a:t>Earliest potential move to a federal exchange is 2018</a:t>
            </a:r>
          </a:p>
          <a:p>
            <a:pPr marL="658368" lvl="1" indent="-457200">
              <a:buClr>
                <a:srgbClr val="800000"/>
              </a:buClr>
              <a:buFont typeface="+mj-lt"/>
              <a:buAutoNum type="arabicPeriod"/>
              <a:defRPr sz="1800">
                <a:solidFill>
                  <a:schemeClr val="accent2"/>
                </a:solidFill>
              </a:defRPr>
            </a:pPr>
            <a:r>
              <a:rPr sz="2200" dirty="0">
                <a:solidFill>
                  <a:srgbClr val="800000"/>
                </a:solidFill>
              </a:rPr>
              <a:t>Public Program IT Resources: </a:t>
            </a:r>
            <a:r>
              <a:rPr sz="2200" dirty="0">
                <a:solidFill>
                  <a:schemeClr val="tx1"/>
                </a:solidFill>
              </a:rPr>
              <a:t>Minnesota would retain existing MNsure IT resources </a:t>
            </a:r>
            <a:r>
              <a:rPr sz="2200" dirty="0" smtClean="0">
                <a:solidFill>
                  <a:schemeClr val="tx1"/>
                </a:solidFill>
              </a:rPr>
              <a:t>to</a:t>
            </a:r>
            <a:r>
              <a:rPr lang="en-US" sz="2200" dirty="0" smtClean="0">
                <a:solidFill>
                  <a:schemeClr val="tx1"/>
                </a:solidFill>
              </a:rPr>
              <a:t> </a:t>
            </a:r>
            <a:r>
              <a:rPr lang="en-US" sz="2200" dirty="0">
                <a:solidFill>
                  <a:schemeClr val="tx1"/>
                </a:solidFill>
              </a:rPr>
              <a:t>perform ongoing development and operational support of eligibility and enrollment for MA and </a:t>
            </a:r>
            <a:r>
              <a:rPr lang="en-US" sz="2200" dirty="0" err="1">
                <a:solidFill>
                  <a:schemeClr val="tx1"/>
                </a:solidFill>
              </a:rPr>
              <a:t>MinnesotaCare</a:t>
            </a:r>
            <a:r>
              <a:rPr sz="2200" dirty="0" smtClean="0">
                <a:solidFill>
                  <a:schemeClr val="tx1"/>
                </a:solidFill>
              </a:rPr>
              <a:t> </a:t>
            </a:r>
            <a:endParaRPr lang="en-US" sz="2200" dirty="0" smtClean="0">
              <a:solidFill>
                <a:schemeClr val="tx1"/>
              </a:solidFill>
            </a:endParaRPr>
          </a:p>
          <a:p>
            <a:pPr marL="658368" lvl="1" indent="-457200">
              <a:buClr>
                <a:srgbClr val="800000"/>
              </a:buClr>
              <a:buFont typeface="+mj-lt"/>
              <a:buAutoNum type="arabicPeriod"/>
              <a:defRPr sz="1800">
                <a:solidFill>
                  <a:schemeClr val="accent2"/>
                </a:solidFill>
              </a:defRPr>
            </a:pPr>
            <a:r>
              <a:rPr sz="2200" dirty="0" smtClean="0">
                <a:solidFill>
                  <a:srgbClr val="800000"/>
                </a:solidFill>
              </a:rPr>
              <a:t>IT Impact: </a:t>
            </a:r>
            <a:endParaRPr lang="en-US" sz="2200" dirty="0" smtClean="0">
              <a:solidFill>
                <a:srgbClr val="800000"/>
              </a:solidFill>
            </a:endParaRPr>
          </a:p>
          <a:p>
            <a:pPr marL="896766" lvl="2" indent="-342900">
              <a:buClr>
                <a:srgbClr val="800000"/>
              </a:buClr>
              <a:defRPr sz="1800">
                <a:solidFill>
                  <a:schemeClr val="accent2"/>
                </a:solidFill>
              </a:defRPr>
            </a:pPr>
            <a:r>
              <a:rPr sz="2200" dirty="0" smtClean="0">
                <a:solidFill>
                  <a:schemeClr val="tx1"/>
                </a:solidFill>
              </a:rPr>
              <a:t>A move to either federal model would require a new IT project and process to transfer applicant data between the federal exchange and state systems</a:t>
            </a:r>
            <a:r>
              <a:rPr lang="en-US" sz="2200" dirty="0" smtClean="0">
                <a:solidFill>
                  <a:schemeClr val="tx1"/>
                </a:solidFill>
              </a:rPr>
              <a:t>.</a:t>
            </a:r>
          </a:p>
          <a:p>
            <a:pPr marL="896766" lvl="2" indent="-342900">
              <a:buClr>
                <a:srgbClr val="800000"/>
              </a:buClr>
              <a:defRPr sz="1800">
                <a:solidFill>
                  <a:schemeClr val="accent2"/>
                </a:solidFill>
              </a:defRPr>
            </a:pPr>
            <a:r>
              <a:rPr lang="en-US" sz="2200" dirty="0">
                <a:solidFill>
                  <a:schemeClr val="tx1"/>
                </a:solidFill>
              </a:rPr>
              <a:t>Total base costs for IT development and IT operations </a:t>
            </a:r>
            <a:r>
              <a:rPr lang="en-US" sz="2200" dirty="0" smtClean="0">
                <a:solidFill>
                  <a:schemeClr val="tx1"/>
                </a:solidFill>
              </a:rPr>
              <a:t>are assumed unchanged </a:t>
            </a:r>
            <a:r>
              <a:rPr lang="en-US" sz="2200" dirty="0">
                <a:solidFill>
                  <a:schemeClr val="tx1"/>
                </a:solidFill>
              </a:rPr>
              <a:t>and remain the same whether the state retains the current eligibility system or uses the federal IT infrastructure (either FFM or </a:t>
            </a:r>
            <a:r>
              <a:rPr lang="en-US" sz="2200" dirty="0" smtClean="0">
                <a:solidFill>
                  <a:schemeClr val="tx1"/>
                </a:solidFill>
              </a:rPr>
              <a:t>SSBM).</a:t>
            </a:r>
          </a:p>
          <a:p>
            <a:pPr marL="896766" lvl="2" indent="-342900">
              <a:defRPr sz="1800">
                <a:solidFill>
                  <a:schemeClr val="accent2"/>
                </a:solidFill>
              </a:defRPr>
            </a:pPr>
            <a:endParaRPr dirty="0" smtClean="0">
              <a:solidFill>
                <a:srgbClr val="404040"/>
              </a:solidFill>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9</a:t>
            </a:fld>
            <a:endParaRPr lang="en-US"/>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rgbClr val="FFFFFF"/>
      </a:lt1>
      <a:dk2>
        <a:srgbClr val="A7A7A7"/>
      </a:dk2>
      <a:lt2>
        <a:srgbClr val="535353"/>
      </a:lt2>
      <a:accent1>
        <a:srgbClr val="E48312"/>
      </a:accent1>
      <a:accent2>
        <a:srgbClr val="BD582C"/>
      </a:accent2>
      <a:accent3>
        <a:srgbClr val="865640"/>
      </a:accent3>
      <a:accent4>
        <a:srgbClr val="9B8357"/>
      </a:accent4>
      <a:accent5>
        <a:srgbClr val="C2BC80"/>
      </a:accent5>
      <a:accent6>
        <a:srgbClr val="94A088"/>
      </a:accent6>
      <a:hlink>
        <a:srgbClr val="0000FF"/>
      </a:hlink>
      <a:folHlink>
        <a:srgbClr val="FF00FF"/>
      </a:folHlink>
    </a:clrScheme>
    <a:fontScheme name="Retrospect">
      <a:majorFont>
        <a:latin typeface="Calibri"/>
        <a:ea typeface="Calibri"/>
        <a:cs typeface="Calibri"/>
      </a:majorFont>
      <a:minorFont>
        <a:latin typeface="Helvetica"/>
        <a:ea typeface="Helvetica"/>
        <a:cs typeface="Helvetica"/>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Retrospect">
  <a:themeElements>
    <a:clrScheme name="Retrospect">
      <a:dk1>
        <a:srgbClr val="000000"/>
      </a:dk1>
      <a:lt1>
        <a:srgbClr val="FFFFFF"/>
      </a:lt1>
      <a:dk2>
        <a:srgbClr val="A7A7A7"/>
      </a:dk2>
      <a:lt2>
        <a:srgbClr val="535353"/>
      </a:lt2>
      <a:accent1>
        <a:srgbClr val="E48312"/>
      </a:accent1>
      <a:accent2>
        <a:srgbClr val="BD582C"/>
      </a:accent2>
      <a:accent3>
        <a:srgbClr val="865640"/>
      </a:accent3>
      <a:accent4>
        <a:srgbClr val="9B8357"/>
      </a:accent4>
      <a:accent5>
        <a:srgbClr val="C2BC80"/>
      </a:accent5>
      <a:accent6>
        <a:srgbClr val="94A088"/>
      </a:accent6>
      <a:hlink>
        <a:srgbClr val="0000FF"/>
      </a:hlink>
      <a:folHlink>
        <a:srgbClr val="FF00FF"/>
      </a:folHlink>
    </a:clrScheme>
    <a:fontScheme name="Retrospect">
      <a:majorFont>
        <a:latin typeface="Calibri"/>
        <a:ea typeface="Calibri"/>
        <a:cs typeface="Calibri"/>
      </a:majorFont>
      <a:minorFont>
        <a:latin typeface="Helvetica"/>
        <a:ea typeface="Helvetica"/>
        <a:cs typeface="Helvetica"/>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5E604F-6751-4FA9-BE9E-E04C844D03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5E9D585-315F-42DC-82EC-E60BB299811E}">
  <ds:schemaRefs>
    <ds:schemaRef ds:uri="http://schemas.microsoft.com/sharepoint/v3/contenttype/forms"/>
  </ds:schemaRefs>
</ds:datastoreItem>
</file>

<file path=customXml/itemProps3.xml><?xml version="1.0" encoding="utf-8"?>
<ds:datastoreItem xmlns:ds="http://schemas.openxmlformats.org/officeDocument/2006/customXml" ds:itemID="{25D5E1E2-DA34-4BE0-BEF1-04043E7CA04E}">
  <ds:schemaRefs>
    <ds:schemaRef ds:uri="http://purl.org/dc/terms/"/>
    <ds:schemaRef ds:uri="http://purl.org/dc/dcmitype/"/>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920</TotalTime>
  <Words>3700</Words>
  <Application>Microsoft Office PowerPoint</Application>
  <PresentationFormat>Widescreen</PresentationFormat>
  <Paragraphs>511</Paragraphs>
  <Slides>33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Helvetica</vt:lpstr>
      <vt:lpstr>Helvetica Neue</vt:lpstr>
      <vt:lpstr>Trebuchet MS</vt:lpstr>
      <vt:lpstr>Retrospect</vt:lpstr>
      <vt:lpstr>Seamless Coverage Workgroup  </vt:lpstr>
      <vt:lpstr>Agenda</vt:lpstr>
      <vt:lpstr>Voting process &amp; upcoming meetings </vt:lpstr>
      <vt:lpstr>Upcoming Meetings &amp; Survey</vt:lpstr>
      <vt:lpstr>Workgroup voting process for recommendations</vt:lpstr>
      <vt:lpstr>Marketplace/MNsure</vt:lpstr>
      <vt:lpstr>Key Tasks for Today’s Meeting</vt:lpstr>
      <vt:lpstr>Recap: Functionality of Marketplace Models</vt:lpstr>
      <vt:lpstr>Key Assumptions for Determining Costs </vt:lpstr>
      <vt:lpstr>More Key Assumptions</vt:lpstr>
      <vt:lpstr>Outstanding issues for FFM/SSBM in Minnesota</vt:lpstr>
      <vt:lpstr>Comparison of State Financing Needs  Based on FY 2017 Budget (in 000s)</vt:lpstr>
      <vt:lpstr>New State Funding Needs for Federal Exchange First Year, Based on FY 2017 Budget (in 000s)</vt:lpstr>
      <vt:lpstr>New State Funding Needs for FFM</vt:lpstr>
      <vt:lpstr>New State Funding Needs for SSBM </vt:lpstr>
      <vt:lpstr>Breakdown of Marketplace Cost Comparisons (Source of Funds in 000s), part 1 </vt:lpstr>
      <vt:lpstr>Breakdown of Marketplace Cost Comparisons (Source of Funds in 000s) , part 2</vt:lpstr>
      <vt:lpstr>Breakdown of Marketplace Cost Comparisons (Source of Funds in 000s) , part 3</vt:lpstr>
      <vt:lpstr>Recap &amp; Workgroup Discussion</vt:lpstr>
      <vt:lpstr>Recap: Workgroup Preliminary Recommendations</vt:lpstr>
      <vt:lpstr>Workgroup survey on what is needed in Minnesota’s Marketplace.</vt:lpstr>
      <vt:lpstr>Modeling: Continuous Eligibility </vt:lpstr>
      <vt:lpstr>Eligibility Reporting Requirements for MA and MinnesotaCare</vt:lpstr>
      <vt:lpstr>12-month Continuous Eligibility</vt:lpstr>
      <vt:lpstr>Cost Estimates for Continuous Eligibility </vt:lpstr>
      <vt:lpstr>Health Care Access Fund Update</vt:lpstr>
      <vt:lpstr>Changes in Fund Balance</vt:lpstr>
      <vt:lpstr>Lower Medical Assistance Spending in HCAF</vt:lpstr>
      <vt:lpstr>Lower MinnesotaCare Spending  </vt:lpstr>
      <vt:lpstr>Appendix</vt:lpstr>
      <vt:lpstr>MN.IT @ DHS transition assumptions</vt:lpstr>
      <vt:lpstr>IT-Related Transition Details</vt:lpstr>
      <vt:lpstr>MN.IT/DHS IT Roadmap Impact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Seamless Coverage Workgroup</dc:title>
  <dc:creator>Weeks, Stacie</dc:creator>
  <cp:lastModifiedBy>Schreier, Sandy</cp:lastModifiedBy>
  <cp:revision>48</cp:revision>
  <cp:lastPrinted>2015-12-04T13:52:59Z</cp:lastPrinted>
  <dcterms:modified xsi:type="dcterms:W3CDTF">2015-12-17T16:09:59Z</dcterms:modified>
</cp:coreProperties>
</file>