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3.xml" ContentType="application/vnd.openxmlformats-officedocument.presentationml.notesSlide+xml"/>
  <Override PartName="/ppt/charts/chart2.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rts/chart3.xml" ContentType="application/vnd.openxmlformats-officedocument.drawingml.chart+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charts/chart4.xml" ContentType="application/vnd.openxmlformats-officedocument.drawingml.chart+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71" r:id="rId5"/>
    <p:sldMasterId id="2147483685" r:id="rId6"/>
    <p:sldMasterId id="2147483687" r:id="rId7"/>
    <p:sldMasterId id="2147483700" r:id="rId8"/>
  </p:sldMasterIdLst>
  <p:notesMasterIdLst>
    <p:notesMasterId r:id="rId71"/>
  </p:notesMasterIdLst>
  <p:handoutMasterIdLst>
    <p:handoutMasterId r:id="rId72"/>
  </p:handoutMasterIdLst>
  <p:sldIdLst>
    <p:sldId id="441" r:id="rId9"/>
    <p:sldId id="440" r:id="rId10"/>
    <p:sldId id="447" r:id="rId11"/>
    <p:sldId id="662" r:id="rId12"/>
    <p:sldId id="659" r:id="rId13"/>
    <p:sldId id="660" r:id="rId14"/>
    <p:sldId id="661" r:id="rId15"/>
    <p:sldId id="663" r:id="rId16"/>
    <p:sldId id="674" r:id="rId17"/>
    <p:sldId id="671" r:id="rId18"/>
    <p:sldId id="666" r:id="rId19"/>
    <p:sldId id="667" r:id="rId20"/>
    <p:sldId id="668" r:id="rId21"/>
    <p:sldId id="675" r:id="rId22"/>
    <p:sldId id="669" r:id="rId23"/>
    <p:sldId id="672" r:id="rId24"/>
    <p:sldId id="445" r:id="rId25"/>
    <p:sldId id="626" r:id="rId26"/>
    <p:sldId id="581" r:id="rId27"/>
    <p:sldId id="647" r:id="rId28"/>
    <p:sldId id="625" r:id="rId29"/>
    <p:sldId id="649" r:id="rId30"/>
    <p:sldId id="627" r:id="rId31"/>
    <p:sldId id="636" r:id="rId32"/>
    <p:sldId id="650" r:id="rId33"/>
    <p:sldId id="673" r:id="rId34"/>
    <p:sldId id="584" r:id="rId35"/>
    <p:sldId id="628" r:id="rId36"/>
    <p:sldId id="590" r:id="rId37"/>
    <p:sldId id="611" r:id="rId38"/>
    <p:sldId id="651" r:id="rId39"/>
    <p:sldId id="676" r:id="rId40"/>
    <p:sldId id="678" r:id="rId41"/>
    <p:sldId id="683" r:id="rId42"/>
    <p:sldId id="684" r:id="rId43"/>
    <p:sldId id="591" r:id="rId44"/>
    <p:sldId id="588" r:id="rId45"/>
    <p:sldId id="589" r:id="rId46"/>
    <p:sldId id="596" r:id="rId47"/>
    <p:sldId id="624" r:id="rId48"/>
    <p:sldId id="652" r:id="rId49"/>
    <p:sldId id="598" r:id="rId50"/>
    <p:sldId id="599" r:id="rId51"/>
    <p:sldId id="605" r:id="rId52"/>
    <p:sldId id="638" r:id="rId53"/>
    <p:sldId id="601" r:id="rId54"/>
    <p:sldId id="602" r:id="rId55"/>
    <p:sldId id="603" r:id="rId56"/>
    <p:sldId id="639" r:id="rId57"/>
    <p:sldId id="604" r:id="rId58"/>
    <p:sldId id="607" r:id="rId59"/>
    <p:sldId id="646" r:id="rId60"/>
    <p:sldId id="608" r:id="rId61"/>
    <p:sldId id="616" r:id="rId62"/>
    <p:sldId id="631" r:id="rId63"/>
    <p:sldId id="632" r:id="rId64"/>
    <p:sldId id="654" r:id="rId65"/>
    <p:sldId id="655" r:id="rId66"/>
    <p:sldId id="656" r:id="rId67"/>
    <p:sldId id="657" r:id="rId68"/>
    <p:sldId id="658" r:id="rId69"/>
    <p:sldId id="653" r:id="rId7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35" userDrawn="1">
          <p15:clr>
            <a:srgbClr val="A4A3A4"/>
          </p15:clr>
        </p15:guide>
        <p15:guide id="2" pos="2116" userDrawn="1">
          <p15:clr>
            <a:srgbClr val="A4A3A4"/>
          </p15:clr>
        </p15:guide>
        <p15:guide id="3" orient="horz" pos="2858" userDrawn="1">
          <p15:clr>
            <a:srgbClr val="A4A3A4"/>
          </p15:clr>
        </p15:guide>
        <p15:guide id="4" pos="2139" userDrawn="1">
          <p15:clr>
            <a:srgbClr val="A4A3A4"/>
          </p15:clr>
        </p15:guide>
        <p15:guide id="5" orient="horz" pos="2812" userDrawn="1">
          <p15:clr>
            <a:srgbClr val="A4A3A4"/>
          </p15:clr>
        </p15:guide>
        <p15:guide id="6" pos="2093" userDrawn="1">
          <p15:clr>
            <a:srgbClr val="A4A3A4"/>
          </p15:clr>
        </p15:guide>
        <p15:guide id="7" orient="horz" pos="2928" userDrawn="1">
          <p15:clr>
            <a:srgbClr val="A4A3A4"/>
          </p15:clr>
        </p15:guide>
        <p15:guide id="8" orient="horz" pos="2952" userDrawn="1">
          <p15:clr>
            <a:srgbClr val="A4A3A4"/>
          </p15:clr>
        </p15:guide>
        <p15:guide id="9" orient="horz" pos="2904" userDrawn="1">
          <p15:clr>
            <a:srgbClr val="A4A3A4"/>
          </p15:clr>
        </p15:guide>
        <p15:guide id="10" pos="2208" userDrawn="1">
          <p15:clr>
            <a:srgbClr val="A4A3A4"/>
          </p15:clr>
        </p15:guide>
        <p15:guide id="11" pos="2232" userDrawn="1">
          <p15:clr>
            <a:srgbClr val="A4A3A4"/>
          </p15:clr>
        </p15:guide>
        <p15:guide id="1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el Ario" initials="JA" lastIdx="27" clrIdx="0">
    <p:extLst/>
  </p:cmAuthor>
  <p:cmAuthor id="2" name="Deborah Bachrach" initials="DB" lastIdx="8" clrIdx="1"/>
  <p:cmAuthor id="3" name="Patricia Boozang" initials="PB" lastIdx="8" clrIdx="2"/>
  <p:cmAuthor id="4" name="Anne Karl" initials="AK" lastIdx="22" clrIdx="3"/>
  <p:cmAuthor id="5" name="Alice Lam" initials="AL" lastIdx="4"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CB3"/>
    <a:srgbClr val="D0D8E8"/>
    <a:srgbClr val="3333FF"/>
    <a:srgbClr val="385D8A"/>
    <a:srgbClr val="FFFFFF"/>
    <a:srgbClr val="051D39"/>
    <a:srgbClr val="326599"/>
    <a:srgbClr val="FFE885"/>
    <a:srgbClr val="9ABC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87" autoAdjust="0"/>
    <p:restoredTop sz="86815" autoAdjust="0"/>
  </p:normalViewPr>
  <p:slideViewPr>
    <p:cSldViewPr snapToGrid="0">
      <p:cViewPr varScale="1">
        <p:scale>
          <a:sx n="60" d="100"/>
          <a:sy n="60" d="100"/>
        </p:scale>
        <p:origin x="1330" y="53"/>
      </p:cViewPr>
      <p:guideLst>
        <p:guide orient="horz" pos="2160"/>
        <p:guide pos="2880"/>
      </p:guideLst>
    </p:cSldViewPr>
  </p:slideViewPr>
  <p:outlineViewPr>
    <p:cViewPr>
      <p:scale>
        <a:sx n="33" d="100"/>
        <a:sy n="33" d="100"/>
      </p:scale>
      <p:origin x="0" y="13710"/>
    </p:cViewPr>
  </p:outlineViewPr>
  <p:notesTextViewPr>
    <p:cViewPr>
      <p:scale>
        <a:sx n="1" d="1"/>
        <a:sy n="1" d="1"/>
      </p:scale>
      <p:origin x="0" y="0"/>
    </p:cViewPr>
  </p:notesTextViewPr>
  <p:sorterViewPr>
    <p:cViewPr varScale="1">
      <p:scale>
        <a:sx n="100" d="100"/>
        <a:sy n="100" d="100"/>
      </p:scale>
      <p:origin x="0" y="2484"/>
    </p:cViewPr>
  </p:sorterViewPr>
  <p:notesViewPr>
    <p:cSldViewPr snapToGrid="0">
      <p:cViewPr varScale="1">
        <p:scale>
          <a:sx n="83" d="100"/>
          <a:sy n="83" d="100"/>
        </p:scale>
        <p:origin x="1890" y="84"/>
      </p:cViewPr>
      <p:guideLst>
        <p:guide orient="horz" pos="2835"/>
        <p:guide pos="2116"/>
        <p:guide orient="horz" pos="2858"/>
        <p:guide pos="2139"/>
        <p:guide orient="horz" pos="2812"/>
        <p:guide pos="2093"/>
        <p:guide orient="horz" pos="2928"/>
        <p:guide orient="horz" pos="2952"/>
        <p:guide orient="horz" pos="2904"/>
        <p:guide pos="2208"/>
        <p:guide pos="2232"/>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63" Type="http://schemas.openxmlformats.org/officeDocument/2006/relationships/slide" Target="slides/slide55.xml"/><Relationship Id="rId68" Type="http://schemas.openxmlformats.org/officeDocument/2006/relationships/slide" Target="slides/slide60.xml"/><Relationship Id="rId76" Type="http://schemas.openxmlformats.org/officeDocument/2006/relationships/theme" Target="theme/theme1.xml"/><Relationship Id="rId7" Type="http://schemas.openxmlformats.org/officeDocument/2006/relationships/slideMaster" Target="slideMasters/slideMaster3.xml"/><Relationship Id="rId71"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slide" Target="slides/slide50.xml"/><Relationship Id="rId66" Type="http://schemas.openxmlformats.org/officeDocument/2006/relationships/slide" Target="slides/slide58.xml"/><Relationship Id="rId7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61" Type="http://schemas.openxmlformats.org/officeDocument/2006/relationships/slide" Target="slides/slide53.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slide" Target="slides/slide57.xml"/><Relationship Id="rId73"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64" Type="http://schemas.openxmlformats.org/officeDocument/2006/relationships/slide" Target="slides/slide56.xml"/><Relationship Id="rId69" Type="http://schemas.openxmlformats.org/officeDocument/2006/relationships/slide" Target="slides/slide61.xml"/><Relationship Id="rId77" Type="http://schemas.openxmlformats.org/officeDocument/2006/relationships/tableStyles" Target="tableStyles.xml"/><Relationship Id="rId8" Type="http://schemas.openxmlformats.org/officeDocument/2006/relationships/slideMaster" Target="slideMasters/slideMaster4.xml"/><Relationship Id="rId51" Type="http://schemas.openxmlformats.org/officeDocument/2006/relationships/slide" Target="slides/slide43.xml"/><Relationship Id="rId72"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slide" Target="slides/slide51.xml"/><Relationship Id="rId67" Type="http://schemas.openxmlformats.org/officeDocument/2006/relationships/slide" Target="slides/slide59.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slide" Target="slides/slide54.xml"/><Relationship Id="rId70" Type="http://schemas.openxmlformats.org/officeDocument/2006/relationships/slide" Target="slides/slide62.xml"/><Relationship Id="rId75"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Q:\Budget%20Services\Specific%20Budget%20Areas\Human%20Services\DHSTEAM\Presentations\HCAF%20-%20HHS%20Finance\Fund%20Balance%20Major%20Changes%20Waterfal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iler\share\Budget%20Services\Specific%20Budget%20Areas\Human%20Services\DHSTEAM\Presentations\Health%20Care%20Financing%20Task%20Force\HCFTF%20Background%20Data.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0167918246330319"/>
          <c:y val="8.1934549847935675E-2"/>
          <c:w val="0.88176697857698183"/>
          <c:h val="0.63839362585092418"/>
        </c:manualLayout>
      </c:layout>
      <c:barChart>
        <c:barDir val="col"/>
        <c:grouping val="stacked"/>
        <c:varyColors val="0"/>
        <c:ser>
          <c:idx val="0"/>
          <c:order val="0"/>
          <c:tx>
            <c:strRef>
              <c:f>'1. HCAF Rev (bar)'!$A$44</c:f>
              <c:strCache>
                <c:ptCount val="1"/>
                <c:pt idx="0">
                  <c:v>2% Provider Tax</c:v>
                </c:pt>
              </c:strCache>
            </c:strRef>
          </c:tx>
          <c:invertIfNegative val="0"/>
          <c:cat>
            <c:strRef>
              <c:f>'1. HCAF Rev (bar)'!$D$3:$S$3</c:f>
              <c:strCache>
                <c:ptCount val="16"/>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strCache>
            </c:strRef>
          </c:cat>
          <c:val>
            <c:numRef>
              <c:f>'1. HCAF Rev (bar)'!$D$44:$S$44</c:f>
              <c:numCache>
                <c:formatCode>#,##0</c:formatCode>
                <c:ptCount val="16"/>
                <c:pt idx="0">
                  <c:v>243.00912126000003</c:v>
                </c:pt>
                <c:pt idx="1">
                  <c:v>349.36506380000009</c:v>
                </c:pt>
                <c:pt idx="2">
                  <c:v>371.77858454</c:v>
                </c:pt>
                <c:pt idx="3">
                  <c:v>397.83054895999999</c:v>
                </c:pt>
                <c:pt idx="4">
                  <c:v>420.25284505000002</c:v>
                </c:pt>
                <c:pt idx="5">
                  <c:v>457.24131116999996</c:v>
                </c:pt>
                <c:pt idx="6">
                  <c:v>458.28840442000001</c:v>
                </c:pt>
                <c:pt idx="7">
                  <c:v>476.06784399999998</c:v>
                </c:pt>
                <c:pt idx="8">
                  <c:v>484.27766200000002</c:v>
                </c:pt>
                <c:pt idx="9">
                  <c:v>513.78015000000005</c:v>
                </c:pt>
                <c:pt idx="10" formatCode="0">
                  <c:v>524.57100000000003</c:v>
                </c:pt>
                <c:pt idx="11" formatCode="0">
                  <c:v>553.47699999999998</c:v>
                </c:pt>
                <c:pt idx="12" formatCode="0">
                  <c:v>585.94899999999996</c:v>
                </c:pt>
                <c:pt idx="13" formatCode="0">
                  <c:v>618.53800000000001</c:v>
                </c:pt>
                <c:pt idx="14" formatCode="0">
                  <c:v>651.29300000000001</c:v>
                </c:pt>
                <c:pt idx="15" formatCode="0">
                  <c:v>684.077</c:v>
                </c:pt>
              </c:numCache>
            </c:numRef>
          </c:val>
        </c:ser>
        <c:ser>
          <c:idx val="1"/>
          <c:order val="1"/>
          <c:tx>
            <c:strRef>
              <c:f>'1. HCAF Rev (bar)'!$A$45</c:f>
              <c:strCache>
                <c:ptCount val="1"/>
                <c:pt idx="0">
                  <c:v>1% HMO Gross Premiums Tax</c:v>
                </c:pt>
              </c:strCache>
            </c:strRef>
          </c:tx>
          <c:invertIfNegative val="0"/>
          <c:cat>
            <c:strRef>
              <c:f>'1. HCAF Rev (bar)'!$D$3:$S$3</c:f>
              <c:strCache>
                <c:ptCount val="16"/>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strCache>
            </c:strRef>
          </c:cat>
          <c:val>
            <c:numRef>
              <c:f>'1. HCAF Rev (bar)'!$D$45:$S$45</c:f>
              <c:numCache>
                <c:formatCode>#,##0</c:formatCode>
                <c:ptCount val="16"/>
                <c:pt idx="0">
                  <c:v>23.794952469999998</c:v>
                </c:pt>
                <c:pt idx="1">
                  <c:v>60.649115880000004</c:v>
                </c:pt>
                <c:pt idx="2">
                  <c:v>69.201346849999993</c:v>
                </c:pt>
                <c:pt idx="3">
                  <c:v>69.579055010000005</c:v>
                </c:pt>
                <c:pt idx="4">
                  <c:v>61.35597507</c:v>
                </c:pt>
                <c:pt idx="5">
                  <c:v>59.536912110000003</c:v>
                </c:pt>
                <c:pt idx="6">
                  <c:v>66.995755849999995</c:v>
                </c:pt>
                <c:pt idx="7">
                  <c:v>70.835554000000002</c:v>
                </c:pt>
                <c:pt idx="8">
                  <c:v>67.579560999999998</c:v>
                </c:pt>
                <c:pt idx="9">
                  <c:v>70.162909999999997</c:v>
                </c:pt>
                <c:pt idx="10" formatCode="0">
                  <c:v>73.858999999999995</c:v>
                </c:pt>
                <c:pt idx="11" formatCode="0">
                  <c:v>76.331000000000003</c:v>
                </c:pt>
                <c:pt idx="12" formatCode="0">
                  <c:v>79.445999999999998</c:v>
                </c:pt>
                <c:pt idx="13" formatCode="0">
                  <c:v>83.406000000000006</c:v>
                </c:pt>
                <c:pt idx="14" formatCode="0">
                  <c:v>86.863</c:v>
                </c:pt>
                <c:pt idx="15" formatCode="0">
                  <c:v>90.075000000000003</c:v>
                </c:pt>
              </c:numCache>
            </c:numRef>
          </c:val>
        </c:ser>
        <c:dLbls>
          <c:showLegendKey val="0"/>
          <c:showVal val="0"/>
          <c:showCatName val="0"/>
          <c:showSerName val="0"/>
          <c:showPercent val="0"/>
          <c:showBubbleSize val="0"/>
        </c:dLbls>
        <c:gapWidth val="86"/>
        <c:overlap val="100"/>
        <c:axId val="137884024"/>
        <c:axId val="137884416"/>
      </c:barChart>
      <c:catAx>
        <c:axId val="137884024"/>
        <c:scaling>
          <c:orientation val="minMax"/>
        </c:scaling>
        <c:delete val="0"/>
        <c:axPos val="b"/>
        <c:title>
          <c:tx>
            <c:rich>
              <a:bodyPr/>
              <a:lstStyle/>
              <a:p>
                <a:pPr>
                  <a:defRPr sz="1400"/>
                </a:pPr>
                <a:r>
                  <a:rPr lang="en-US" sz="1400"/>
                  <a:t>Fiscal Year</a:t>
                </a:r>
              </a:p>
            </c:rich>
          </c:tx>
          <c:layout>
            <c:manualLayout>
              <c:xMode val="edge"/>
              <c:yMode val="edge"/>
              <c:x val="0.46123413845786376"/>
              <c:y val="0.83977674693002669"/>
            </c:manualLayout>
          </c:layout>
          <c:overlay val="0"/>
        </c:title>
        <c:numFmt formatCode="General" sourceLinked="1"/>
        <c:majorTickMark val="none"/>
        <c:minorTickMark val="none"/>
        <c:tickLblPos val="nextTo"/>
        <c:txPr>
          <a:bodyPr/>
          <a:lstStyle/>
          <a:p>
            <a:pPr>
              <a:defRPr sz="1400"/>
            </a:pPr>
            <a:endParaRPr lang="en-US"/>
          </a:p>
        </c:txPr>
        <c:crossAx val="137884416"/>
        <c:crosses val="autoZero"/>
        <c:auto val="1"/>
        <c:lblAlgn val="ctr"/>
        <c:lblOffset val="100"/>
        <c:tickLblSkip val="1"/>
        <c:noMultiLvlLbl val="0"/>
      </c:catAx>
      <c:valAx>
        <c:axId val="137884416"/>
        <c:scaling>
          <c:orientation val="minMax"/>
          <c:max val="750"/>
          <c:min val="0"/>
        </c:scaling>
        <c:delete val="0"/>
        <c:axPos val="l"/>
        <c:majorGridlines/>
        <c:title>
          <c:tx>
            <c:rich>
              <a:bodyPr rot="-5400000" vert="horz"/>
              <a:lstStyle/>
              <a:p>
                <a:pPr>
                  <a:defRPr/>
                </a:pPr>
                <a:r>
                  <a:rPr lang="en-US"/>
                  <a:t>$ in millions</a:t>
                </a:r>
              </a:p>
            </c:rich>
          </c:tx>
          <c:overlay val="0"/>
        </c:title>
        <c:numFmt formatCode="#,##0" sourceLinked="1"/>
        <c:majorTickMark val="out"/>
        <c:minorTickMark val="none"/>
        <c:tickLblPos val="nextTo"/>
        <c:txPr>
          <a:bodyPr/>
          <a:lstStyle/>
          <a:p>
            <a:pPr>
              <a:defRPr sz="1400"/>
            </a:pPr>
            <a:endParaRPr lang="en-US"/>
          </a:p>
        </c:txPr>
        <c:crossAx val="137884024"/>
        <c:crosses val="autoZero"/>
        <c:crossBetween val="between"/>
      </c:valAx>
    </c:plotArea>
    <c:legend>
      <c:legendPos val="t"/>
      <c:legendEntry>
        <c:idx val="0"/>
        <c:txPr>
          <a:bodyPr/>
          <a:lstStyle/>
          <a:p>
            <a:pPr>
              <a:defRPr sz="1400"/>
            </a:pPr>
            <a:endParaRPr lang="en-US"/>
          </a:p>
        </c:txPr>
      </c:legendEntry>
      <c:legendEntry>
        <c:idx val="1"/>
        <c:txPr>
          <a:bodyPr/>
          <a:lstStyle/>
          <a:p>
            <a:pPr>
              <a:defRPr sz="1400"/>
            </a:pPr>
            <a:endParaRPr lang="en-US"/>
          </a:p>
        </c:txPr>
      </c:legendEntry>
      <c:layout>
        <c:manualLayout>
          <c:xMode val="edge"/>
          <c:yMode val="edge"/>
          <c:x val="0.12939790512297075"/>
          <c:y val="1.6723326250885313E-2"/>
          <c:w val="0.79074442284077739"/>
          <c:h val="0.10932578697441397"/>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71624647836451"/>
          <c:y val="0.11371391076115485"/>
          <c:w val="0.86810265115943064"/>
          <c:h val="0.65166153143900496"/>
        </c:manualLayout>
      </c:layout>
      <c:barChart>
        <c:barDir val="col"/>
        <c:grouping val="stacked"/>
        <c:varyColors val="0"/>
        <c:ser>
          <c:idx val="0"/>
          <c:order val="0"/>
          <c:tx>
            <c:strRef>
              <c:f>'uses pie chart'!$A$2</c:f>
              <c:strCache>
                <c:ptCount val="1"/>
                <c:pt idx="0">
                  <c:v>Minnesota Care </c:v>
                </c:pt>
              </c:strCache>
            </c:strRef>
          </c:tx>
          <c:invertIfNegative val="0"/>
          <c:dLbls>
            <c:dLbl>
              <c:idx val="0"/>
              <c:tx>
                <c:rich>
                  <a:bodyPr/>
                  <a:lstStyle/>
                  <a:p>
                    <a:r>
                      <a:rPr lang="en-US" smtClean="0"/>
                      <a:t>556, 46.1%</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smtClean="0"/>
                      <a:t>839, 46.1%</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smtClean="0"/>
                      <a:t>883, 53.3%</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'uses pie chart'!$B$1:$D$1</c:f>
              <c:strCache>
                <c:ptCount val="3"/>
                <c:pt idx="0">
                  <c:v>FY 2014-15</c:v>
                </c:pt>
                <c:pt idx="1">
                  <c:v>FY 2016-17</c:v>
                </c:pt>
                <c:pt idx="2">
                  <c:v>FY 2018-19</c:v>
                </c:pt>
              </c:strCache>
            </c:strRef>
          </c:cat>
          <c:val>
            <c:numRef>
              <c:f>'uses pie chart'!$B$2:$D$2</c:f>
              <c:numCache>
                <c:formatCode>0</c:formatCode>
                <c:ptCount val="3"/>
                <c:pt idx="0">
                  <c:v>555.62425604268492</c:v>
                </c:pt>
                <c:pt idx="1">
                  <c:v>839.31821179150882</c:v>
                </c:pt>
                <c:pt idx="2">
                  <c:v>883.1499485643584</c:v>
                </c:pt>
              </c:numCache>
            </c:numRef>
          </c:val>
        </c:ser>
        <c:ser>
          <c:idx val="1"/>
          <c:order val="1"/>
          <c:tx>
            <c:strRef>
              <c:f>'uses pie chart'!$A$3</c:f>
              <c:strCache>
                <c:ptCount val="1"/>
                <c:pt idx="0">
                  <c:v>Medical Assistance </c:v>
                </c:pt>
              </c:strCache>
            </c:strRef>
          </c:tx>
          <c:invertIfNegative val="0"/>
          <c:dLbls>
            <c:dLbl>
              <c:idx val="0"/>
              <c:tx>
                <c:rich>
                  <a:bodyPr/>
                  <a:lstStyle/>
                  <a:p>
                    <a:r>
                      <a:rPr lang="en-US" smtClean="0"/>
                      <a:t>397, 33.0%</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smtClean="0"/>
                      <a:t>1040, 48.4%</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dirty="0" smtClean="0"/>
                      <a:t>529, 32.0%</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'uses pie chart'!$B$1:$D$1</c:f>
              <c:strCache>
                <c:ptCount val="3"/>
                <c:pt idx="0">
                  <c:v>FY 2014-15</c:v>
                </c:pt>
                <c:pt idx="1">
                  <c:v>FY 2016-17</c:v>
                </c:pt>
                <c:pt idx="2">
                  <c:v>FY 2018-19</c:v>
                </c:pt>
              </c:strCache>
            </c:strRef>
          </c:cat>
          <c:val>
            <c:numRef>
              <c:f>'uses pie chart'!$B$3:$D$3</c:f>
              <c:numCache>
                <c:formatCode>0</c:formatCode>
                <c:ptCount val="3"/>
                <c:pt idx="0">
                  <c:v>397.334</c:v>
                </c:pt>
                <c:pt idx="1">
                  <c:v>1040.249</c:v>
                </c:pt>
                <c:pt idx="2">
                  <c:v>529.423</c:v>
                </c:pt>
              </c:numCache>
            </c:numRef>
          </c:val>
        </c:ser>
        <c:ser>
          <c:idx val="2"/>
          <c:order val="2"/>
          <c:tx>
            <c:strRef>
              <c:f>'uses pie chart'!$A$4</c:f>
              <c:strCache>
                <c:ptCount val="1"/>
                <c:pt idx="0">
                  <c:v>Agency Direct Appropriations</c:v>
                </c:pt>
              </c:strCache>
            </c:strRef>
          </c:tx>
          <c:invertIfNegative val="0"/>
          <c:dLbls>
            <c:dLbl>
              <c:idx val="0"/>
              <c:tx>
                <c:rich>
                  <a:bodyPr/>
                  <a:lstStyle/>
                  <a:p>
                    <a:r>
                      <a:rPr lang="en-US" smtClean="0"/>
                      <a:t>154, 13%</a:t>
                    </a:r>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smtClean="0"/>
                      <a:t>173, 8.1%</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dirty="0" smtClean="0"/>
                      <a:t>171, 10.4%</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'uses pie chart'!$B$1:$D$1</c:f>
              <c:strCache>
                <c:ptCount val="3"/>
                <c:pt idx="0">
                  <c:v>FY 2014-15</c:v>
                </c:pt>
                <c:pt idx="1">
                  <c:v>FY 2016-17</c:v>
                </c:pt>
                <c:pt idx="2">
                  <c:v>FY 2018-19</c:v>
                </c:pt>
              </c:strCache>
            </c:strRef>
          </c:cat>
          <c:val>
            <c:numRef>
              <c:f>'uses pie chart'!$B$4:$D$4</c:f>
              <c:numCache>
                <c:formatCode>0</c:formatCode>
                <c:ptCount val="3"/>
                <c:pt idx="0">
                  <c:v>153.64992645000001</c:v>
                </c:pt>
                <c:pt idx="1">
                  <c:v>173.39099999999999</c:v>
                </c:pt>
                <c:pt idx="2">
                  <c:v>171.422</c:v>
                </c:pt>
              </c:numCache>
            </c:numRef>
          </c:val>
        </c:ser>
        <c:ser>
          <c:idx val="3"/>
          <c:order val="3"/>
          <c:tx>
            <c:strRef>
              <c:f>'uses pie chart'!$A$5</c:f>
              <c:strCache>
                <c:ptCount val="1"/>
                <c:pt idx="0">
                  <c:v>Provider and Premium Tax Expansion Transfers</c:v>
                </c:pt>
              </c:strCache>
            </c:strRef>
          </c:tx>
          <c:invertIfNegative val="0"/>
          <c:dLbls>
            <c:dLbl>
              <c:idx val="0"/>
              <c:tx>
                <c:rich>
                  <a:bodyPr/>
                  <a:lstStyle/>
                  <a:p>
                    <a:r>
                      <a:rPr lang="en-US" smtClean="0"/>
                      <a:t>96, 8.0%</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smtClean="0"/>
                      <a:t>96, 4.5%</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dirty="0" smtClean="0"/>
                      <a:t>72, 4.3%</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'uses pie chart'!$B$1:$D$1</c:f>
              <c:strCache>
                <c:ptCount val="3"/>
                <c:pt idx="0">
                  <c:v>FY 2014-15</c:v>
                </c:pt>
                <c:pt idx="1">
                  <c:v>FY 2016-17</c:v>
                </c:pt>
                <c:pt idx="2">
                  <c:v>FY 2018-19</c:v>
                </c:pt>
              </c:strCache>
            </c:strRef>
          </c:cat>
          <c:val>
            <c:numRef>
              <c:f>'uses pie chart'!$B$5:$D$5</c:f>
              <c:numCache>
                <c:formatCode>0</c:formatCode>
                <c:ptCount val="3"/>
                <c:pt idx="0">
                  <c:v>96</c:v>
                </c:pt>
                <c:pt idx="1">
                  <c:v>96</c:v>
                </c:pt>
                <c:pt idx="2">
                  <c:v>71.906000000000006</c:v>
                </c:pt>
              </c:numCache>
            </c:numRef>
          </c:val>
        </c:ser>
        <c:ser>
          <c:idx val="4"/>
          <c:order val="4"/>
          <c:tx>
            <c:strRef>
              <c:f>'uses pie chart'!$A$6</c:f>
              <c:strCache>
                <c:ptCount val="1"/>
                <c:pt idx="0">
                  <c:v>Other Transfers</c:v>
                </c:pt>
              </c:strCache>
            </c:strRef>
          </c:tx>
          <c:invertIfNegative val="0"/>
          <c:dLbls>
            <c:dLbl>
              <c:idx val="0"/>
              <c:layout>
                <c:manualLayout>
                  <c:x val="1.0703363914373088E-2"/>
                  <c:y val="-2.1739130434782608E-2"/>
                </c:manualLayout>
              </c:layout>
              <c:tx>
                <c:rich>
                  <a:bodyPr/>
                  <a:lstStyle/>
                  <a:p>
                    <a:r>
                      <a:rPr lang="en-US" dirty="0" smtClean="0"/>
                      <a:t>2, 0.2% </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'uses pie chart'!$B$1:$D$1</c:f>
              <c:strCache>
                <c:ptCount val="3"/>
                <c:pt idx="0">
                  <c:v>FY 2014-15</c:v>
                </c:pt>
                <c:pt idx="1">
                  <c:v>FY 2016-17</c:v>
                </c:pt>
                <c:pt idx="2">
                  <c:v>FY 2018-19</c:v>
                </c:pt>
              </c:strCache>
            </c:strRef>
          </c:cat>
          <c:val>
            <c:numRef>
              <c:f>'uses pie chart'!$B$6:$D$6</c:f>
              <c:numCache>
                <c:formatCode>General</c:formatCode>
                <c:ptCount val="3"/>
                <c:pt idx="0" formatCode="_(* #,##0_);_(* \(#,##0\);_(* &quot;-&quot;??_);_(@_)">
                  <c:v>2</c:v>
                </c:pt>
              </c:numCache>
            </c:numRef>
          </c:val>
        </c:ser>
        <c:dLbls>
          <c:showLegendKey val="0"/>
          <c:showVal val="1"/>
          <c:showCatName val="0"/>
          <c:showSerName val="0"/>
          <c:showPercent val="0"/>
          <c:showBubbleSize val="0"/>
        </c:dLbls>
        <c:gapWidth val="75"/>
        <c:overlap val="100"/>
        <c:axId val="139922064"/>
        <c:axId val="139922456"/>
      </c:barChart>
      <c:catAx>
        <c:axId val="139922064"/>
        <c:scaling>
          <c:orientation val="minMax"/>
        </c:scaling>
        <c:delete val="0"/>
        <c:axPos val="b"/>
        <c:numFmt formatCode="General" sourceLinked="0"/>
        <c:majorTickMark val="none"/>
        <c:minorTickMark val="none"/>
        <c:tickLblPos val="nextTo"/>
        <c:crossAx val="139922456"/>
        <c:crosses val="autoZero"/>
        <c:auto val="1"/>
        <c:lblAlgn val="ctr"/>
        <c:lblOffset val="100"/>
        <c:noMultiLvlLbl val="0"/>
      </c:catAx>
      <c:valAx>
        <c:axId val="139922456"/>
        <c:scaling>
          <c:orientation val="minMax"/>
        </c:scaling>
        <c:delete val="0"/>
        <c:axPos val="l"/>
        <c:title>
          <c:tx>
            <c:rich>
              <a:bodyPr rot="-5400000" vert="horz"/>
              <a:lstStyle/>
              <a:p>
                <a:pPr>
                  <a:defRPr/>
                </a:pPr>
                <a:r>
                  <a:rPr lang="en-US"/>
                  <a:t>in millions</a:t>
                </a:r>
              </a:p>
            </c:rich>
          </c:tx>
          <c:overlay val="0"/>
        </c:title>
        <c:numFmt formatCode="0" sourceLinked="1"/>
        <c:majorTickMark val="none"/>
        <c:minorTickMark val="none"/>
        <c:tickLblPos val="nextTo"/>
        <c:crossAx val="139922064"/>
        <c:crosses val="autoZero"/>
        <c:crossBetween val="between"/>
      </c:valAx>
      <c:spPr>
        <a:noFill/>
        <a:ln w="25400">
          <a:noFill/>
        </a:ln>
      </c:spPr>
    </c:plotArea>
    <c:legend>
      <c:legendPos val="b"/>
      <c:layout>
        <c:manualLayout>
          <c:xMode val="edge"/>
          <c:yMode val="edge"/>
          <c:x val="7.375629078475282E-2"/>
          <c:y val="0.81298375746509943"/>
          <c:w val="0.90576018464617991"/>
          <c:h val="0.174938947848910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none" baseline="0">
                <a:solidFill>
                  <a:schemeClr val="tx1"/>
                </a:solidFill>
                <a:latin typeface="+mn-lt"/>
                <a:ea typeface="+mn-ea"/>
                <a:cs typeface="+mn-cs"/>
              </a:defRPr>
            </a:pPr>
            <a:r>
              <a:rPr lang="en-US" sz="1600" cap="none" baseline="0">
                <a:solidFill>
                  <a:schemeClr val="tx1"/>
                </a:solidFill>
              </a:rPr>
              <a:t>Medical Assistance Funding Sources FY2017</a:t>
            </a: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6016637033274066E-2"/>
          <c:y val="0.29699160104986877"/>
          <c:w val="0.75832126830920332"/>
          <c:h val="0.6548776902887139"/>
        </c:manualLayout>
      </c:layout>
      <c:pie3DChart>
        <c:varyColors val="1"/>
        <c:ser>
          <c:idx val="0"/>
          <c:order val="0"/>
          <c:dPt>
            <c:idx val="0"/>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layout>
                <c:manualLayout>
                  <c:x val="0"/>
                  <c:y val="8.4099880196299145E-2"/>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spc="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dLbl>
              <c:idx val="1"/>
              <c:layout>
                <c:manualLayout>
                  <c:x val="-1.4663525692179448E-2"/>
                  <c:y val="-0.11563733526991153"/>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spc="0" baseline="0">
                      <a:solidFill>
                        <a:schemeClr val="accent1">
                          <a:lumMod val="7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dLbl>
              <c:idx val="2"/>
              <c:spPr>
                <a:noFill/>
                <a:ln>
                  <a:noFill/>
                </a:ln>
                <a:effectLst/>
              </c:spPr>
              <c:txPr>
                <a:bodyPr rot="0" spcFirstLastPara="1" vertOverflow="ellipsis" vert="horz" wrap="square" lIns="38100" tIns="19050" rIns="38100" bIns="19050" anchor="ctr" anchorCtr="1">
                  <a:spAutoFit/>
                </a:bodyPr>
                <a:lstStyle/>
                <a:p>
                  <a:pPr>
                    <a:defRPr sz="1300" b="1" i="0" u="none" strike="noStrike" kern="1200" spc="0" baseline="0">
                      <a:solidFill>
                        <a:srgbClr val="002060"/>
                      </a:solidFill>
                      <a:latin typeface="+mn-lt"/>
                      <a:ea typeface="+mn-ea"/>
                      <a:cs typeface="+mn-cs"/>
                    </a:defRPr>
                  </a:pPr>
                  <a:endParaRPr lang="en-US"/>
                </a:p>
              </c:txPr>
              <c:dLblPos val="outEnd"/>
              <c:showLegendKey val="0"/>
              <c:showVal val="0"/>
              <c:showCatName val="1"/>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300" b="1" i="0" u="none" strike="noStrike" kern="1200" spc="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(Sheet1!$E$7,Sheet1!$G$7:$H$7)</c:f>
              <c:strCache>
                <c:ptCount val="3"/>
                <c:pt idx="0">
                  <c:v>Federal Medicaid Funds (FMAP)</c:v>
                </c:pt>
                <c:pt idx="1">
                  <c:v>State Funds</c:v>
                </c:pt>
                <c:pt idx="2">
                  <c:v>County Funds</c:v>
                </c:pt>
              </c:strCache>
            </c:strRef>
          </c:cat>
          <c:val>
            <c:numRef>
              <c:f>(Sheet1!$E$16,Sheet1!$G$16:$H$16)</c:f>
              <c:numCache>
                <c:formatCode>#,##0</c:formatCode>
                <c:ptCount val="3"/>
                <c:pt idx="0">
                  <c:v>7184095961.5406723</c:v>
                </c:pt>
                <c:pt idx="1">
                  <c:v>5119266758.1684055</c:v>
                </c:pt>
                <c:pt idx="2">
                  <c:v>161834927.95279342</c:v>
                </c:pt>
              </c:numCache>
            </c:numRef>
          </c:val>
        </c:ser>
        <c:dLbls>
          <c:dLblPos val="out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sz="2000" cap="none" baseline="0" dirty="0" err="1" smtClean="0">
                <a:latin typeface="+mn-lt"/>
              </a:rPr>
              <a:t>MinnesotaCare</a:t>
            </a:r>
            <a:r>
              <a:rPr lang="en-US" sz="2000" cap="none" baseline="0" dirty="0" smtClean="0">
                <a:latin typeface="+mn-lt"/>
              </a:rPr>
              <a:t> </a:t>
            </a:r>
            <a:r>
              <a:rPr lang="en-US" sz="2000" cap="none" baseline="0" dirty="0">
                <a:latin typeface="+mn-lt"/>
              </a:rPr>
              <a:t>Funding </a:t>
            </a:r>
            <a:endParaRPr lang="en-US" sz="2000" baseline="0" dirty="0"/>
          </a:p>
        </c:rich>
      </c:tx>
      <c:layout>
        <c:manualLayout>
          <c:xMode val="edge"/>
          <c:yMode val="edge"/>
          <c:x val="0.15601327478295982"/>
          <c:y val="2.9796933278077083E-2"/>
        </c:manualLayout>
      </c:layout>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7736899266901994E-2"/>
          <c:y val="0.21663214652516261"/>
          <c:w val="0.77666475781436406"/>
          <c:h val="0.66649400113633961"/>
        </c:manualLayout>
      </c:layout>
      <c:pie3DChart>
        <c:varyColors val="1"/>
        <c:ser>
          <c:idx val="0"/>
          <c:order val="0"/>
          <c:explosion val="2"/>
          <c:dPt>
            <c:idx val="0"/>
            <c:bubble3D val="0"/>
            <c:explosion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explosion val="5"/>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explosion val="16"/>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layout>
                <c:manualLayout>
                  <c:x val="0.29955488199738001"/>
                  <c:y val="0.213753862165594"/>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1"/>
              <c:layout>
                <c:manualLayout>
                  <c:x val="4.4071462658076828E-2"/>
                  <c:y val="0.18571762927929555"/>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chemeClr val="accent5"/>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5950765521812035"/>
                      <c:h val="0.28478321931471839"/>
                    </c:manualLayout>
                  </c15:layout>
                </c:ext>
              </c:extLst>
            </c:dLbl>
            <c:dLbl>
              <c:idx val="2"/>
              <c:layout>
                <c:manualLayout>
                  <c:x val="4.1229778095919829E-2"/>
                  <c:y val="0.3590342161697088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1789382009067049"/>
                      <c:h val="0.18888405229367178"/>
                    </c:manualLayout>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(Sheet1!$D$7,Sheet1!$F$7:$G$7)</c:f>
              <c:strCache>
                <c:ptCount val="3"/>
                <c:pt idx="0">
                  <c:v>Enrollee Premiums</c:v>
                </c:pt>
                <c:pt idx="1">
                  <c:v>Federal BHP Funding</c:v>
                </c:pt>
                <c:pt idx="2">
                  <c:v>State Funding</c:v>
                </c:pt>
              </c:strCache>
            </c:strRef>
          </c:cat>
          <c:val>
            <c:numRef>
              <c:f>(Sheet1!$D$14,Sheet1!$F$14:$G$14)</c:f>
              <c:numCache>
                <c:formatCode>"$"#,##0</c:formatCode>
                <c:ptCount val="3"/>
                <c:pt idx="0">
                  <c:v>48648646.010739811</c:v>
                </c:pt>
                <c:pt idx="1">
                  <c:v>346332070.23386073</c:v>
                </c:pt>
                <c:pt idx="2">
                  <c:v>387081443.36831039</c:v>
                </c:pt>
              </c:numCache>
            </c:numRef>
          </c:val>
        </c:ser>
        <c:dLbls>
          <c:dLblPos val="out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0.08621</cdr:x>
      <cdr:y>0.88171</cdr:y>
    </cdr:from>
    <cdr:to>
      <cdr:x>0.93103</cdr:x>
      <cdr:y>0.97634</cdr:y>
    </cdr:to>
    <cdr:sp macro="" textlink="">
      <cdr:nvSpPr>
        <cdr:cNvPr id="4" name="TextBox 3"/>
        <cdr:cNvSpPr txBox="1"/>
      </cdr:nvSpPr>
      <cdr:spPr>
        <a:xfrm xmlns:a="http://schemas.openxmlformats.org/drawingml/2006/main">
          <a:off x="560290" y="3758474"/>
          <a:ext cx="5490887" cy="40339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050" dirty="0" smtClean="0">
              <a:effectLst/>
              <a:latin typeface="+mj-lt"/>
              <a:cs typeface="Times New Roman" panose="02020603050405020304" pitchFamily="18" charset="0"/>
            </a:rPr>
            <a:t>*During </a:t>
          </a:r>
          <a:r>
            <a:rPr lang="en-US" sz="1050" dirty="0">
              <a:effectLst/>
              <a:latin typeface="+mj-lt"/>
              <a:cs typeface="Times New Roman" panose="02020603050405020304" pitchFamily="18" charset="0"/>
            </a:rPr>
            <a:t>the first half of FY 2014: (1) there was no 1% HMO gross premiums tax; (2) the provider tax rate was only 1.5%; and (3) state health programs were exempt from the provider tax.</a:t>
          </a:r>
        </a:p>
        <a:p xmlns:a="http://schemas.openxmlformats.org/drawingml/2006/main">
          <a:endParaRPr lang="en-US" sz="1000" dirty="0">
            <a:latin typeface="+mj-lt"/>
            <a:cs typeface="Times New Roman" panose="02020603050405020304"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1" tIns="46577" rIns="93151" bIns="46577" rtlCol="0"/>
          <a:lstStyle>
            <a:lvl1pPr algn="l">
              <a:defRPr sz="13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51" tIns="46577" rIns="93151" bIns="46577" rtlCol="0"/>
          <a:lstStyle>
            <a:lvl1pPr algn="r">
              <a:defRPr sz="1300"/>
            </a:lvl1pPr>
          </a:lstStyle>
          <a:p>
            <a:fld id="{B7267564-96CE-4A9E-B43B-C46E4F9A5BEB}" type="datetimeFigureOut">
              <a:rPr lang="en-US" smtClean="0"/>
              <a:t>12/4/2015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51" tIns="46577" rIns="93151" bIns="46577"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51" tIns="46577" rIns="93151" bIns="46577" rtlCol="0" anchor="b"/>
          <a:lstStyle>
            <a:lvl1pPr algn="r">
              <a:defRPr sz="1300"/>
            </a:lvl1pPr>
          </a:lstStyle>
          <a:p>
            <a:fld id="{ADD1237A-85AB-49E5-A5BA-8793CF1D1C2D}" type="slidenum">
              <a:rPr lang="en-US" smtClean="0"/>
              <a:t>‹#›</a:t>
            </a:fld>
            <a:endParaRPr lang="en-US" dirty="0"/>
          </a:p>
        </p:txBody>
      </p:sp>
    </p:spTree>
    <p:extLst>
      <p:ext uri="{BB962C8B-B14F-4D97-AF65-F5344CB8AC3E}">
        <p14:creationId xmlns:p14="http://schemas.microsoft.com/office/powerpoint/2010/main" val="152818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1" tIns="46577" rIns="93151" bIns="46577" rtlCol="0"/>
          <a:lstStyle>
            <a:lvl1pPr algn="l">
              <a:defRPr sz="13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51" tIns="46577" rIns="93151" bIns="46577" rtlCol="0"/>
          <a:lstStyle>
            <a:lvl1pPr algn="r">
              <a:defRPr sz="1300"/>
            </a:lvl1pPr>
          </a:lstStyle>
          <a:p>
            <a:fld id="{89DF44E2-DAD8-4FF2-B93A-C2F2B461ECE9}" type="datetimeFigureOut">
              <a:rPr lang="en-US" smtClean="0"/>
              <a:t>12/4/2015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1" tIns="46577" rIns="93151" bIns="46577"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1" tIns="46577" rIns="93151" bIns="465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51" tIns="46577" rIns="93151" bIns="46577"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51" tIns="46577" rIns="93151" bIns="46577" rtlCol="0" anchor="b"/>
          <a:lstStyle>
            <a:lvl1pPr algn="r">
              <a:defRPr sz="1300"/>
            </a:lvl1pPr>
          </a:lstStyle>
          <a:p>
            <a:fld id="{7AD63827-A40A-43D9-AF2D-3000A42DE088}" type="slidenum">
              <a:rPr lang="en-US" smtClean="0"/>
              <a:t>‹#›</a:t>
            </a:fld>
            <a:endParaRPr lang="en-US" dirty="0"/>
          </a:p>
        </p:txBody>
      </p:sp>
    </p:spTree>
    <p:extLst>
      <p:ext uri="{BB962C8B-B14F-4D97-AF65-F5344CB8AC3E}">
        <p14:creationId xmlns:p14="http://schemas.microsoft.com/office/powerpoint/2010/main" val="3879933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a:t>
            </a:fld>
            <a:endParaRPr lang="en-US" dirty="0"/>
          </a:p>
        </p:txBody>
      </p:sp>
    </p:spTree>
    <p:extLst>
      <p:ext uri="{BB962C8B-B14F-4D97-AF65-F5344CB8AC3E}">
        <p14:creationId xmlns:p14="http://schemas.microsoft.com/office/powerpoint/2010/main" val="155660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22</a:t>
            </a:fld>
            <a:endParaRPr lang="en-US" dirty="0"/>
          </a:p>
        </p:txBody>
      </p:sp>
    </p:spTree>
    <p:extLst>
      <p:ext uri="{BB962C8B-B14F-4D97-AF65-F5344CB8AC3E}">
        <p14:creationId xmlns:p14="http://schemas.microsoft.com/office/powerpoint/2010/main" val="2058456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VT</a:t>
            </a:r>
            <a:r>
              <a:rPr lang="en-US" baseline="0" dirty="0" smtClean="0"/>
              <a:t> source: http://</a:t>
            </a:r>
            <a:r>
              <a:rPr lang="en-US" baseline="0" dirty="0" err="1" smtClean="0"/>
              <a:t>www.medicaid.gov</a:t>
            </a:r>
            <a:r>
              <a:rPr lang="en-US" baseline="0" dirty="0" smtClean="0"/>
              <a:t>/Medicaid-CHIP-Program-Information/By-Topics/Waivers/1115/downloads/</a:t>
            </a:r>
            <a:r>
              <a:rPr lang="en-US" baseline="0" dirty="0" err="1" smtClean="0"/>
              <a:t>vt</a:t>
            </a:r>
            <a:r>
              <a:rPr lang="en-US" baseline="0" dirty="0" smtClean="0"/>
              <a:t>/</a:t>
            </a:r>
            <a:r>
              <a:rPr lang="en-US" baseline="0" dirty="0" err="1" smtClean="0"/>
              <a:t>vt</a:t>
            </a:r>
            <a:r>
              <a:rPr lang="en-US" baseline="0" dirty="0" smtClean="0"/>
              <a:t>-global-commitment-to-health-</a:t>
            </a:r>
            <a:r>
              <a:rPr lang="en-US" baseline="0" smtClean="0"/>
              <a:t>ca.pdf</a:t>
            </a:r>
            <a:endParaRPr lang="en-US"/>
          </a:p>
        </p:txBody>
      </p:sp>
      <p:sp>
        <p:nvSpPr>
          <p:cNvPr id="4" name="Slide Number Placeholder 3"/>
          <p:cNvSpPr>
            <a:spLocks noGrp="1"/>
          </p:cNvSpPr>
          <p:nvPr>
            <p:ph type="sldNum" sz="quarter" idx="10"/>
          </p:nvPr>
        </p:nvSpPr>
        <p:spPr/>
        <p:txBody>
          <a:bodyPr/>
          <a:lstStyle/>
          <a:p>
            <a:fld id="{AF5D3EE7-5D2B-4CD8-A6C6-9ADA5248909E}" type="slidenum">
              <a:rPr lang="en-US" smtClean="0"/>
              <a:t>26</a:t>
            </a:fld>
            <a:endParaRPr lang="en-US"/>
          </a:p>
        </p:txBody>
      </p:sp>
    </p:spTree>
    <p:extLst>
      <p:ext uri="{BB962C8B-B14F-4D97-AF65-F5344CB8AC3E}">
        <p14:creationId xmlns:p14="http://schemas.microsoft.com/office/powerpoint/2010/main" val="18980206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pPr marL="285696" lvl="1" indent="-285696" defTabSz="533300">
              <a:lnSpc>
                <a:spcPct val="90000"/>
              </a:lnSpc>
              <a:spcBef>
                <a:spcPct val="0"/>
              </a:spcBef>
              <a:spcAft>
                <a:spcPts val="799"/>
              </a:spcAft>
              <a:buFont typeface="Wingdings" panose="05000000000000000000" pitchFamily="2" charset="2"/>
              <a:buChar char="§"/>
            </a:pPr>
            <a:r>
              <a:rPr lang="en-US" dirty="0" smtClean="0">
                <a:solidFill>
                  <a:srgbClr val="000000">
                    <a:hueOff val="0"/>
                    <a:satOff val="0"/>
                    <a:lumOff val="0"/>
                    <a:alphaOff val="0"/>
                  </a:srgbClr>
                </a:solidFill>
              </a:rPr>
              <a:t>CMS may find fees or assessments to be “health care related” (and thus subject to the provider assessment requirements) even if less than 85% of the burden of the </a:t>
            </a:r>
            <a:r>
              <a:rPr lang="en-US" dirty="0" err="1" smtClean="0">
                <a:solidFill>
                  <a:srgbClr val="000000">
                    <a:hueOff val="0"/>
                    <a:satOff val="0"/>
                    <a:lumOff val="0"/>
                    <a:alphaOff val="0"/>
                  </a:srgbClr>
                </a:solidFill>
              </a:rPr>
              <a:t>assesment</a:t>
            </a:r>
            <a:r>
              <a:rPr lang="en-US" dirty="0" smtClean="0">
                <a:solidFill>
                  <a:srgbClr val="000000">
                    <a:hueOff val="0"/>
                    <a:satOff val="0"/>
                    <a:lumOff val="0"/>
                    <a:alphaOff val="0"/>
                  </a:srgbClr>
                </a:solidFill>
              </a:rPr>
              <a:t> falls on health care providers but the fee or assessment is targeted in some way toward Medicaid providers or Medicaid payments</a:t>
            </a:r>
          </a:p>
          <a:p>
            <a:pPr marL="285696" lvl="1" indent="-285696" defTabSz="533300">
              <a:lnSpc>
                <a:spcPct val="90000"/>
              </a:lnSpc>
              <a:spcBef>
                <a:spcPct val="0"/>
              </a:spcBef>
              <a:spcAft>
                <a:spcPts val="799"/>
              </a:spcAft>
              <a:buFont typeface="Wingdings" panose="05000000000000000000" pitchFamily="2" charset="2"/>
              <a:buChar char="§"/>
            </a:pPr>
            <a:endParaRPr lang="en-US" dirty="0" smtClean="0">
              <a:solidFill>
                <a:srgbClr val="000000">
                  <a:hueOff val="0"/>
                  <a:satOff val="0"/>
                  <a:lumOff val="0"/>
                  <a:alphaOff val="0"/>
                </a:srgbClr>
              </a:solidFill>
            </a:endParaRPr>
          </a:p>
          <a:p>
            <a:pPr marL="285696" lvl="1" indent="-285696" defTabSz="533300">
              <a:lnSpc>
                <a:spcPct val="90000"/>
              </a:lnSpc>
              <a:spcBef>
                <a:spcPct val="0"/>
              </a:spcBef>
              <a:spcAft>
                <a:spcPts val="799"/>
              </a:spcAft>
              <a:buFont typeface="Wingdings" panose="05000000000000000000" pitchFamily="2" charset="2"/>
              <a:buChar char="§"/>
            </a:pPr>
            <a:r>
              <a:rPr lang="en-US" dirty="0" smtClean="0">
                <a:solidFill>
                  <a:srgbClr val="000000">
                    <a:hueOff val="0"/>
                    <a:satOff val="0"/>
                    <a:lumOff val="0"/>
                    <a:alphaOff val="0"/>
                  </a:srgbClr>
                </a:solidFill>
              </a:rPr>
              <a:t>For example, if only Medicaid </a:t>
            </a:r>
            <a:r>
              <a:rPr lang="en-US" dirty="0" err="1" smtClean="0">
                <a:solidFill>
                  <a:srgbClr val="000000">
                    <a:hueOff val="0"/>
                    <a:satOff val="0"/>
                    <a:lumOff val="0"/>
                    <a:alphaOff val="0"/>
                  </a:srgbClr>
                </a:solidFill>
              </a:rPr>
              <a:t>MCOs</a:t>
            </a:r>
            <a:r>
              <a:rPr lang="en-US" dirty="0" smtClean="0">
                <a:solidFill>
                  <a:srgbClr val="000000">
                    <a:hueOff val="0"/>
                    <a:satOff val="0"/>
                    <a:lumOff val="0"/>
                    <a:alphaOff val="0"/>
                  </a:srgbClr>
                </a:solidFill>
              </a:rPr>
              <a:t> are subject to a state sales tax, but other </a:t>
            </a:r>
            <a:r>
              <a:rPr lang="en-US" dirty="0" err="1" smtClean="0">
                <a:solidFill>
                  <a:srgbClr val="000000">
                    <a:hueOff val="0"/>
                    <a:satOff val="0"/>
                    <a:lumOff val="0"/>
                    <a:alphaOff val="0"/>
                  </a:srgbClr>
                </a:solidFill>
              </a:rPr>
              <a:t>MCOs</a:t>
            </a:r>
            <a:r>
              <a:rPr lang="en-US" dirty="0" smtClean="0">
                <a:solidFill>
                  <a:srgbClr val="000000">
                    <a:hueOff val="0"/>
                    <a:satOff val="0"/>
                    <a:lumOff val="0"/>
                    <a:alphaOff val="0"/>
                  </a:srgbClr>
                </a:solidFill>
              </a:rPr>
              <a:t> are not, CMS may find that the sales tax constitutes a provider assessment </a:t>
            </a:r>
          </a:p>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696" lvl="1" indent="-285696" defTabSz="533300">
              <a:lnSpc>
                <a:spcPct val="90000"/>
              </a:lnSpc>
              <a:spcBef>
                <a:spcPct val="0"/>
              </a:spcBef>
              <a:spcAft>
                <a:spcPts val="600"/>
              </a:spcAft>
              <a:buFont typeface="Wingdings" panose="05000000000000000000" pitchFamily="2" charset="2"/>
              <a:buChar char="§"/>
            </a:pPr>
            <a:r>
              <a:rPr lang="en-US" sz="1600" dirty="0">
                <a:solidFill>
                  <a:srgbClr val="000000">
                    <a:hueOff val="0"/>
                    <a:satOff val="0"/>
                    <a:lumOff val="0"/>
                    <a:alphaOff val="0"/>
                  </a:srgbClr>
                </a:solidFill>
              </a:rPr>
              <a:t>be </a:t>
            </a:r>
            <a:r>
              <a:rPr lang="en-US" sz="1600" b="1" dirty="0">
                <a:solidFill>
                  <a:srgbClr val="000000">
                    <a:hueOff val="0"/>
                    <a:satOff val="0"/>
                    <a:lumOff val="0"/>
                    <a:alphaOff val="0"/>
                  </a:srgbClr>
                </a:solidFill>
              </a:rPr>
              <a:t>broad-based, </a:t>
            </a:r>
            <a:r>
              <a:rPr lang="en-US" sz="1600" dirty="0">
                <a:solidFill>
                  <a:srgbClr val="000000">
                    <a:hueOff val="0"/>
                    <a:satOff val="0"/>
                    <a:lumOff val="0"/>
                    <a:alphaOff val="0"/>
                  </a:srgbClr>
                </a:solidFill>
              </a:rPr>
              <a:t>meaning that the</a:t>
            </a:r>
            <a:r>
              <a:rPr lang="en-US" sz="1600" b="1" dirty="0">
                <a:solidFill>
                  <a:srgbClr val="000000">
                    <a:hueOff val="0"/>
                    <a:satOff val="0"/>
                    <a:lumOff val="0"/>
                    <a:alphaOff val="0"/>
                  </a:srgbClr>
                </a:solidFill>
              </a:rPr>
              <a:t> </a:t>
            </a:r>
            <a:r>
              <a:rPr lang="en-US" sz="1600" dirty="0">
                <a:solidFill>
                  <a:srgbClr val="000000">
                    <a:hueOff val="0"/>
                    <a:satOff val="0"/>
                    <a:lumOff val="0"/>
                    <a:alphaOff val="0"/>
                  </a:srgbClr>
                </a:solidFill>
              </a:rPr>
              <a:t>assessment is imposed on at least all health care items or services in the class furnished by all non-federal, non-public providers in the State</a:t>
            </a:r>
          </a:p>
          <a:p>
            <a:pPr marL="742810" lvl="2" indent="-285696" defTabSz="533300">
              <a:lnSpc>
                <a:spcPct val="90000"/>
              </a:lnSpc>
              <a:spcBef>
                <a:spcPct val="0"/>
              </a:spcBef>
              <a:spcAft>
                <a:spcPts val="600"/>
              </a:spcAft>
              <a:buFont typeface="Wingdings" pitchFamily="2" charset="2"/>
              <a:buChar char=""/>
            </a:pPr>
            <a:r>
              <a:rPr lang="en-US" sz="1400" i="1" dirty="0">
                <a:solidFill>
                  <a:srgbClr val="000000">
                    <a:hueOff val="0"/>
                    <a:satOff val="0"/>
                    <a:lumOff val="0"/>
                    <a:alphaOff val="0"/>
                  </a:srgbClr>
                </a:solidFill>
              </a:rPr>
              <a:t>Example: </a:t>
            </a:r>
            <a:r>
              <a:rPr lang="en-US" sz="1400" dirty="0">
                <a:solidFill>
                  <a:srgbClr val="000000">
                    <a:hueOff val="0"/>
                    <a:satOff val="0"/>
                    <a:lumOff val="0"/>
                    <a:alphaOff val="0"/>
                  </a:srgbClr>
                </a:solidFill>
              </a:rPr>
              <a:t>A hospital assessment must apply to </a:t>
            </a:r>
            <a:r>
              <a:rPr lang="en-US" sz="1400" b="1" dirty="0">
                <a:solidFill>
                  <a:srgbClr val="000000">
                    <a:hueOff val="0"/>
                    <a:satOff val="0"/>
                    <a:lumOff val="0"/>
                    <a:alphaOff val="0"/>
                  </a:srgbClr>
                </a:solidFill>
              </a:rPr>
              <a:t>all </a:t>
            </a:r>
            <a:r>
              <a:rPr lang="en-US" sz="1400" dirty="0">
                <a:solidFill>
                  <a:srgbClr val="000000">
                    <a:hueOff val="0"/>
                    <a:satOff val="0"/>
                    <a:lumOff val="0"/>
                    <a:alphaOff val="0"/>
                  </a:srgbClr>
                </a:solidFill>
              </a:rPr>
              <a:t>non-federal, non-public hospitals. A Veterans’ Administration or county hospital may be exempt, but a private academic medical center may not. </a:t>
            </a:r>
            <a:endParaRPr lang="en-US" sz="1400" i="1" dirty="0">
              <a:solidFill>
                <a:srgbClr val="000000">
                  <a:hueOff val="0"/>
                  <a:satOff val="0"/>
                  <a:lumOff val="0"/>
                  <a:alphaOff val="0"/>
                </a:srgbClr>
              </a:solidFill>
            </a:endParaRPr>
          </a:p>
          <a:p>
            <a:pPr marL="285696" lvl="1" indent="-285696" defTabSz="533300">
              <a:lnSpc>
                <a:spcPct val="90000"/>
              </a:lnSpc>
              <a:spcBef>
                <a:spcPct val="0"/>
              </a:spcBef>
              <a:spcAft>
                <a:spcPts val="600"/>
              </a:spcAft>
              <a:buFont typeface="Wingdings" panose="05000000000000000000" pitchFamily="2" charset="2"/>
              <a:buChar char="§"/>
            </a:pPr>
            <a:r>
              <a:rPr lang="en-US" sz="1600" dirty="0">
                <a:solidFill>
                  <a:srgbClr val="000000">
                    <a:hueOff val="0"/>
                    <a:satOff val="0"/>
                    <a:lumOff val="0"/>
                    <a:alphaOff val="0"/>
                  </a:srgbClr>
                </a:solidFill>
              </a:rPr>
              <a:t>be </a:t>
            </a:r>
            <a:r>
              <a:rPr lang="en-US" sz="1600" b="1" dirty="0">
                <a:solidFill>
                  <a:srgbClr val="000000">
                    <a:hueOff val="0"/>
                    <a:satOff val="0"/>
                    <a:lumOff val="0"/>
                    <a:alphaOff val="0"/>
                  </a:srgbClr>
                </a:solidFill>
              </a:rPr>
              <a:t>imposed uniformly </a:t>
            </a:r>
            <a:r>
              <a:rPr lang="en-US" sz="1600" dirty="0">
                <a:solidFill>
                  <a:srgbClr val="000000">
                    <a:hueOff val="0"/>
                    <a:satOff val="0"/>
                    <a:lumOff val="0"/>
                    <a:alphaOff val="0"/>
                  </a:srgbClr>
                </a:solidFill>
              </a:rPr>
              <a:t>on all providers within a specified class of providers (or the state must prove that the assessment is generally redistributive in order to receive a federal waiver of the broad-based and/or uniformity requirements)</a:t>
            </a:r>
          </a:p>
          <a:p>
            <a:pPr marL="742810" lvl="2" indent="-285696" defTabSz="533300">
              <a:lnSpc>
                <a:spcPct val="90000"/>
              </a:lnSpc>
              <a:spcBef>
                <a:spcPct val="0"/>
              </a:spcBef>
              <a:spcAft>
                <a:spcPts val="600"/>
              </a:spcAft>
              <a:buFont typeface="Wingdings" pitchFamily="2" charset="2"/>
              <a:buChar char="ð"/>
            </a:pPr>
            <a:r>
              <a:rPr lang="en-US" sz="1400" i="1" dirty="0">
                <a:solidFill>
                  <a:srgbClr val="000000">
                    <a:hueOff val="0"/>
                    <a:satOff val="0"/>
                    <a:lumOff val="0"/>
                    <a:alphaOff val="0"/>
                  </a:srgbClr>
                </a:solidFill>
              </a:rPr>
              <a:t>Example</a:t>
            </a:r>
            <a:r>
              <a:rPr lang="en-US" sz="1400" dirty="0">
                <a:solidFill>
                  <a:srgbClr val="000000">
                    <a:hueOff val="0"/>
                    <a:satOff val="0"/>
                    <a:lumOff val="0"/>
                    <a:alphaOff val="0"/>
                  </a:srgbClr>
                </a:solidFill>
              </a:rPr>
              <a:t>: An assessment on nursing facility revenue must apply at the same rate to all providers. High-volume Medicaid providers cannot be assessed 4% of revenue, while low-volume Medicaid  providers are assessed 2% of revenue</a:t>
            </a:r>
            <a:endParaRPr lang="en-US" sz="1400" i="1" dirty="0">
              <a:solidFill>
                <a:srgbClr val="000000">
                  <a:hueOff val="0"/>
                  <a:satOff val="0"/>
                  <a:lumOff val="0"/>
                  <a:alphaOff val="0"/>
                </a:srgbClr>
              </a:solidFill>
            </a:endParaRPr>
          </a:p>
          <a:p>
            <a:pPr marL="285696" lvl="1" indent="-285696" defTabSz="533300">
              <a:lnSpc>
                <a:spcPct val="90000"/>
              </a:lnSpc>
              <a:spcBef>
                <a:spcPct val="0"/>
              </a:spcBef>
              <a:spcAft>
                <a:spcPts val="600"/>
              </a:spcAft>
              <a:buFont typeface="Wingdings" panose="05000000000000000000" pitchFamily="2" charset="2"/>
              <a:buChar char="§"/>
            </a:pPr>
            <a:r>
              <a:rPr lang="en-US" sz="1600" b="1" dirty="0">
                <a:solidFill>
                  <a:srgbClr val="000000">
                    <a:hueOff val="0"/>
                    <a:satOff val="0"/>
                    <a:lumOff val="0"/>
                    <a:alphaOff val="0"/>
                  </a:srgbClr>
                </a:solidFill>
              </a:rPr>
              <a:t>not exceed 25% of the non-federal share of Medicaid costs</a:t>
            </a:r>
          </a:p>
          <a:p>
            <a:pPr marL="285696" lvl="1" indent="-285696" defTabSz="533300">
              <a:lnSpc>
                <a:spcPct val="90000"/>
              </a:lnSpc>
              <a:spcBef>
                <a:spcPct val="0"/>
              </a:spcBef>
              <a:spcAft>
                <a:spcPts val="600"/>
              </a:spcAft>
              <a:buFont typeface="Wingdings" panose="05000000000000000000" pitchFamily="2" charset="2"/>
              <a:buChar char="§"/>
            </a:pPr>
            <a:r>
              <a:rPr lang="en-US" sz="1600" b="1" dirty="0">
                <a:solidFill>
                  <a:srgbClr val="000000">
                    <a:hueOff val="0"/>
                    <a:satOff val="0"/>
                    <a:lumOff val="0"/>
                    <a:alphaOff val="0"/>
                  </a:srgbClr>
                </a:solidFill>
              </a:rPr>
              <a:t>not hold providers “harmless” </a:t>
            </a:r>
            <a:r>
              <a:rPr lang="en-US" sz="1600" dirty="0">
                <a:solidFill>
                  <a:srgbClr val="000000">
                    <a:hueOff val="0"/>
                    <a:satOff val="0"/>
                    <a:lumOff val="0"/>
                    <a:alphaOff val="0"/>
                  </a:srgbClr>
                </a:solidFill>
              </a:rPr>
              <a:t>or guarantee providers will receive their money back (there is a presumption that the providers are not “held harmless” if the rate &lt; 6%)</a:t>
            </a:r>
          </a:p>
          <a:p>
            <a:pPr marL="742810" lvl="2" indent="-285696" defTabSz="533300">
              <a:lnSpc>
                <a:spcPct val="90000"/>
              </a:lnSpc>
              <a:spcBef>
                <a:spcPct val="0"/>
              </a:spcBef>
              <a:spcAft>
                <a:spcPts val="600"/>
              </a:spcAft>
              <a:buFont typeface="Wingdings" pitchFamily="2" charset="2"/>
              <a:buChar char="ð"/>
            </a:pPr>
            <a:r>
              <a:rPr lang="en-US" sz="1400" i="1" dirty="0">
                <a:solidFill>
                  <a:srgbClr val="000000">
                    <a:hueOff val="0"/>
                    <a:satOff val="0"/>
                    <a:lumOff val="0"/>
                    <a:alphaOff val="0"/>
                  </a:srgbClr>
                </a:solidFill>
              </a:rPr>
              <a:t>Example</a:t>
            </a:r>
            <a:r>
              <a:rPr lang="en-US" sz="1400" dirty="0">
                <a:solidFill>
                  <a:srgbClr val="000000">
                    <a:hueOff val="0"/>
                    <a:satOff val="0"/>
                    <a:lumOff val="0"/>
                    <a:alphaOff val="0"/>
                  </a:srgbClr>
                </a:solidFill>
              </a:rPr>
              <a:t>: A state cannot guarantee that a hospital will receive its assessment back in the form of a supplemental payment</a:t>
            </a:r>
            <a:endParaRPr lang="en-US" sz="1400" i="1" dirty="0">
              <a:solidFill>
                <a:srgbClr val="000000">
                  <a:hueOff val="0"/>
                  <a:satOff val="0"/>
                  <a:lumOff val="0"/>
                  <a:alphaOff val="0"/>
                </a:srgbClr>
              </a:solidFill>
            </a:endParaRPr>
          </a:p>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30</a:t>
            </a:fld>
            <a:endParaRPr lang="en-US" dirty="0"/>
          </a:p>
        </p:txBody>
      </p:sp>
    </p:spTree>
    <p:extLst>
      <p:ext uri="{BB962C8B-B14F-4D97-AF65-F5344CB8AC3E}">
        <p14:creationId xmlns:p14="http://schemas.microsoft.com/office/powerpoint/2010/main" val="133990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2</a:t>
            </a:fld>
            <a:endParaRPr lang="en-US" dirty="0"/>
          </a:p>
        </p:txBody>
      </p:sp>
    </p:spTree>
    <p:extLst>
      <p:ext uri="{BB962C8B-B14F-4D97-AF65-F5344CB8AC3E}">
        <p14:creationId xmlns:p14="http://schemas.microsoft.com/office/powerpoint/2010/main" val="3220962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696" lvl="1" indent="-285696" defTabSz="533300">
              <a:lnSpc>
                <a:spcPct val="90000"/>
              </a:lnSpc>
              <a:spcBef>
                <a:spcPct val="0"/>
              </a:spcBef>
              <a:spcAft>
                <a:spcPts val="600"/>
              </a:spcAft>
              <a:buFont typeface="Wingdings" panose="05000000000000000000" pitchFamily="2" charset="2"/>
              <a:buChar char="§"/>
            </a:pPr>
            <a:r>
              <a:rPr lang="en-US" sz="1600" dirty="0">
                <a:solidFill>
                  <a:srgbClr val="000000">
                    <a:hueOff val="0"/>
                    <a:satOff val="0"/>
                    <a:lumOff val="0"/>
                    <a:alphaOff val="0"/>
                  </a:srgbClr>
                </a:solidFill>
              </a:rPr>
              <a:t>be </a:t>
            </a:r>
            <a:r>
              <a:rPr lang="en-US" sz="1600" b="1" dirty="0">
                <a:solidFill>
                  <a:srgbClr val="000000">
                    <a:hueOff val="0"/>
                    <a:satOff val="0"/>
                    <a:lumOff val="0"/>
                    <a:alphaOff val="0"/>
                  </a:srgbClr>
                </a:solidFill>
              </a:rPr>
              <a:t>broad-based, </a:t>
            </a:r>
            <a:r>
              <a:rPr lang="en-US" sz="1600" dirty="0">
                <a:solidFill>
                  <a:srgbClr val="000000">
                    <a:hueOff val="0"/>
                    <a:satOff val="0"/>
                    <a:lumOff val="0"/>
                    <a:alphaOff val="0"/>
                  </a:srgbClr>
                </a:solidFill>
              </a:rPr>
              <a:t>meaning that the</a:t>
            </a:r>
            <a:r>
              <a:rPr lang="en-US" sz="1600" b="1" dirty="0">
                <a:solidFill>
                  <a:srgbClr val="000000">
                    <a:hueOff val="0"/>
                    <a:satOff val="0"/>
                    <a:lumOff val="0"/>
                    <a:alphaOff val="0"/>
                  </a:srgbClr>
                </a:solidFill>
              </a:rPr>
              <a:t> </a:t>
            </a:r>
            <a:r>
              <a:rPr lang="en-US" sz="1600" dirty="0">
                <a:solidFill>
                  <a:srgbClr val="000000">
                    <a:hueOff val="0"/>
                    <a:satOff val="0"/>
                    <a:lumOff val="0"/>
                    <a:alphaOff val="0"/>
                  </a:srgbClr>
                </a:solidFill>
              </a:rPr>
              <a:t>assessment is imposed on at least all health care items or services in the class furnished by all non-federal, non-public providers in the State</a:t>
            </a:r>
          </a:p>
          <a:p>
            <a:pPr marL="742810" lvl="2" indent="-285696" defTabSz="533300">
              <a:lnSpc>
                <a:spcPct val="90000"/>
              </a:lnSpc>
              <a:spcBef>
                <a:spcPct val="0"/>
              </a:spcBef>
              <a:spcAft>
                <a:spcPts val="600"/>
              </a:spcAft>
              <a:buFont typeface="Wingdings" pitchFamily="2" charset="2"/>
              <a:buChar char=""/>
            </a:pPr>
            <a:r>
              <a:rPr lang="en-US" sz="1400" i="1" dirty="0">
                <a:solidFill>
                  <a:srgbClr val="000000">
                    <a:hueOff val="0"/>
                    <a:satOff val="0"/>
                    <a:lumOff val="0"/>
                    <a:alphaOff val="0"/>
                  </a:srgbClr>
                </a:solidFill>
              </a:rPr>
              <a:t>Example: </a:t>
            </a:r>
            <a:r>
              <a:rPr lang="en-US" sz="1400" dirty="0">
                <a:solidFill>
                  <a:srgbClr val="000000">
                    <a:hueOff val="0"/>
                    <a:satOff val="0"/>
                    <a:lumOff val="0"/>
                    <a:alphaOff val="0"/>
                  </a:srgbClr>
                </a:solidFill>
              </a:rPr>
              <a:t>A hospital assessment must apply to </a:t>
            </a:r>
            <a:r>
              <a:rPr lang="en-US" sz="1400" b="1" dirty="0">
                <a:solidFill>
                  <a:srgbClr val="000000">
                    <a:hueOff val="0"/>
                    <a:satOff val="0"/>
                    <a:lumOff val="0"/>
                    <a:alphaOff val="0"/>
                  </a:srgbClr>
                </a:solidFill>
              </a:rPr>
              <a:t>all </a:t>
            </a:r>
            <a:r>
              <a:rPr lang="en-US" sz="1400" dirty="0">
                <a:solidFill>
                  <a:srgbClr val="000000">
                    <a:hueOff val="0"/>
                    <a:satOff val="0"/>
                    <a:lumOff val="0"/>
                    <a:alphaOff val="0"/>
                  </a:srgbClr>
                </a:solidFill>
              </a:rPr>
              <a:t>non-federal, non-public hospitals. A Veterans’ Administration or county hospital may be exempt, but a private academic medical center may not. </a:t>
            </a:r>
            <a:endParaRPr lang="en-US" sz="1400" i="1" dirty="0">
              <a:solidFill>
                <a:srgbClr val="000000">
                  <a:hueOff val="0"/>
                  <a:satOff val="0"/>
                  <a:lumOff val="0"/>
                  <a:alphaOff val="0"/>
                </a:srgbClr>
              </a:solidFill>
            </a:endParaRPr>
          </a:p>
          <a:p>
            <a:pPr marL="285696" lvl="1" indent="-285696" defTabSz="533300">
              <a:lnSpc>
                <a:spcPct val="90000"/>
              </a:lnSpc>
              <a:spcBef>
                <a:spcPct val="0"/>
              </a:spcBef>
              <a:spcAft>
                <a:spcPts val="600"/>
              </a:spcAft>
              <a:buFont typeface="Wingdings" panose="05000000000000000000" pitchFamily="2" charset="2"/>
              <a:buChar char="§"/>
            </a:pPr>
            <a:r>
              <a:rPr lang="en-US" sz="1600" dirty="0">
                <a:solidFill>
                  <a:srgbClr val="000000">
                    <a:hueOff val="0"/>
                    <a:satOff val="0"/>
                    <a:lumOff val="0"/>
                    <a:alphaOff val="0"/>
                  </a:srgbClr>
                </a:solidFill>
              </a:rPr>
              <a:t>be </a:t>
            </a:r>
            <a:r>
              <a:rPr lang="en-US" sz="1600" b="1" dirty="0">
                <a:solidFill>
                  <a:srgbClr val="000000">
                    <a:hueOff val="0"/>
                    <a:satOff val="0"/>
                    <a:lumOff val="0"/>
                    <a:alphaOff val="0"/>
                  </a:srgbClr>
                </a:solidFill>
              </a:rPr>
              <a:t>imposed uniformly </a:t>
            </a:r>
            <a:r>
              <a:rPr lang="en-US" sz="1600" dirty="0">
                <a:solidFill>
                  <a:srgbClr val="000000">
                    <a:hueOff val="0"/>
                    <a:satOff val="0"/>
                    <a:lumOff val="0"/>
                    <a:alphaOff val="0"/>
                  </a:srgbClr>
                </a:solidFill>
              </a:rPr>
              <a:t>on all providers within a specified class of providers (or the state must prove that the assessment is generally redistributive in order to receive a federal waiver of the broad-based and/or uniformity requirements)</a:t>
            </a:r>
          </a:p>
          <a:p>
            <a:pPr marL="742810" lvl="2" indent="-285696" defTabSz="533300">
              <a:lnSpc>
                <a:spcPct val="90000"/>
              </a:lnSpc>
              <a:spcBef>
                <a:spcPct val="0"/>
              </a:spcBef>
              <a:spcAft>
                <a:spcPts val="600"/>
              </a:spcAft>
              <a:buFont typeface="Wingdings" pitchFamily="2" charset="2"/>
              <a:buChar char="ð"/>
            </a:pPr>
            <a:r>
              <a:rPr lang="en-US" sz="1400" i="1" dirty="0">
                <a:solidFill>
                  <a:srgbClr val="000000">
                    <a:hueOff val="0"/>
                    <a:satOff val="0"/>
                    <a:lumOff val="0"/>
                    <a:alphaOff val="0"/>
                  </a:srgbClr>
                </a:solidFill>
              </a:rPr>
              <a:t>Example</a:t>
            </a:r>
            <a:r>
              <a:rPr lang="en-US" sz="1400" dirty="0">
                <a:solidFill>
                  <a:srgbClr val="000000">
                    <a:hueOff val="0"/>
                    <a:satOff val="0"/>
                    <a:lumOff val="0"/>
                    <a:alphaOff val="0"/>
                  </a:srgbClr>
                </a:solidFill>
              </a:rPr>
              <a:t>: An assessment on nursing facility revenue must apply at the same rate to all providers. High-volume Medicaid providers cannot be assessed 4% of revenue, while low-volume Medicaid  providers are assessed 2% of revenue</a:t>
            </a:r>
            <a:endParaRPr lang="en-US" sz="1400" i="1" dirty="0">
              <a:solidFill>
                <a:srgbClr val="000000">
                  <a:hueOff val="0"/>
                  <a:satOff val="0"/>
                  <a:lumOff val="0"/>
                  <a:alphaOff val="0"/>
                </a:srgbClr>
              </a:solidFill>
            </a:endParaRPr>
          </a:p>
          <a:p>
            <a:pPr marL="285696" lvl="1" indent="-285696" defTabSz="533300">
              <a:lnSpc>
                <a:spcPct val="90000"/>
              </a:lnSpc>
              <a:spcBef>
                <a:spcPct val="0"/>
              </a:spcBef>
              <a:spcAft>
                <a:spcPts val="600"/>
              </a:spcAft>
              <a:buFont typeface="Wingdings" panose="05000000000000000000" pitchFamily="2" charset="2"/>
              <a:buChar char="§"/>
            </a:pPr>
            <a:r>
              <a:rPr lang="en-US" sz="1600" b="1" dirty="0">
                <a:solidFill>
                  <a:srgbClr val="000000">
                    <a:hueOff val="0"/>
                    <a:satOff val="0"/>
                    <a:lumOff val="0"/>
                    <a:alphaOff val="0"/>
                  </a:srgbClr>
                </a:solidFill>
              </a:rPr>
              <a:t>not exceed 25% of the non-federal share of Medicaid costs</a:t>
            </a:r>
          </a:p>
          <a:p>
            <a:pPr marL="285696" lvl="1" indent="-285696" defTabSz="533300">
              <a:lnSpc>
                <a:spcPct val="90000"/>
              </a:lnSpc>
              <a:spcBef>
                <a:spcPct val="0"/>
              </a:spcBef>
              <a:spcAft>
                <a:spcPts val="600"/>
              </a:spcAft>
              <a:buFont typeface="Wingdings" panose="05000000000000000000" pitchFamily="2" charset="2"/>
              <a:buChar char="§"/>
            </a:pPr>
            <a:r>
              <a:rPr lang="en-US" sz="1600" b="1" dirty="0">
                <a:solidFill>
                  <a:srgbClr val="000000">
                    <a:hueOff val="0"/>
                    <a:satOff val="0"/>
                    <a:lumOff val="0"/>
                    <a:alphaOff val="0"/>
                  </a:srgbClr>
                </a:solidFill>
              </a:rPr>
              <a:t>not hold providers “harmless” </a:t>
            </a:r>
            <a:r>
              <a:rPr lang="en-US" sz="1600" dirty="0">
                <a:solidFill>
                  <a:srgbClr val="000000">
                    <a:hueOff val="0"/>
                    <a:satOff val="0"/>
                    <a:lumOff val="0"/>
                    <a:alphaOff val="0"/>
                  </a:srgbClr>
                </a:solidFill>
              </a:rPr>
              <a:t>or guarantee providers will receive their money back (there is a presumption that the providers are not “held harmless” if the rate &lt; 6%)</a:t>
            </a:r>
          </a:p>
          <a:p>
            <a:pPr marL="742810" lvl="2" indent="-285696" defTabSz="533300">
              <a:lnSpc>
                <a:spcPct val="90000"/>
              </a:lnSpc>
              <a:spcBef>
                <a:spcPct val="0"/>
              </a:spcBef>
              <a:spcAft>
                <a:spcPts val="600"/>
              </a:spcAft>
              <a:buFont typeface="Wingdings" pitchFamily="2" charset="2"/>
              <a:buChar char="ð"/>
            </a:pPr>
            <a:r>
              <a:rPr lang="en-US" sz="1400" i="1" dirty="0">
                <a:solidFill>
                  <a:srgbClr val="000000">
                    <a:hueOff val="0"/>
                    <a:satOff val="0"/>
                    <a:lumOff val="0"/>
                    <a:alphaOff val="0"/>
                  </a:srgbClr>
                </a:solidFill>
              </a:rPr>
              <a:t>Example</a:t>
            </a:r>
            <a:r>
              <a:rPr lang="en-US" sz="1400" dirty="0">
                <a:solidFill>
                  <a:srgbClr val="000000">
                    <a:hueOff val="0"/>
                    <a:satOff val="0"/>
                    <a:lumOff val="0"/>
                    <a:alphaOff val="0"/>
                  </a:srgbClr>
                </a:solidFill>
              </a:rPr>
              <a:t>: A state cannot guarantee that a hospital will receive its assessment back in the form of a supplemental payment</a:t>
            </a:r>
            <a:endParaRPr lang="en-US" sz="1400" i="1" dirty="0">
              <a:solidFill>
                <a:srgbClr val="000000">
                  <a:hueOff val="0"/>
                  <a:satOff val="0"/>
                  <a:lumOff val="0"/>
                  <a:alphaOff val="0"/>
                </a:srgbClr>
              </a:solidFill>
            </a:endParaRPr>
          </a:p>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31</a:t>
            </a:fld>
            <a:endParaRPr lang="en-US" dirty="0"/>
          </a:p>
        </p:txBody>
      </p:sp>
    </p:spTree>
    <p:extLst>
      <p:ext uri="{BB962C8B-B14F-4D97-AF65-F5344CB8AC3E}">
        <p14:creationId xmlns:p14="http://schemas.microsoft.com/office/powerpoint/2010/main" val="133990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295" lvl="2"/>
            <a:endParaRPr lang="en-US" baseline="0" dirty="0" smtClean="0"/>
          </a:p>
        </p:txBody>
      </p:sp>
      <p:sp>
        <p:nvSpPr>
          <p:cNvPr id="4" name="Slide Number Placeholder 3"/>
          <p:cNvSpPr>
            <a:spLocks noGrp="1"/>
          </p:cNvSpPr>
          <p:nvPr>
            <p:ph type="sldNum" sz="quarter" idx="10"/>
          </p:nvPr>
        </p:nvSpPr>
        <p:spPr/>
        <p:txBody>
          <a:bodyPr/>
          <a:lstStyle/>
          <a:p>
            <a:pPr>
              <a:defRPr/>
            </a:pPr>
            <a:fld id="{16405FD9-59BA-40EF-B82D-F56298EAB170}" type="slidenum">
              <a:rPr lang="en-US" smtClean="0"/>
              <a:pPr>
                <a:defRPr/>
              </a:pPr>
              <a:t>32</a:t>
            </a:fld>
            <a:endParaRPr lang="en-US" dirty="0"/>
          </a:p>
        </p:txBody>
      </p:sp>
    </p:spTree>
    <p:extLst>
      <p:ext uri="{BB962C8B-B14F-4D97-AF65-F5344CB8AC3E}">
        <p14:creationId xmlns:p14="http://schemas.microsoft.com/office/powerpoint/2010/main" val="22774775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6405FD9-59BA-40EF-B82D-F56298EAB170}" type="slidenum">
              <a:rPr lang="en-US" smtClean="0"/>
              <a:pPr>
                <a:defRPr/>
              </a:pPr>
              <a:t>33</a:t>
            </a:fld>
            <a:endParaRPr lang="en-US" dirty="0"/>
          </a:p>
        </p:txBody>
      </p:sp>
    </p:spTree>
    <p:extLst>
      <p:ext uri="{BB962C8B-B14F-4D97-AF65-F5344CB8AC3E}">
        <p14:creationId xmlns:p14="http://schemas.microsoft.com/office/powerpoint/2010/main" val="5495631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16405FD9-59BA-40EF-B82D-F56298EAB170}" type="slidenum">
              <a:rPr lang="en-US" smtClean="0"/>
              <a:pPr>
                <a:defRPr/>
              </a:pPr>
              <a:t>34</a:t>
            </a:fld>
            <a:endParaRPr lang="en-US" dirty="0"/>
          </a:p>
        </p:txBody>
      </p:sp>
    </p:spTree>
    <p:extLst>
      <p:ext uri="{BB962C8B-B14F-4D97-AF65-F5344CB8AC3E}">
        <p14:creationId xmlns:p14="http://schemas.microsoft.com/office/powerpoint/2010/main" val="24421699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37</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39</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r>
              <a:rPr lang="en-US" dirty="0" smtClean="0"/>
              <a:t>Public assistance cost allocation plan</a:t>
            </a:r>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41</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42</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43</a:t>
            </a:fld>
            <a:endParaRPr lang="en-US" dirty="0"/>
          </a:p>
        </p:txBody>
      </p:sp>
    </p:spTree>
    <p:extLst>
      <p:ext uri="{BB962C8B-B14F-4D97-AF65-F5344CB8AC3E}">
        <p14:creationId xmlns:p14="http://schemas.microsoft.com/office/powerpoint/2010/main" val="32209625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44</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45</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46</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47</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48</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49</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50</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51</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52</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4</a:t>
            </a:fld>
            <a:endParaRPr lang="en-US" dirty="0"/>
          </a:p>
        </p:txBody>
      </p:sp>
    </p:spTree>
    <p:extLst>
      <p:ext uri="{BB962C8B-B14F-4D97-AF65-F5344CB8AC3E}">
        <p14:creationId xmlns:p14="http://schemas.microsoft.com/office/powerpoint/2010/main" val="1556602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53</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54</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55</a:t>
            </a:fld>
            <a:endParaRPr lang="en-US" dirty="0"/>
          </a:p>
        </p:txBody>
      </p:sp>
    </p:spTree>
    <p:extLst>
      <p:ext uri="{BB962C8B-B14F-4D97-AF65-F5344CB8AC3E}">
        <p14:creationId xmlns:p14="http://schemas.microsoft.com/office/powerpoint/2010/main" val="322096250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56</a:t>
            </a:fld>
            <a:endParaRPr lang="en-US" dirty="0">
              <a:solidFill>
                <a:prstClr val="black"/>
              </a:solidFill>
            </a:endParaRPr>
          </a:p>
        </p:txBody>
      </p:sp>
    </p:spTree>
    <p:extLst>
      <p:ext uri="{BB962C8B-B14F-4D97-AF65-F5344CB8AC3E}">
        <p14:creationId xmlns:p14="http://schemas.microsoft.com/office/powerpoint/2010/main" val="31439514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57</a:t>
            </a:fld>
            <a:endParaRPr lang="en-US" dirty="0"/>
          </a:p>
        </p:txBody>
      </p:sp>
    </p:spTree>
    <p:extLst>
      <p:ext uri="{BB962C8B-B14F-4D97-AF65-F5344CB8AC3E}">
        <p14:creationId xmlns:p14="http://schemas.microsoft.com/office/powerpoint/2010/main" val="2525034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58</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59</a:t>
            </a:fld>
            <a:endParaRPr lang="en-US" dirty="0"/>
          </a:p>
        </p:txBody>
      </p:sp>
    </p:spTree>
    <p:extLst>
      <p:ext uri="{BB962C8B-B14F-4D97-AF65-F5344CB8AC3E}">
        <p14:creationId xmlns:p14="http://schemas.microsoft.com/office/powerpoint/2010/main" val="15238853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61</a:t>
            </a:fld>
            <a:endParaRPr lang="en-US" dirty="0"/>
          </a:p>
        </p:txBody>
      </p:sp>
    </p:spTree>
    <p:extLst>
      <p:ext uri="{BB962C8B-B14F-4D97-AF65-F5344CB8AC3E}">
        <p14:creationId xmlns:p14="http://schemas.microsoft.com/office/powerpoint/2010/main" val="205845626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62</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8</a:t>
            </a:fld>
            <a:endParaRPr lang="en-US" dirty="0"/>
          </a:p>
        </p:txBody>
      </p:sp>
    </p:spTree>
    <p:extLst>
      <p:ext uri="{BB962C8B-B14F-4D97-AF65-F5344CB8AC3E}">
        <p14:creationId xmlns:p14="http://schemas.microsoft.com/office/powerpoint/2010/main" val="155660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r>
              <a:rPr lang="en-US" dirty="0" smtClean="0"/>
              <a:t>t</a:t>
            </a:r>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13</a:t>
            </a:fld>
            <a:endParaRPr lang="en-US" dirty="0"/>
          </a:p>
        </p:txBody>
      </p:sp>
    </p:spTree>
    <p:extLst>
      <p:ext uri="{BB962C8B-B14F-4D97-AF65-F5344CB8AC3E}">
        <p14:creationId xmlns:p14="http://schemas.microsoft.com/office/powerpoint/2010/main" val="1429917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17</a:t>
            </a:fld>
            <a:endParaRPr lang="en-US" dirty="0"/>
          </a:p>
        </p:txBody>
      </p:sp>
    </p:spTree>
    <p:extLst>
      <p:ext uri="{BB962C8B-B14F-4D97-AF65-F5344CB8AC3E}">
        <p14:creationId xmlns:p14="http://schemas.microsoft.com/office/powerpoint/2010/main" val="155660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9144000" cy="3962400"/>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9" name="Subtitle 8"/>
          <p:cNvSpPr>
            <a:spLocks noGrp="1"/>
          </p:cNvSpPr>
          <p:nvPr>
            <p:ph type="subTitle" idx="1"/>
          </p:nvPr>
        </p:nvSpPr>
        <p:spPr>
          <a:xfrm>
            <a:off x="1447800" y="4114800"/>
            <a:ext cx="6400800" cy="1143000"/>
          </a:xfrm>
        </p:spPr>
        <p:txBody>
          <a:bodyPr/>
          <a:lstStyle>
            <a:lvl1pPr marL="0" indent="0" algn="ctr">
              <a:buNone/>
              <a:defRPr sz="1600" b="1" cap="all" spc="250" baseline="0">
                <a:solidFill>
                  <a:srgbClr val="051D39"/>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7" name="Straight Connector 6"/>
          <p:cNvSpPr>
            <a:spLocks noChangeShapeType="1"/>
          </p:cNvSpPr>
          <p:nvPr/>
        </p:nvSpPr>
        <p:spPr bwMode="auto">
          <a:xfrm>
            <a:off x="172921" y="5410200"/>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8" name="Title 7"/>
          <p:cNvSpPr>
            <a:spLocks noGrp="1"/>
          </p:cNvSpPr>
          <p:nvPr>
            <p:ph type="ctrTitle"/>
          </p:nvPr>
        </p:nvSpPr>
        <p:spPr>
          <a:xfrm>
            <a:off x="703273" y="2057400"/>
            <a:ext cx="7772400" cy="1752600"/>
          </a:xfrm>
        </p:spPr>
        <p:txBody>
          <a:bodyPr anchor="b"/>
          <a:lstStyle>
            <a:lvl1pPr>
              <a:lnSpc>
                <a:spcPts val="4400"/>
              </a:lnSpc>
              <a:defRPr sz="4200">
                <a:solidFill>
                  <a:srgbClr val="002060"/>
                </a:solidFill>
              </a:defRPr>
            </a:lvl1pPr>
          </a:lstStyle>
          <a:p>
            <a:r>
              <a:rPr kumimoji="0" lang="en-US" dirty="0" smtClean="0"/>
              <a:t>Click to edit Master title style</a:t>
            </a:r>
            <a:endParaRPr kumimoji="0" lang="en-US" dirty="0"/>
          </a:p>
        </p:txBody>
      </p:sp>
      <p:pic>
        <p:nvPicPr>
          <p:cNvPr id="14" name="Picture 13" descr="Minnesota Health Care Financing Task Force logo" title="logo"/>
          <p:cNvPicPr/>
          <p:nvPr userDrawn="1"/>
        </p:nvPicPr>
        <p:blipFill>
          <a:blip r:embed="rId2">
            <a:extLst>
              <a:ext uri="{28A0092B-C50C-407E-A947-70E740481C1C}">
                <a14:useLocalDpi xmlns:a14="http://schemas.microsoft.com/office/drawing/2010/main" val="0"/>
              </a:ext>
            </a:extLst>
          </a:blip>
          <a:stretch>
            <a:fillRect/>
          </a:stretch>
        </p:blipFill>
        <p:spPr>
          <a:xfrm>
            <a:off x="2957512" y="5781674"/>
            <a:ext cx="3381375" cy="771525"/>
          </a:xfrm>
          <a:prstGeom prst="rect">
            <a:avLst/>
          </a:prstGeom>
        </p:spPr>
      </p:pic>
    </p:spTree>
    <p:extLst>
      <p:ext uri="{BB962C8B-B14F-4D97-AF65-F5344CB8AC3E}">
        <p14:creationId xmlns:p14="http://schemas.microsoft.com/office/powerpoint/2010/main" val="19035579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7"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666493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7" name="Slide Number Placeholder 6"/>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8"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26567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9" name="Slide Number Placeholder 8"/>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10" name="Footer Placeholder 4"/>
          <p:cNvSpPr>
            <a:spLocks noGrp="1"/>
          </p:cNvSpPr>
          <p:nvPr>
            <p:ph type="ftr" sz="quarter" idx="1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868723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6616" y="0"/>
            <a:ext cx="8229600" cy="9144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5" name="Slide Number Placeholder 4"/>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6"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905122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4" name="Slide Number Placeholder 3"/>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5"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762281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7" name="Slide Number Placeholder 6"/>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8"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888479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7" name="Slide Number Placeholder 6"/>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8"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005447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17536699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17260108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a:solidFill>
                  <a:srgbClr val="C9C2D1">
                    <a:lumMod val="75000"/>
                    <a:lumOff val="25000"/>
                  </a:srgbClr>
                </a:solidFill>
              </a:rPr>
              <a:t>3/27/2015</a:t>
            </a:r>
          </a:p>
        </p:txBody>
      </p:sp>
      <p:sp>
        <p:nvSpPr>
          <p:cNvPr id="4" name="Slide Number Placeholder 3"/>
          <p:cNvSpPr>
            <a:spLocks noGrp="1"/>
          </p:cNvSpPr>
          <p:nvPr>
            <p:ph type="sldNum" sz="quarter" idx="11"/>
          </p:nvPr>
        </p:nvSpPr>
        <p:spPr/>
        <p:txBody>
          <a:bodyPr/>
          <a:lstStyle/>
          <a:p>
            <a:fld id="{EE39B693-C191-4C81-8ECC-66535167624D}" type="slidenum">
              <a:rPr lang="en-US">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1134799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rgbClr val="002060"/>
                </a:solidFill>
              </a:defRPr>
            </a:lvl1p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301752" y="1527048"/>
            <a:ext cx="8503920" cy="3959352"/>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Slide Number Placeholder 3"/>
          <p:cNvSpPr>
            <a:spLocks noGrp="1"/>
          </p:cNvSpPr>
          <p:nvPr>
            <p:ph type="sldNum" sz="quarter" idx="11"/>
          </p:nvPr>
        </p:nvSpPr>
        <p:spPr>
          <a:xfrm>
            <a:off x="8534400" y="6440629"/>
            <a:ext cx="533400" cy="365125"/>
          </a:xfrm>
        </p:spPr>
        <p:txBody>
          <a:bodyPr/>
          <a:lstStyle/>
          <a:p>
            <a:fld id="{9F8FA0FF-B194-4927-BB1D-56AA63D432A4}" type="slidenum">
              <a:rPr lang="en-US" smtClean="0"/>
              <a:pPr/>
              <a:t>‹#›</a:t>
            </a:fld>
            <a:endParaRPr lang="en-US" dirty="0"/>
          </a:p>
        </p:txBody>
      </p:sp>
    </p:spTree>
    <p:extLst>
      <p:ext uri="{BB962C8B-B14F-4D97-AF65-F5344CB8AC3E}">
        <p14:creationId xmlns:p14="http://schemas.microsoft.com/office/powerpoint/2010/main" val="40831874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9144000" cy="3962400"/>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9" name="Subtitle 8"/>
          <p:cNvSpPr>
            <a:spLocks noGrp="1"/>
          </p:cNvSpPr>
          <p:nvPr>
            <p:ph type="subTitle" idx="1"/>
          </p:nvPr>
        </p:nvSpPr>
        <p:spPr>
          <a:xfrm>
            <a:off x="1447800" y="4114800"/>
            <a:ext cx="6400800" cy="1143000"/>
          </a:xfrm>
        </p:spPr>
        <p:txBody>
          <a:bodyPr/>
          <a:lstStyle>
            <a:lvl1pPr marL="0" indent="0" algn="ctr">
              <a:buNone/>
              <a:defRPr sz="1600" b="1" cap="all" spc="250" baseline="0">
                <a:solidFill>
                  <a:srgbClr val="051D39"/>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7" name="Straight Connector 6"/>
          <p:cNvSpPr>
            <a:spLocks noChangeShapeType="1"/>
          </p:cNvSpPr>
          <p:nvPr/>
        </p:nvSpPr>
        <p:spPr bwMode="auto">
          <a:xfrm>
            <a:off x="172921" y="5410200"/>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8" name="Title 7"/>
          <p:cNvSpPr>
            <a:spLocks noGrp="1"/>
          </p:cNvSpPr>
          <p:nvPr>
            <p:ph type="ctrTitle"/>
          </p:nvPr>
        </p:nvSpPr>
        <p:spPr>
          <a:xfrm>
            <a:off x="703273" y="2057400"/>
            <a:ext cx="7772400" cy="1752600"/>
          </a:xfrm>
        </p:spPr>
        <p:txBody>
          <a:bodyPr anchor="b"/>
          <a:lstStyle>
            <a:lvl1pPr>
              <a:lnSpc>
                <a:spcPts val="4400"/>
              </a:lnSpc>
              <a:defRPr sz="4200">
                <a:solidFill>
                  <a:srgbClr val="002060"/>
                </a:solidFill>
              </a:defRPr>
            </a:lvl1pPr>
          </a:lstStyle>
          <a:p>
            <a:r>
              <a:rPr kumimoji="0" lang="en-US" dirty="0" smtClean="0"/>
              <a:t>Click to edit Master title style</a:t>
            </a:r>
            <a:endParaRPr kumimoji="0" lang="en-US" dirty="0"/>
          </a:p>
        </p:txBody>
      </p:sp>
      <p:pic>
        <p:nvPicPr>
          <p:cNvPr id="14" name="Picture 13" descr="Minnesota Health Care Financing Task Force logo" title="logo"/>
          <p:cNvPicPr/>
          <p:nvPr userDrawn="1"/>
        </p:nvPicPr>
        <p:blipFill>
          <a:blip r:embed="rId2">
            <a:extLst>
              <a:ext uri="{28A0092B-C50C-407E-A947-70E740481C1C}">
                <a14:useLocalDpi xmlns:a14="http://schemas.microsoft.com/office/drawing/2010/main" val="0"/>
              </a:ext>
            </a:extLst>
          </a:blip>
          <a:stretch>
            <a:fillRect/>
          </a:stretch>
        </p:blipFill>
        <p:spPr>
          <a:xfrm>
            <a:off x="2957512" y="5781674"/>
            <a:ext cx="3381375" cy="771525"/>
          </a:xfrm>
          <a:prstGeom prst="rect">
            <a:avLst/>
          </a:prstGeom>
        </p:spPr>
      </p:pic>
    </p:spTree>
    <p:extLst>
      <p:ext uri="{BB962C8B-B14F-4D97-AF65-F5344CB8AC3E}">
        <p14:creationId xmlns:p14="http://schemas.microsoft.com/office/powerpoint/2010/main" val="220616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rgbClr val="002060"/>
                </a:solidFill>
              </a:defRPr>
            </a:lvl1p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301752" y="1527048"/>
            <a:ext cx="8503920" cy="3959352"/>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extLst>
      <p:ext uri="{BB962C8B-B14F-4D97-AF65-F5344CB8AC3E}">
        <p14:creationId xmlns:p14="http://schemas.microsoft.com/office/powerpoint/2010/main" val="318377144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
          <p:cNvSpPr>
            <a:spLocks noGrp="1"/>
          </p:cNvSpPr>
          <p:nvPr>
            <p:ph type="title" hasCustomPrompt="1"/>
          </p:nvPr>
        </p:nvSpPr>
        <p:spPr>
          <a:xfrm>
            <a:off x="301752" y="228599"/>
            <a:ext cx="8534400" cy="1048143"/>
          </a:xfrm>
        </p:spPr>
        <p:txBody>
          <a:bodyPr/>
          <a:lstStyle>
            <a:lvl1pPr>
              <a:defRPr>
                <a:solidFill>
                  <a:srgbClr val="002060"/>
                </a:solidFill>
              </a:defRPr>
            </a:lvl1pPr>
          </a:lstStyle>
          <a:p>
            <a:r>
              <a:rPr kumimoji="0" lang="en-US" dirty="0" smtClean="0"/>
              <a:t>CLICK TO EDIT MASTER TITLE STYLE</a:t>
            </a:r>
            <a:endParaRPr kumimoji="0" lang="en-US" dirty="0"/>
          </a:p>
        </p:txBody>
      </p:sp>
      <p:sp>
        <p:nvSpPr>
          <p:cNvPr id="5" name="Content Placeholder 4"/>
          <p:cNvSpPr>
            <a:spLocks noGrp="1"/>
          </p:cNvSpPr>
          <p:nvPr>
            <p:ph sz="quarter" idx="10"/>
          </p:nvPr>
        </p:nvSpPr>
        <p:spPr>
          <a:xfrm>
            <a:off x="304800" y="1447800"/>
            <a:ext cx="41148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Content Placeholder 4"/>
          <p:cNvSpPr>
            <a:spLocks noGrp="1"/>
          </p:cNvSpPr>
          <p:nvPr>
            <p:ph sz="quarter" idx="11"/>
          </p:nvPr>
        </p:nvSpPr>
        <p:spPr>
          <a:xfrm>
            <a:off x="4724400" y="1447800"/>
            <a:ext cx="4114800" cy="4038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449283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solidFill>
                <a:prstClr val="black"/>
              </a:solidFill>
            </a:endParaRPr>
          </a:p>
        </p:txBody>
      </p:sp>
      <p:sp>
        <p:nvSpPr>
          <p:cNvPr id="4" name="Slide Number Placeholder 3"/>
          <p:cNvSpPr>
            <a:spLocks noGrp="1"/>
          </p:cNvSpPr>
          <p:nvPr>
            <p:ph type="sldNum" sz="quarter" idx="11"/>
          </p:nvPr>
        </p:nvSpPr>
        <p:spPr/>
        <p:txBody>
          <a:bodyPr/>
          <a:lstStyle/>
          <a:p>
            <a:fld id="{9F8FA0FF-B194-4927-BB1D-56AA63D432A4}" type="slidenum">
              <a:rPr lang="en-US" smtClean="0">
                <a:solidFill>
                  <a:prstClr val="black"/>
                </a:solidFill>
              </a:rPr>
              <a:pPr/>
              <a:t>‹#›</a:t>
            </a:fld>
            <a:endParaRPr lang="en-US" dirty="0">
              <a:solidFill>
                <a:prstClr val="black"/>
              </a:solidFill>
            </a:endParaRPr>
          </a:p>
        </p:txBody>
      </p:sp>
      <p:sp>
        <p:nvSpPr>
          <p:cNvPr id="7" name="Picture Placeholder 6"/>
          <p:cNvSpPr>
            <a:spLocks noGrp="1"/>
          </p:cNvSpPr>
          <p:nvPr>
            <p:ph type="pic" sz="quarter" idx="12"/>
          </p:nvPr>
        </p:nvSpPr>
        <p:spPr>
          <a:xfrm>
            <a:off x="762000" y="1905000"/>
            <a:ext cx="7467600" cy="3200400"/>
          </a:xfrm>
        </p:spPr>
        <p:txBody>
          <a:bodyPr/>
          <a:lstStyle/>
          <a:p>
            <a:endParaRPr lang="en-US" dirty="0"/>
          </a:p>
        </p:txBody>
      </p:sp>
    </p:spTree>
    <p:extLst>
      <p:ext uri="{BB962C8B-B14F-4D97-AF65-F5344CB8AC3E}">
        <p14:creationId xmlns:p14="http://schemas.microsoft.com/office/powerpoint/2010/main" val="2408242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solidFill>
                <a:prstClr val="black"/>
              </a:solidFill>
            </a:endParaRPr>
          </a:p>
        </p:txBody>
      </p:sp>
      <p:sp>
        <p:nvSpPr>
          <p:cNvPr id="4" name="Slide Number Placeholder 3"/>
          <p:cNvSpPr>
            <a:spLocks noGrp="1"/>
          </p:cNvSpPr>
          <p:nvPr>
            <p:ph type="sldNum" sz="quarter" idx="11"/>
          </p:nvPr>
        </p:nvSpPr>
        <p:spPr/>
        <p:txBody>
          <a:bodyPr/>
          <a:lstStyle/>
          <a:p>
            <a:fld id="{9F8FA0FF-B194-4927-BB1D-56AA63D432A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201604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2" name="Title Placeholder 21"/>
          <p:cNvSpPr>
            <a:spLocks noGrp="1"/>
          </p:cNvSpPr>
          <p:nvPr>
            <p:ph type="title" hasCustomPrompt="1"/>
          </p:nvPr>
        </p:nvSpPr>
        <p:spPr>
          <a:xfrm>
            <a:off x="3048000" y="228599"/>
            <a:ext cx="5788152" cy="1048143"/>
          </a:xfrm>
          <a:prstGeom prst="rect">
            <a:avLst/>
          </a:prstGeom>
        </p:spPr>
        <p:txBody>
          <a:bodyPr vert="horz" anchor="b">
            <a:normAutofit/>
          </a:bodyPr>
          <a:lstStyle>
            <a:lvl1pPr>
              <a:defRPr>
                <a:solidFill>
                  <a:srgbClr val="002060"/>
                </a:solidFill>
              </a:defRPr>
            </a:lvl1pPr>
          </a:lstStyle>
          <a:p>
            <a:r>
              <a:rPr kumimoji="0" lang="en-US" dirty="0" smtClean="0"/>
              <a:t>CLICK TO EDIT MASTER TITLE STYLE</a:t>
            </a:r>
            <a:endParaRPr kumimoji="0" lang="en-US" dirty="0"/>
          </a:p>
        </p:txBody>
      </p:sp>
      <p:sp>
        <p:nvSpPr>
          <p:cNvPr id="23" name="Text Placeholder 12"/>
          <p:cNvSpPr>
            <a:spLocks noGrp="1"/>
          </p:cNvSpPr>
          <p:nvPr>
            <p:ph idx="1"/>
          </p:nvPr>
        </p:nvSpPr>
        <p:spPr>
          <a:xfrm>
            <a:off x="3048000" y="1371600"/>
            <a:ext cx="5788152" cy="41148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Rectangle 3"/>
          <p:cNvSpPr/>
          <p:nvPr/>
        </p:nvSpPr>
        <p:spPr>
          <a:xfrm>
            <a:off x="0" y="0"/>
            <a:ext cx="2667000" cy="5562600"/>
          </a:xfrm>
          <a:prstGeom prst="rect">
            <a:avLst/>
          </a:prstGeom>
          <a:solidFill>
            <a:srgbClr val="9AB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Text Placeholder 13"/>
          <p:cNvSpPr>
            <a:spLocks noGrp="1"/>
          </p:cNvSpPr>
          <p:nvPr>
            <p:ph type="body" sz="quarter" idx="10"/>
          </p:nvPr>
        </p:nvSpPr>
        <p:spPr>
          <a:xfrm>
            <a:off x="228600" y="228600"/>
            <a:ext cx="2209800" cy="5105400"/>
          </a:xfrm>
        </p:spPr>
        <p:txBody>
          <a:bodyPr/>
          <a:lstStyle>
            <a:lvl1pPr marL="0" indent="0">
              <a:buFontTx/>
              <a:buNone/>
              <a:defRPr>
                <a:solidFill>
                  <a:schemeClr val="bg1"/>
                </a:solidFill>
              </a:defRPr>
            </a:lvl1pPr>
            <a:lvl2pPr marL="274320" indent="0">
              <a:buFontTx/>
              <a:buNone/>
              <a:defRPr/>
            </a:lvl2pPr>
            <a:lvl3pPr marL="594360" indent="0">
              <a:buFontTx/>
              <a:buNone/>
              <a:defRPr/>
            </a:lvl3pPr>
            <a:lvl4pPr marL="868680" indent="0">
              <a:buFontTx/>
              <a:buNone/>
              <a:defRPr/>
            </a:lvl4pPr>
            <a:lvl5pPr marL="1143000" indent="0">
              <a:buFontTx/>
              <a:buNone/>
              <a:defRPr/>
            </a:lvl5pPr>
          </a:lstStyle>
          <a:p>
            <a:pPr lvl="0"/>
            <a:r>
              <a:rPr lang="en-US" dirty="0" smtClean="0"/>
              <a:t>Click to edit Master text styles</a:t>
            </a:r>
          </a:p>
        </p:txBody>
      </p:sp>
    </p:spTree>
    <p:extLst>
      <p:ext uri="{BB962C8B-B14F-4D97-AF65-F5344CB8AC3E}">
        <p14:creationId xmlns:p14="http://schemas.microsoft.com/office/powerpoint/2010/main" val="23362886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
          <p:cNvSpPr>
            <a:spLocks noGrp="1"/>
          </p:cNvSpPr>
          <p:nvPr>
            <p:ph type="title" hasCustomPrompt="1"/>
          </p:nvPr>
        </p:nvSpPr>
        <p:spPr>
          <a:xfrm>
            <a:off x="301752" y="228599"/>
            <a:ext cx="8534400" cy="1048143"/>
          </a:xfrm>
        </p:spPr>
        <p:txBody>
          <a:bodyPr/>
          <a:lstStyle>
            <a:lvl1pPr>
              <a:defRPr>
                <a:solidFill>
                  <a:srgbClr val="002060"/>
                </a:solidFill>
              </a:defRPr>
            </a:lvl1pPr>
          </a:lstStyle>
          <a:p>
            <a:r>
              <a:rPr kumimoji="0" lang="en-US" dirty="0" smtClean="0"/>
              <a:t>CLICK TO EDIT MASTER TITLE STYLE</a:t>
            </a:r>
            <a:endParaRPr kumimoji="0" lang="en-US" dirty="0"/>
          </a:p>
        </p:txBody>
      </p:sp>
      <p:sp>
        <p:nvSpPr>
          <p:cNvPr id="5" name="Content Placeholder 4"/>
          <p:cNvSpPr>
            <a:spLocks noGrp="1"/>
          </p:cNvSpPr>
          <p:nvPr>
            <p:ph sz="quarter" idx="10"/>
          </p:nvPr>
        </p:nvSpPr>
        <p:spPr>
          <a:xfrm>
            <a:off x="304800" y="1447800"/>
            <a:ext cx="41148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Content Placeholder 4"/>
          <p:cNvSpPr>
            <a:spLocks noGrp="1"/>
          </p:cNvSpPr>
          <p:nvPr>
            <p:ph sz="quarter" idx="11"/>
          </p:nvPr>
        </p:nvSpPr>
        <p:spPr>
          <a:xfrm>
            <a:off x="4724400" y="1447800"/>
            <a:ext cx="4114800" cy="4038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326239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a:xfrm>
            <a:off x="8534400" y="6440629"/>
            <a:ext cx="533400" cy="365125"/>
          </a:xfrm>
        </p:spPr>
        <p:txBody>
          <a:bodyPr/>
          <a:lstStyle/>
          <a:p>
            <a:fld id="{9F8FA0FF-B194-4927-BB1D-56AA63D432A4}" type="slidenum">
              <a:rPr lang="en-US" smtClean="0"/>
              <a:pPr/>
              <a:t>‹#›</a:t>
            </a:fld>
            <a:endParaRPr lang="en-US" dirty="0"/>
          </a:p>
        </p:txBody>
      </p:sp>
      <p:sp>
        <p:nvSpPr>
          <p:cNvPr id="7" name="Picture Placeholder 6"/>
          <p:cNvSpPr>
            <a:spLocks noGrp="1"/>
          </p:cNvSpPr>
          <p:nvPr>
            <p:ph type="pic" sz="quarter" idx="12"/>
          </p:nvPr>
        </p:nvSpPr>
        <p:spPr>
          <a:xfrm>
            <a:off x="762000" y="1905000"/>
            <a:ext cx="7467600" cy="3200400"/>
          </a:xfrm>
        </p:spPr>
        <p:txBody>
          <a:bodyPr/>
          <a:lstStyle/>
          <a:p>
            <a:endParaRPr lang="en-US" dirty="0"/>
          </a:p>
        </p:txBody>
      </p:sp>
    </p:spTree>
    <p:extLst>
      <p:ext uri="{BB962C8B-B14F-4D97-AF65-F5344CB8AC3E}">
        <p14:creationId xmlns:p14="http://schemas.microsoft.com/office/powerpoint/2010/main" val="2587623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a:xfrm>
            <a:off x="8534400" y="6416675"/>
            <a:ext cx="533400" cy="365125"/>
          </a:xfrm>
        </p:spPr>
        <p:txBody>
          <a:bodyPr/>
          <a:lstStyle/>
          <a:p>
            <a:fld id="{9F8FA0FF-B194-4927-BB1D-56AA63D432A4}" type="slidenum">
              <a:rPr lang="en-US" smtClean="0"/>
              <a:pPr/>
              <a:t>‹#›</a:t>
            </a:fld>
            <a:endParaRPr lang="en-US" dirty="0"/>
          </a:p>
        </p:txBody>
      </p:sp>
    </p:spTree>
    <p:extLst>
      <p:ext uri="{BB962C8B-B14F-4D97-AF65-F5344CB8AC3E}">
        <p14:creationId xmlns:p14="http://schemas.microsoft.com/office/powerpoint/2010/main" val="977502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2" name="Title Placeholder 21"/>
          <p:cNvSpPr>
            <a:spLocks noGrp="1"/>
          </p:cNvSpPr>
          <p:nvPr>
            <p:ph type="title" hasCustomPrompt="1"/>
          </p:nvPr>
        </p:nvSpPr>
        <p:spPr>
          <a:xfrm>
            <a:off x="3048000" y="228599"/>
            <a:ext cx="5788152" cy="1048143"/>
          </a:xfrm>
          <a:prstGeom prst="rect">
            <a:avLst/>
          </a:prstGeom>
        </p:spPr>
        <p:txBody>
          <a:bodyPr vert="horz" anchor="b">
            <a:normAutofit/>
          </a:bodyPr>
          <a:lstStyle>
            <a:lvl1pPr>
              <a:defRPr>
                <a:solidFill>
                  <a:srgbClr val="002060"/>
                </a:solidFill>
              </a:defRPr>
            </a:lvl1pPr>
          </a:lstStyle>
          <a:p>
            <a:r>
              <a:rPr kumimoji="0" lang="en-US" dirty="0" smtClean="0"/>
              <a:t>CLICK TO EDIT MASTER TITLE STYLE</a:t>
            </a:r>
            <a:endParaRPr kumimoji="0" lang="en-US" dirty="0"/>
          </a:p>
        </p:txBody>
      </p:sp>
      <p:sp>
        <p:nvSpPr>
          <p:cNvPr id="23" name="Text Placeholder 12"/>
          <p:cNvSpPr>
            <a:spLocks noGrp="1"/>
          </p:cNvSpPr>
          <p:nvPr>
            <p:ph idx="1"/>
          </p:nvPr>
        </p:nvSpPr>
        <p:spPr>
          <a:xfrm>
            <a:off x="3048000" y="1371600"/>
            <a:ext cx="5788152" cy="41148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Rectangle 3"/>
          <p:cNvSpPr/>
          <p:nvPr/>
        </p:nvSpPr>
        <p:spPr>
          <a:xfrm>
            <a:off x="0" y="0"/>
            <a:ext cx="2667000" cy="5562600"/>
          </a:xfrm>
          <a:prstGeom prst="rect">
            <a:avLst/>
          </a:prstGeom>
          <a:solidFill>
            <a:srgbClr val="9AB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 Placeholder 13"/>
          <p:cNvSpPr>
            <a:spLocks noGrp="1"/>
          </p:cNvSpPr>
          <p:nvPr>
            <p:ph type="body" sz="quarter" idx="10"/>
          </p:nvPr>
        </p:nvSpPr>
        <p:spPr>
          <a:xfrm>
            <a:off x="228600" y="228600"/>
            <a:ext cx="2209800" cy="5105400"/>
          </a:xfrm>
        </p:spPr>
        <p:txBody>
          <a:bodyPr/>
          <a:lstStyle>
            <a:lvl1pPr marL="0" indent="0">
              <a:buFontTx/>
              <a:buNone/>
              <a:defRPr>
                <a:solidFill>
                  <a:schemeClr val="bg1"/>
                </a:solidFill>
              </a:defRPr>
            </a:lvl1pPr>
            <a:lvl2pPr marL="274320" indent="0">
              <a:buFontTx/>
              <a:buNone/>
              <a:defRPr/>
            </a:lvl2pPr>
            <a:lvl3pPr marL="594360" indent="0">
              <a:buFontTx/>
              <a:buNone/>
              <a:defRPr/>
            </a:lvl3pPr>
            <a:lvl4pPr marL="868680" indent="0">
              <a:buFontTx/>
              <a:buNone/>
              <a:defRPr/>
            </a:lvl4pPr>
            <a:lvl5pPr marL="1143000" indent="0">
              <a:buFontTx/>
              <a:buNone/>
              <a:defRPr/>
            </a:lvl5pPr>
          </a:lstStyle>
          <a:p>
            <a:pPr lvl="0"/>
            <a:r>
              <a:rPr lang="en-US" dirty="0" smtClean="0"/>
              <a:t>Click to edit Master text styles</a:t>
            </a:r>
          </a:p>
        </p:txBody>
      </p:sp>
    </p:spTree>
    <p:extLst>
      <p:ext uri="{BB962C8B-B14F-4D97-AF65-F5344CB8AC3E}">
        <p14:creationId xmlns:p14="http://schemas.microsoft.com/office/powerpoint/2010/main" val="39936381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o page number">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304800" y="304800"/>
            <a:ext cx="8686800" cy="64023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add large graphics, charts or pictures that need the whole page</a:t>
            </a:r>
          </a:p>
        </p:txBody>
      </p:sp>
    </p:spTree>
    <p:extLst>
      <p:ext uri="{BB962C8B-B14F-4D97-AF65-F5344CB8AC3E}">
        <p14:creationId xmlns:p14="http://schemas.microsoft.com/office/powerpoint/2010/main" val="4257361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5" name="Slide Number Placeholder 5"/>
          <p:cNvSpPr>
            <a:spLocks noGrp="1"/>
          </p:cNvSpPr>
          <p:nvPr>
            <p:ph type="sldNum" sz="quarter" idx="11"/>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355174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7"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819734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4.jp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3.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image" Target="../media/image5.jpe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2.xml"/><Relationship Id="rId7" Type="http://schemas.openxmlformats.org/officeDocument/2006/relationships/theme" Target="../theme/theme4.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 Id="rId9"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a:spLocks noChangeArrowheads="1"/>
          </p:cNvSpPr>
          <p:nvPr/>
        </p:nvSpPr>
        <p:spPr bwMode="auto">
          <a:xfrm>
            <a:off x="0" y="6388385"/>
            <a:ext cx="9144000" cy="469615"/>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0" name="Straight Connector 9"/>
          <p:cNvSpPr>
            <a:spLocks noChangeShapeType="1"/>
          </p:cNvSpPr>
          <p:nvPr/>
        </p:nvSpPr>
        <p:spPr bwMode="auto">
          <a:xfrm>
            <a:off x="152400" y="1276743"/>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22" name="Title Placeholder 21"/>
          <p:cNvSpPr>
            <a:spLocks noGrp="1"/>
          </p:cNvSpPr>
          <p:nvPr>
            <p:ph type="title"/>
          </p:nvPr>
        </p:nvSpPr>
        <p:spPr>
          <a:xfrm>
            <a:off x="301752" y="228599"/>
            <a:ext cx="8534400" cy="1048143"/>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descr="Includes Health Care Financing Task Force logo, website www.mn.gov/dhs/hcftf , and contact email dhs.hcfinancingtaskforce@state.mn.us" title="Minnesota Health Care Financing Task Force"/>
          <p:cNvSpPr>
            <a:spLocks noGrp="1"/>
          </p:cNvSpPr>
          <p:nvPr>
            <p:ph type="body" idx="1"/>
          </p:nvPr>
        </p:nvSpPr>
        <p:spPr>
          <a:xfrm>
            <a:off x="301752" y="1371600"/>
            <a:ext cx="8534400" cy="4191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331469" y="6416675"/>
            <a:ext cx="7898131"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4" name="Slide Number Placeholder 3"/>
          <p:cNvSpPr>
            <a:spLocks noGrp="1"/>
          </p:cNvSpPr>
          <p:nvPr>
            <p:ph type="sldNum" sz="quarter" idx="4"/>
          </p:nvPr>
        </p:nvSpPr>
        <p:spPr>
          <a:xfrm>
            <a:off x="8382000" y="6440629"/>
            <a:ext cx="533400" cy="365125"/>
          </a:xfrm>
          <a:prstGeom prst="rect">
            <a:avLst/>
          </a:prstGeom>
        </p:spPr>
        <p:txBody>
          <a:bodyPr vert="horz" lIns="91440" tIns="45720" rIns="91440" bIns="45720" rtlCol="0" anchor="ctr"/>
          <a:lstStyle>
            <a:lvl1pPr algn="r">
              <a:defRPr sz="1200">
                <a:solidFill>
                  <a:schemeClr val="tx1"/>
                </a:solidFill>
              </a:defRPr>
            </a:lvl1pPr>
          </a:lstStyle>
          <a:p>
            <a:fld id="{9F8FA0FF-B194-4927-BB1D-56AA63D432A4}" type="slidenum">
              <a:rPr lang="en-US" smtClean="0"/>
              <a:pPr/>
              <a:t>‹#›</a:t>
            </a:fld>
            <a:endParaRPr lang="en-US" dirty="0"/>
          </a:p>
        </p:txBody>
      </p:sp>
      <p:sp>
        <p:nvSpPr>
          <p:cNvPr id="20" name="Text Box 2" descr="includes website, www.mn.gov/dhs/hcftf  and email, Contact: dhs.hcfinancingtaskforce@state.mn.us" title="Task force contact"/>
          <p:cNvSpPr txBox="1">
            <a:spLocks noChangeArrowheads="1"/>
          </p:cNvSpPr>
          <p:nvPr userDrawn="1"/>
        </p:nvSpPr>
        <p:spPr bwMode="auto">
          <a:xfrm>
            <a:off x="4148615" y="5727701"/>
            <a:ext cx="4687537" cy="61277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marL="0" marR="0" algn="r">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Health Care Financing Task Force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Information: www.mn.gov/dhs/hcftf </a:t>
            </a:r>
          </a:p>
          <a:p>
            <a:pPr marL="0" marR="0" algn="r">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Contact: </a:t>
            </a:r>
            <a:r>
              <a:rPr lang="en-US" sz="1100" dirty="0">
                <a:effectLst/>
                <a:latin typeface="Calibri" panose="020F0502020204030204" pitchFamily="34" charset="0"/>
                <a:ea typeface="Calibri" panose="020F0502020204030204" pitchFamily="34" charset="0"/>
                <a:cs typeface="Times New Roman" panose="02020603050405020304" pitchFamily="18" charset="0"/>
              </a:rPr>
              <a:t>dhs.hcfinancingtaskforce@state.mn.us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21" name="Picture 20" descr="DHS logo" title="DHS logo"/>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bwMode="auto">
          <a:xfrm>
            <a:off x="2616200" y="5675028"/>
            <a:ext cx="1273016" cy="595789"/>
          </a:xfrm>
          <a:prstGeom prst="rect">
            <a:avLst/>
          </a:prstGeom>
          <a:noFill/>
          <a:extLst/>
        </p:spPr>
      </p:pic>
      <p:pic>
        <p:nvPicPr>
          <p:cNvPr id="17" name="Picture 16" descr="Minnesota Health Care Financing Task Force logo" title="logo"/>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23837" y="5719604"/>
            <a:ext cx="2366963" cy="540068"/>
          </a:xfrm>
          <a:prstGeom prst="rect">
            <a:avLst/>
          </a:prstGeom>
        </p:spPr>
      </p:pic>
    </p:spTree>
    <p:extLst>
      <p:ext uri="{BB962C8B-B14F-4D97-AF65-F5344CB8AC3E}">
        <p14:creationId xmlns:p14="http://schemas.microsoft.com/office/powerpoint/2010/main" val="14069042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rtl="0" eaLnBrk="1" latinLnBrk="0" hangingPunct="1">
        <a:lnSpc>
          <a:spcPts val="4000"/>
        </a:lnSpc>
        <a:spcBef>
          <a:spcPct val="0"/>
        </a:spcBef>
        <a:buNone/>
        <a:defRPr kumimoji="0" sz="3600" kern="1200" spc="120" baseline="0">
          <a:solidFill>
            <a:srgbClr val="002060"/>
          </a:solidFill>
          <a:latin typeface="+mj-lt"/>
          <a:ea typeface="+mj-ea"/>
          <a:cs typeface="+mj-cs"/>
        </a:defRPr>
      </a:lvl1pPr>
    </p:titleStyle>
    <p:bodyStyle>
      <a:lvl1pPr marL="457200" indent="-457200" algn="l" rtl="0" eaLnBrk="1" latinLnBrk="0" hangingPunct="1">
        <a:spcBef>
          <a:spcPct val="20000"/>
        </a:spcBef>
        <a:buClr>
          <a:srgbClr val="9ABCBB"/>
        </a:buClr>
        <a:buSzPct val="85000"/>
        <a:buFont typeface="Arial" panose="020B0604020202020204" pitchFamily="34" charset="0"/>
        <a:buChar char="•"/>
        <a:defRPr kumimoji="0" sz="2700" kern="1200">
          <a:solidFill>
            <a:schemeClr val="bg2">
              <a:lumMod val="10000"/>
            </a:schemeClr>
          </a:solidFill>
          <a:latin typeface="+mn-lt"/>
          <a:ea typeface="+mn-ea"/>
          <a:cs typeface="+mn-cs"/>
        </a:defRPr>
      </a:lvl1pPr>
      <a:lvl2pPr marL="548640" indent="-274320" algn="l" rtl="0" eaLnBrk="1" latinLnBrk="0" hangingPunct="1">
        <a:spcBef>
          <a:spcPct val="20000"/>
        </a:spcBef>
        <a:buClr>
          <a:srgbClr val="9ABCBB"/>
        </a:buClr>
        <a:buSzPct val="100000"/>
        <a:buFont typeface="Arial" panose="020B0604020202020204" pitchFamily="34" charset="0"/>
        <a:buChar char="•"/>
        <a:defRPr kumimoji="0" sz="2200" kern="1200">
          <a:solidFill>
            <a:schemeClr val="bg2">
              <a:lumMod val="10000"/>
            </a:schemeClr>
          </a:solidFill>
          <a:latin typeface="+mn-lt"/>
          <a:ea typeface="+mn-ea"/>
          <a:cs typeface="+mn-cs"/>
        </a:defRPr>
      </a:lvl2pPr>
      <a:lvl3pPr marL="82296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3pPr>
      <a:lvl4pPr marL="109728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4pPr>
      <a:lvl5pPr marL="1371600" indent="-228600" algn="l" rtl="0" eaLnBrk="1" latinLnBrk="0" hangingPunct="1">
        <a:spcBef>
          <a:spcPct val="20000"/>
        </a:spcBef>
        <a:buClr>
          <a:srgbClr val="9ABCBB"/>
        </a:buClr>
        <a:buSzPct val="100000"/>
        <a:buFontTx/>
        <a:buChar char="•"/>
        <a:defRPr kumimoji="0" sz="1800" kern="1200">
          <a:solidFill>
            <a:schemeClr val="bg2">
              <a:lumMod val="10000"/>
            </a:schemeClr>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52400" y="6477000"/>
            <a:ext cx="1447800" cy="230832"/>
          </a:xfrm>
          <a:prstGeom prst="rect">
            <a:avLst/>
          </a:prstGeom>
          <a:noFill/>
        </p:spPr>
        <p:txBody>
          <a:bodyPr wrap="square" rtlCol="0">
            <a:spAutoFit/>
          </a:bodyPr>
          <a:lstStyle/>
          <a:p>
            <a:fld id="{73A02BDB-4EED-4C54-8A1A-75C0748997EA}" type="slidenum">
              <a:rPr lang="en-US" sz="900" smtClean="0">
                <a:solidFill>
                  <a:prstClr val="black"/>
                </a:solidFill>
              </a:rPr>
              <a:pPr/>
              <a:t>‹#›</a:t>
            </a:fld>
            <a:endParaRPr lang="en-US" sz="900" dirty="0">
              <a:solidFill>
                <a:prstClr val="black"/>
              </a:solidFill>
            </a:endParaRPr>
          </a:p>
        </p:txBody>
      </p:sp>
    </p:spTree>
    <p:extLst>
      <p:ext uri="{BB962C8B-B14F-4D97-AF65-F5344CB8AC3E}">
        <p14:creationId xmlns:p14="http://schemas.microsoft.com/office/powerpoint/2010/main" val="2476934587"/>
      </p:ext>
    </p:extLst>
  </p:cSld>
  <p:clrMap bg1="lt1" tx1="dk1" bg2="lt2" tx2="dk2" accent1="accent1" accent2="accent2" accent3="accent3" accent4="accent4" accent5="accent5" accent6="accent6" hlink="hlink" folHlink="folHlink"/>
  <p:sldLayoutIdLst>
    <p:sldLayoutId id="2147483686" r:id="rId1"/>
  </p:sldLayoutIdLst>
  <p:timing>
    <p:tnLst>
      <p:par>
        <p:cTn id="1" dur="indefinite" restart="never" nodeType="tmRoot"/>
      </p:par>
    </p:tnLst>
  </p:timing>
  <p:hf hdr="0" ftr="0" dt="0"/>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Franklin Gothic Book" pitchFamily="34" charset="0"/>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Franklin Gothic Book" pitchFamily="34" charset="0"/>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57188" y="26988"/>
            <a:ext cx="82296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328613" y="10969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381000" y="6435728"/>
            <a:ext cx="2133600" cy="390524"/>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lumMod val="75000"/>
                    <a:lumOff val="25000"/>
                  </a:schemeClr>
                </a:solidFill>
                <a:latin typeface="+mn-lt"/>
                <a:cs typeface="+mn-cs"/>
              </a:defRPr>
            </a:lvl1pPr>
          </a:lstStyle>
          <a:p>
            <a:pPr>
              <a:defRPr/>
            </a:pPr>
            <a:r>
              <a:rPr lang="en-US" dirty="0">
                <a:solidFill>
                  <a:srgbClr val="C9C2D1">
                    <a:lumMod val="75000"/>
                    <a:lumOff val="25000"/>
                  </a:srgbClr>
                </a:solidFill>
              </a:rPr>
              <a:t>3/27/2015</a:t>
            </a:r>
          </a:p>
        </p:txBody>
      </p:sp>
      <p:sp>
        <p:nvSpPr>
          <p:cNvPr id="6" name="Slide Number Placeholder 5"/>
          <p:cNvSpPr>
            <a:spLocks noGrp="1"/>
          </p:cNvSpPr>
          <p:nvPr>
            <p:ph type="sldNum" sz="quarter" idx="4"/>
          </p:nvPr>
        </p:nvSpPr>
        <p:spPr>
          <a:xfrm>
            <a:off x="5791200" y="6467476"/>
            <a:ext cx="381000" cy="314324"/>
          </a:xfrm>
          <a:prstGeom prst="rect">
            <a:avLst/>
          </a:prstGeom>
        </p:spPr>
        <p:txBody>
          <a:bodyPr vert="horz" lIns="91440" tIns="45720" rIns="91440" bIns="45720" rtlCol="0" anchor="t"/>
          <a:lstStyle>
            <a:lvl1pPr algn="r" fontAlgn="auto">
              <a:spcBef>
                <a:spcPts val="0"/>
              </a:spcBef>
              <a:spcAft>
                <a:spcPts val="0"/>
              </a:spcAft>
              <a:defRPr sz="1200" smtClean="0">
                <a:solidFill>
                  <a:schemeClr val="bg2">
                    <a:lumMod val="75000"/>
                    <a:lumOff val="25000"/>
                  </a:schemeClr>
                </a:solidFill>
                <a:latin typeface="+mn-lt"/>
                <a:cs typeface="+mn-cs"/>
              </a:defRPr>
            </a:lvl1pPr>
          </a:lstStyle>
          <a:p>
            <a:pPr>
              <a:defRPr/>
            </a:pPr>
            <a:fld id="{658E8C16-6422-4505-818B-9AFB2F6FA82C}" type="slidenum">
              <a:rPr lang="en-US">
                <a:solidFill>
                  <a:srgbClr val="C9C2D1">
                    <a:lumMod val="75000"/>
                    <a:lumOff val="25000"/>
                  </a:srgbClr>
                </a:solidFill>
              </a:rPr>
              <a:pPr>
                <a:defRPr/>
              </a:pPr>
              <a:t>‹#›</a:t>
            </a:fld>
            <a:endParaRPr lang="en-US" dirty="0">
              <a:solidFill>
                <a:srgbClr val="C9C2D1">
                  <a:lumMod val="75000"/>
                  <a:lumOff val="25000"/>
                </a:srgbClr>
              </a:solidFill>
            </a:endParaRPr>
          </a:p>
        </p:txBody>
      </p:sp>
      <p:sp>
        <p:nvSpPr>
          <p:cNvPr id="12" name="Rectangle 11"/>
          <p:cNvSpPr/>
          <p:nvPr/>
        </p:nvSpPr>
        <p:spPr>
          <a:xfrm>
            <a:off x="0" y="914400"/>
            <a:ext cx="9144000" cy="64008"/>
          </a:xfrm>
          <a:prstGeom prst="rect">
            <a:avLst/>
          </a:prstGeom>
          <a:solidFill>
            <a:schemeClr val="bg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pic>
        <p:nvPicPr>
          <p:cNvPr id="10" name="Picture 2" descr="C:\Users\Marisa.Melamed\AppData\Local\Microsoft\Windows\Temporary Internet Files\Content.Outlook\FLGPDKTN\health care reform 2C.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400800" y="6086476"/>
            <a:ext cx="2743200" cy="762000"/>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dirty="0">
              <a:solidFill>
                <a:prstClr val="black">
                  <a:tint val="75000"/>
                </a:prstClr>
              </a:solidFill>
              <a:latin typeface="Arial" charset="0"/>
              <a:cs typeface="Arial" charset="0"/>
            </a:endParaRPr>
          </a:p>
        </p:txBody>
      </p:sp>
    </p:spTree>
    <p:extLst>
      <p:ext uri="{BB962C8B-B14F-4D97-AF65-F5344CB8AC3E}">
        <p14:creationId xmlns:p14="http://schemas.microsoft.com/office/powerpoint/2010/main" val="229559400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p:txStyles>
    <p:titleStyle>
      <a:lvl1pPr algn="l" rtl="0" eaLnBrk="1" fontAlgn="base" hangingPunct="1">
        <a:spcBef>
          <a:spcPct val="0"/>
        </a:spcBef>
        <a:spcAft>
          <a:spcPct val="0"/>
        </a:spcAft>
        <a:defRPr sz="3600" b="1" kern="1200">
          <a:solidFill>
            <a:schemeClr val="tx2"/>
          </a:solidFill>
          <a:latin typeface="Calibri" pitchFamily="34" charset="0"/>
          <a:ea typeface="+mj-ea"/>
          <a:cs typeface="Calibri" pitchFamily="34" charset="0"/>
        </a:defRPr>
      </a:lvl1pPr>
      <a:lvl2pPr algn="l" rtl="0" eaLnBrk="1" fontAlgn="base" hangingPunct="1">
        <a:spcBef>
          <a:spcPct val="0"/>
        </a:spcBef>
        <a:spcAft>
          <a:spcPct val="0"/>
        </a:spcAft>
        <a:defRPr sz="3600" b="1">
          <a:solidFill>
            <a:schemeClr val="tx2"/>
          </a:solidFill>
          <a:latin typeface="Calibri" pitchFamily="34" charset="0"/>
          <a:cs typeface="Calibri" pitchFamily="34" charset="0"/>
        </a:defRPr>
      </a:lvl2pPr>
      <a:lvl3pPr algn="l" rtl="0" eaLnBrk="1" fontAlgn="base" hangingPunct="1">
        <a:spcBef>
          <a:spcPct val="0"/>
        </a:spcBef>
        <a:spcAft>
          <a:spcPct val="0"/>
        </a:spcAft>
        <a:defRPr sz="3600" b="1">
          <a:solidFill>
            <a:schemeClr val="tx2"/>
          </a:solidFill>
          <a:latin typeface="Calibri" pitchFamily="34" charset="0"/>
          <a:cs typeface="Calibri" pitchFamily="34" charset="0"/>
        </a:defRPr>
      </a:lvl3pPr>
      <a:lvl4pPr algn="l" rtl="0" eaLnBrk="1" fontAlgn="base" hangingPunct="1">
        <a:spcBef>
          <a:spcPct val="0"/>
        </a:spcBef>
        <a:spcAft>
          <a:spcPct val="0"/>
        </a:spcAft>
        <a:defRPr sz="3600" b="1">
          <a:solidFill>
            <a:schemeClr val="tx2"/>
          </a:solidFill>
          <a:latin typeface="Calibri" pitchFamily="34" charset="0"/>
          <a:cs typeface="Calibri" pitchFamily="34" charset="0"/>
        </a:defRPr>
      </a:lvl4pPr>
      <a:lvl5pPr algn="l" rtl="0" eaLnBrk="1" fontAlgn="base" hangingPunct="1">
        <a:spcBef>
          <a:spcPct val="0"/>
        </a:spcBef>
        <a:spcAft>
          <a:spcPct val="0"/>
        </a:spcAft>
        <a:defRPr sz="3600" b="1">
          <a:solidFill>
            <a:schemeClr val="tx2"/>
          </a:solidFill>
          <a:latin typeface="Calibri" pitchFamily="34" charset="0"/>
          <a:cs typeface="Calibri" pitchFamily="34" charset="0"/>
        </a:defRPr>
      </a:lvl5pPr>
      <a:lvl6pPr marL="457200" algn="l" rtl="0" eaLnBrk="1" fontAlgn="base" hangingPunct="1">
        <a:spcBef>
          <a:spcPct val="0"/>
        </a:spcBef>
        <a:spcAft>
          <a:spcPct val="0"/>
        </a:spcAft>
        <a:defRPr sz="3600" b="1">
          <a:solidFill>
            <a:schemeClr val="tx2"/>
          </a:solidFill>
          <a:latin typeface="Calibri" pitchFamily="34" charset="0"/>
          <a:cs typeface="Calibri" pitchFamily="34" charset="0"/>
        </a:defRPr>
      </a:lvl6pPr>
      <a:lvl7pPr marL="914400" algn="l" rtl="0" eaLnBrk="1" fontAlgn="base" hangingPunct="1">
        <a:spcBef>
          <a:spcPct val="0"/>
        </a:spcBef>
        <a:spcAft>
          <a:spcPct val="0"/>
        </a:spcAft>
        <a:defRPr sz="3600" b="1">
          <a:solidFill>
            <a:schemeClr val="tx2"/>
          </a:solidFill>
          <a:latin typeface="Calibri" pitchFamily="34" charset="0"/>
          <a:cs typeface="Calibri" pitchFamily="34" charset="0"/>
        </a:defRPr>
      </a:lvl7pPr>
      <a:lvl8pPr marL="1371600" algn="l" rtl="0" eaLnBrk="1" fontAlgn="base" hangingPunct="1">
        <a:spcBef>
          <a:spcPct val="0"/>
        </a:spcBef>
        <a:spcAft>
          <a:spcPct val="0"/>
        </a:spcAft>
        <a:defRPr sz="3600" b="1">
          <a:solidFill>
            <a:schemeClr val="tx2"/>
          </a:solidFill>
          <a:latin typeface="Calibri" pitchFamily="34" charset="0"/>
          <a:cs typeface="Calibri" pitchFamily="34" charset="0"/>
        </a:defRPr>
      </a:lvl8pPr>
      <a:lvl9pPr marL="1828800" algn="l" rtl="0" eaLnBrk="1" fontAlgn="base" hangingPunct="1">
        <a:spcBef>
          <a:spcPct val="0"/>
        </a:spcBef>
        <a:spcAft>
          <a:spcPct val="0"/>
        </a:spcAft>
        <a:defRPr sz="3600" b="1">
          <a:solidFill>
            <a:schemeClr val="tx2"/>
          </a:solidFill>
          <a:latin typeface="Calibri" pitchFamily="34" charset="0"/>
          <a:cs typeface="Calibri" pitchFamily="34" charset="0"/>
        </a:defRPr>
      </a:lvl9pPr>
    </p:titleStyle>
    <p:bodyStyle>
      <a:lvl1pPr marL="342900" indent="-342900" algn="l" rtl="0" eaLnBrk="1" fontAlgn="base" hangingPunct="1">
        <a:spcBef>
          <a:spcPct val="20000"/>
        </a:spcBef>
        <a:spcAft>
          <a:spcPct val="0"/>
        </a:spcAft>
        <a:buClr>
          <a:schemeClr val="accent1"/>
        </a:buClr>
        <a:buFont typeface="Wingdings" pitchFamily="2" charset="2"/>
        <a:buChar char="§"/>
        <a:defRPr sz="2800" kern="1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2pPr>
      <a:lvl3pPr marL="1143000" indent="-22860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3pPr>
      <a:lvl4pPr marL="1600200" indent="-22860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4pPr>
      <a:lvl5pPr marL="2057400" indent="-22860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a:spLocks noChangeArrowheads="1"/>
          </p:cNvSpPr>
          <p:nvPr/>
        </p:nvSpPr>
        <p:spPr bwMode="auto">
          <a:xfrm>
            <a:off x="0" y="6388385"/>
            <a:ext cx="9144000" cy="469615"/>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0" name="Straight Connector 9"/>
          <p:cNvSpPr>
            <a:spLocks noChangeShapeType="1"/>
          </p:cNvSpPr>
          <p:nvPr/>
        </p:nvSpPr>
        <p:spPr bwMode="auto">
          <a:xfrm>
            <a:off x="152400" y="1276743"/>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22" name="Title Placeholder 21"/>
          <p:cNvSpPr>
            <a:spLocks noGrp="1"/>
          </p:cNvSpPr>
          <p:nvPr>
            <p:ph type="title"/>
          </p:nvPr>
        </p:nvSpPr>
        <p:spPr>
          <a:xfrm>
            <a:off x="301752" y="228599"/>
            <a:ext cx="8534400" cy="1048143"/>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descr="Includes Health Care Financing Task Force logo, website www.mn.gov/dhs/hcftf , and contact email dhs.hcfinancingtaskforce@state.mn.us" title="Minnesota Health Care Financing Task Force"/>
          <p:cNvSpPr>
            <a:spLocks noGrp="1"/>
          </p:cNvSpPr>
          <p:nvPr>
            <p:ph type="body" idx="1"/>
          </p:nvPr>
        </p:nvSpPr>
        <p:spPr>
          <a:xfrm>
            <a:off x="301752" y="1371600"/>
            <a:ext cx="8534400" cy="4191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331469" y="6416675"/>
            <a:ext cx="7898131"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solidFill>
                <a:prstClr val="black"/>
              </a:solidFill>
            </a:endParaRPr>
          </a:p>
        </p:txBody>
      </p:sp>
      <p:sp>
        <p:nvSpPr>
          <p:cNvPr id="4" name="Slide Number Placeholder 3"/>
          <p:cNvSpPr>
            <a:spLocks noGrp="1"/>
          </p:cNvSpPr>
          <p:nvPr>
            <p:ph type="sldNum" sz="quarter" idx="4"/>
          </p:nvPr>
        </p:nvSpPr>
        <p:spPr>
          <a:xfrm>
            <a:off x="8382000" y="6440629"/>
            <a:ext cx="533400" cy="365125"/>
          </a:xfrm>
          <a:prstGeom prst="rect">
            <a:avLst/>
          </a:prstGeom>
        </p:spPr>
        <p:txBody>
          <a:bodyPr vert="horz" lIns="91440" tIns="45720" rIns="91440" bIns="45720" rtlCol="0" anchor="ctr"/>
          <a:lstStyle>
            <a:lvl1pPr algn="r">
              <a:defRPr sz="1200">
                <a:solidFill>
                  <a:schemeClr val="tx1"/>
                </a:solidFill>
              </a:defRPr>
            </a:lvl1pPr>
          </a:lstStyle>
          <a:p>
            <a:fld id="{9F8FA0FF-B194-4927-BB1D-56AA63D432A4}" type="slidenum">
              <a:rPr lang="en-US" smtClean="0">
                <a:solidFill>
                  <a:prstClr val="black"/>
                </a:solidFill>
              </a:rPr>
              <a:pPr/>
              <a:t>‹#›</a:t>
            </a:fld>
            <a:endParaRPr lang="en-US" dirty="0">
              <a:solidFill>
                <a:prstClr val="black"/>
              </a:solidFill>
            </a:endParaRPr>
          </a:p>
        </p:txBody>
      </p:sp>
      <p:sp>
        <p:nvSpPr>
          <p:cNvPr id="20" name="Text Box 2" descr="includes website, www.mn.gov/dhs/hcftf  and email, Contact: dhs.hcfinancingtaskforce@state.mn.us" title="Task force contact"/>
          <p:cNvSpPr txBox="1">
            <a:spLocks noChangeArrowheads="1"/>
          </p:cNvSpPr>
          <p:nvPr userDrawn="1"/>
        </p:nvSpPr>
        <p:spPr bwMode="auto">
          <a:xfrm>
            <a:off x="4148615" y="5727701"/>
            <a:ext cx="4687537" cy="61277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r"/>
            <a:r>
              <a:rPr lang="en-US" sz="1100" b="1" dirty="0">
                <a:solidFill>
                  <a:prstClr val="black"/>
                </a:solidFill>
                <a:ea typeface="Times New Roman" panose="02020603050405020304" pitchFamily="18" charset="0"/>
                <a:cs typeface="Times New Roman" panose="02020603050405020304" pitchFamily="18" charset="0"/>
              </a:rPr>
              <a:t>Health Care Financing Task Force</a:t>
            </a:r>
            <a:r>
              <a:rPr lang="en-US" sz="1100" dirty="0">
                <a:solidFill>
                  <a:prstClr val="black"/>
                </a:solidFill>
                <a:ea typeface="Times New Roman" panose="02020603050405020304" pitchFamily="18" charset="0"/>
                <a:cs typeface="Times New Roman" panose="02020603050405020304" pitchFamily="18" charset="0"/>
              </a:rPr>
              <a:t/>
            </a:r>
            <a:br>
              <a:rPr lang="en-US" sz="1100" dirty="0">
                <a:solidFill>
                  <a:prstClr val="black"/>
                </a:solidFill>
                <a:ea typeface="Times New Roman" panose="02020603050405020304" pitchFamily="18" charset="0"/>
                <a:cs typeface="Times New Roman" panose="02020603050405020304" pitchFamily="18" charset="0"/>
              </a:rPr>
            </a:br>
            <a:r>
              <a:rPr lang="en-US" sz="1100" dirty="0">
                <a:solidFill>
                  <a:prstClr val="black"/>
                </a:solidFill>
                <a:ea typeface="Times New Roman" panose="02020603050405020304" pitchFamily="18" charset="0"/>
                <a:cs typeface="Times New Roman" panose="02020603050405020304" pitchFamily="18" charset="0"/>
              </a:rPr>
              <a:t>Information: www.mn.gov/dhs/hcftf </a:t>
            </a:r>
          </a:p>
          <a:p>
            <a:pPr algn="r"/>
            <a:r>
              <a:rPr lang="en-US" sz="1100" dirty="0">
                <a:solidFill>
                  <a:prstClr val="black"/>
                </a:solidFill>
                <a:ea typeface="Times New Roman" panose="02020603050405020304" pitchFamily="18" charset="0"/>
                <a:cs typeface="Times New Roman" panose="02020603050405020304" pitchFamily="18" charset="0"/>
              </a:rPr>
              <a:t>Contact: </a:t>
            </a:r>
            <a:r>
              <a:rPr lang="en-US" sz="1100" dirty="0">
                <a:solidFill>
                  <a:prstClr val="black"/>
                </a:solidFill>
                <a:ea typeface="Calibri" panose="020F0502020204030204" pitchFamily="34" charset="0"/>
                <a:cs typeface="Times New Roman" panose="02020603050405020304" pitchFamily="18" charset="0"/>
              </a:rPr>
              <a:t>dhs.hcfinancingtaskforce@state.mn.us</a:t>
            </a:r>
            <a:endParaRPr lang="en-US" sz="1100" dirty="0">
              <a:solidFill>
                <a:prstClr val="black"/>
              </a:solidFill>
              <a:ea typeface="Times New Roman" panose="02020603050405020304" pitchFamily="18" charset="0"/>
              <a:cs typeface="Times New Roman" panose="02020603050405020304" pitchFamily="18" charset="0"/>
            </a:endParaRPr>
          </a:p>
        </p:txBody>
      </p:sp>
      <p:pic>
        <p:nvPicPr>
          <p:cNvPr id="21" name="Picture 20" descr="DHS logo" title="DHS logo"/>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bwMode="auto">
          <a:xfrm>
            <a:off x="2616200" y="5675028"/>
            <a:ext cx="1273016" cy="595789"/>
          </a:xfrm>
          <a:prstGeom prst="rect">
            <a:avLst/>
          </a:prstGeom>
          <a:noFill/>
          <a:extLst/>
        </p:spPr>
      </p:pic>
      <p:pic>
        <p:nvPicPr>
          <p:cNvPr id="17" name="Picture 16" descr="Minnesota Health Care Financing Task Force logo" title="logo"/>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23837" y="5719604"/>
            <a:ext cx="2366963" cy="540068"/>
          </a:xfrm>
          <a:prstGeom prst="rect">
            <a:avLst/>
          </a:prstGeom>
        </p:spPr>
      </p:pic>
    </p:spTree>
    <p:extLst>
      <p:ext uri="{BB962C8B-B14F-4D97-AF65-F5344CB8AC3E}">
        <p14:creationId xmlns:p14="http://schemas.microsoft.com/office/powerpoint/2010/main" val="2451323748"/>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rtl="0" eaLnBrk="1" latinLnBrk="0" hangingPunct="1">
        <a:lnSpc>
          <a:spcPts val="4000"/>
        </a:lnSpc>
        <a:spcBef>
          <a:spcPct val="0"/>
        </a:spcBef>
        <a:buNone/>
        <a:defRPr kumimoji="0" sz="3600" kern="1200" spc="120" baseline="0">
          <a:solidFill>
            <a:srgbClr val="002060"/>
          </a:solidFill>
          <a:latin typeface="+mj-lt"/>
          <a:ea typeface="+mj-ea"/>
          <a:cs typeface="+mj-cs"/>
        </a:defRPr>
      </a:lvl1pPr>
    </p:titleStyle>
    <p:bodyStyle>
      <a:lvl1pPr marL="457200" indent="-457200" algn="l" rtl="0" eaLnBrk="1" latinLnBrk="0" hangingPunct="1">
        <a:spcBef>
          <a:spcPct val="20000"/>
        </a:spcBef>
        <a:buClr>
          <a:srgbClr val="9ABCBB"/>
        </a:buClr>
        <a:buSzPct val="85000"/>
        <a:buFont typeface="Arial" panose="020B0604020202020204" pitchFamily="34" charset="0"/>
        <a:buChar char="•"/>
        <a:defRPr kumimoji="0" sz="2700" kern="1200">
          <a:solidFill>
            <a:schemeClr val="bg2">
              <a:lumMod val="10000"/>
            </a:schemeClr>
          </a:solidFill>
          <a:latin typeface="+mn-lt"/>
          <a:ea typeface="+mn-ea"/>
          <a:cs typeface="+mn-cs"/>
        </a:defRPr>
      </a:lvl1pPr>
      <a:lvl2pPr marL="548640" indent="-274320" algn="l" rtl="0" eaLnBrk="1" latinLnBrk="0" hangingPunct="1">
        <a:spcBef>
          <a:spcPct val="20000"/>
        </a:spcBef>
        <a:buClr>
          <a:srgbClr val="9ABCBB"/>
        </a:buClr>
        <a:buSzPct val="100000"/>
        <a:buFont typeface="Arial" panose="020B0604020202020204" pitchFamily="34" charset="0"/>
        <a:buChar char="•"/>
        <a:defRPr kumimoji="0" sz="2200" kern="1200">
          <a:solidFill>
            <a:schemeClr val="bg2">
              <a:lumMod val="10000"/>
            </a:schemeClr>
          </a:solidFill>
          <a:latin typeface="+mn-lt"/>
          <a:ea typeface="+mn-ea"/>
          <a:cs typeface="+mn-cs"/>
        </a:defRPr>
      </a:lvl2pPr>
      <a:lvl3pPr marL="82296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3pPr>
      <a:lvl4pPr marL="109728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4pPr>
      <a:lvl5pPr marL="1371600" indent="-228600" algn="l" rtl="0" eaLnBrk="1" latinLnBrk="0" hangingPunct="1">
        <a:spcBef>
          <a:spcPct val="20000"/>
        </a:spcBef>
        <a:buClr>
          <a:srgbClr val="9ABCBB"/>
        </a:buClr>
        <a:buSzPct val="100000"/>
        <a:buFontTx/>
        <a:buChar char="•"/>
        <a:defRPr kumimoji="0" sz="1800" kern="1200">
          <a:solidFill>
            <a:schemeClr val="bg2">
              <a:lumMod val="10000"/>
            </a:schemeClr>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pencer.manasse@manat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spencer.manasse@manatt.co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1.xml"/></Relationships>
</file>

<file path=ppt/slides/_rels/slide3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21.xml"/></Relationships>
</file>

<file path=ppt/slides/_rels/slide3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3.xml"/><Relationship Id="rId1" Type="http://schemas.openxmlformats.org/officeDocument/2006/relationships/slideLayout" Target="../slideLayouts/slideLayout21.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1.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1.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1.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1.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hyperlink" Target="mailto:spencer.manasse@manatt.com"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21.xml"/><Relationship Id="rId4" Type="http://schemas.openxmlformats.org/officeDocument/2006/relationships/image" Target="../media/image6.png"/></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21.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1.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1.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21.xml"/></Relationships>
</file>

<file path=ppt/slides/_rels/slide4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21.xml"/><Relationship Id="rId4" Type="http://schemas.openxmlformats.org/officeDocument/2006/relationships/image" Target="../media/image6.png"/></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1.xm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5.xml"/><Relationship Id="rId1" Type="http://schemas.openxmlformats.org/officeDocument/2006/relationships/slideLayout" Target="../slideLayouts/slideLayout2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21.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2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1.xml"/></Relationships>
</file>

<file path=ppt/slides/_rels/slide5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0.xml"/><Relationship Id="rId1" Type="http://schemas.openxmlformats.org/officeDocument/2006/relationships/slideLayout" Target="../slideLayouts/slideLayout21.xml"/></Relationships>
</file>

<file path=ppt/slides/_rels/slide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1.xml"/><Relationship Id="rId1" Type="http://schemas.openxmlformats.org/officeDocument/2006/relationships/slideLayout" Target="../slideLayouts/slideLayout21.xml"/></Relationships>
</file>

<file path=ppt/slides/_rels/slide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2.xml"/><Relationship Id="rId1" Type="http://schemas.openxmlformats.org/officeDocument/2006/relationships/slideLayout" Target="../slideLayouts/slideLayout21.xml"/></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3.xml"/><Relationship Id="rId1" Type="http://schemas.openxmlformats.org/officeDocument/2006/relationships/slideLayout" Target="../slideLayouts/slideLayout25.xml"/></Relationships>
</file>

<file path=ppt/slides/_rels/slide5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4.xml"/><Relationship Id="rId1" Type="http://schemas.openxmlformats.org/officeDocument/2006/relationships/slideLayout" Target="../slideLayouts/slideLayout22.xml"/></Relationships>
</file>

<file path=ppt/slides/_rels/slide5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5.xml"/><Relationship Id="rId1" Type="http://schemas.openxmlformats.org/officeDocument/2006/relationships/slideLayout" Target="../slideLayouts/slideLayout21.xml"/></Relationships>
</file>

<file path=ppt/slides/_rels/slide5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6.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7.xml"/><Relationship Id="rId1" Type="http://schemas.openxmlformats.org/officeDocument/2006/relationships/slideLayout" Target="../slideLayouts/slideLayout21.xml"/></Relationships>
</file>

<file path=ppt/slides/_rels/slide6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8.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spencer.manasse@manatt.com"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590800"/>
            <a:ext cx="7772400" cy="1752600"/>
          </a:xfrm>
        </p:spPr>
        <p:txBody>
          <a:bodyPr>
            <a:normAutofit fontScale="90000"/>
          </a:bodyPr>
          <a:lstStyle/>
          <a:p>
            <a:r>
              <a:rPr lang="en-US" dirty="0" smtClean="0"/>
              <a:t/>
            </a:r>
            <a:br>
              <a:rPr lang="en-US" dirty="0" smtClean="0"/>
            </a:br>
            <a:r>
              <a:rPr lang="en-US" b="1" dirty="0" smtClean="0"/>
              <a:t>Minnesota </a:t>
            </a:r>
            <a:br>
              <a:rPr lang="en-US" b="1" dirty="0" smtClean="0"/>
            </a:br>
            <a:r>
              <a:rPr lang="en-US" dirty="0" smtClean="0"/>
              <a:t>Health Care Financing Task Force</a:t>
            </a:r>
            <a:br>
              <a:rPr lang="en-US" dirty="0" smtClean="0"/>
            </a:br>
            <a:r>
              <a:rPr lang="en-US" sz="3600" i="1" dirty="0" smtClean="0"/>
              <a:t>Seamless Coverage Workgroup</a:t>
            </a:r>
            <a:r>
              <a:rPr lang="en-US" sz="3600" dirty="0" smtClean="0"/>
              <a:t/>
            </a:r>
            <a:br>
              <a:rPr lang="en-US" sz="3600" dirty="0" smtClean="0"/>
            </a:br>
            <a:endParaRPr lang="en-US" sz="3600" dirty="0"/>
          </a:p>
        </p:txBody>
      </p:sp>
      <p:sp>
        <p:nvSpPr>
          <p:cNvPr id="2" name="Subtitle 1"/>
          <p:cNvSpPr>
            <a:spLocks noGrp="1"/>
          </p:cNvSpPr>
          <p:nvPr>
            <p:ph type="subTitle" idx="1"/>
          </p:nvPr>
        </p:nvSpPr>
        <p:spPr>
          <a:xfrm>
            <a:off x="1447800" y="4114800"/>
            <a:ext cx="6400800" cy="1219200"/>
          </a:xfrm>
        </p:spPr>
        <p:txBody>
          <a:bodyPr>
            <a:normAutofit/>
          </a:bodyPr>
          <a:lstStyle/>
          <a:p>
            <a:r>
              <a:rPr lang="en-US" dirty="0" smtClean="0"/>
              <a:t>November 6, 2015</a:t>
            </a:r>
          </a:p>
          <a:p>
            <a:r>
              <a:rPr lang="en-US" dirty="0" smtClean="0">
                <a:solidFill>
                  <a:schemeClr val="tx1"/>
                </a:solidFill>
              </a:rPr>
              <a:t>St. </a:t>
            </a:r>
            <a:r>
              <a:rPr lang="en-US" dirty="0" err="1" smtClean="0">
                <a:solidFill>
                  <a:schemeClr val="tx1"/>
                </a:solidFill>
              </a:rPr>
              <a:t>paul</a:t>
            </a:r>
            <a:r>
              <a:rPr lang="en-US" dirty="0" smtClean="0">
                <a:solidFill>
                  <a:schemeClr val="tx1"/>
                </a:solidFill>
              </a:rPr>
              <a:t>, MN</a:t>
            </a:r>
          </a:p>
          <a:p>
            <a:endParaRPr lang="en-US" dirty="0"/>
          </a:p>
          <a:p>
            <a:endParaRPr lang="en-US" dirty="0" smtClean="0"/>
          </a:p>
          <a:p>
            <a:endParaRPr lang="en-US" dirty="0"/>
          </a:p>
        </p:txBody>
      </p:sp>
      <p:sp>
        <p:nvSpPr>
          <p:cNvPr id="8" name="Rectangle 7"/>
          <p:cNvSpPr/>
          <p:nvPr/>
        </p:nvSpPr>
        <p:spPr>
          <a:xfrm>
            <a:off x="159656" y="5689937"/>
            <a:ext cx="2670629" cy="1015663"/>
          </a:xfrm>
          <a:prstGeom prst="rect">
            <a:avLst/>
          </a:prstGeom>
        </p:spPr>
        <p:txBody>
          <a:bodyPr wrap="square">
            <a:spAutoFit/>
          </a:bodyPr>
          <a:lstStyle/>
          <a:p>
            <a:r>
              <a:rPr lang="en-US" sz="1200" i="1" dirty="0">
                <a:solidFill>
                  <a:srgbClr val="051D39"/>
                </a:solidFill>
              </a:rPr>
              <a:t>The </a:t>
            </a:r>
            <a:r>
              <a:rPr lang="en-US" sz="1200" i="1" dirty="0" smtClean="0">
                <a:solidFill>
                  <a:srgbClr val="051D39"/>
                </a:solidFill>
              </a:rPr>
              <a:t>presentation </a:t>
            </a:r>
            <a:r>
              <a:rPr lang="en-US" sz="1200" i="1" dirty="0">
                <a:solidFill>
                  <a:srgbClr val="051D39"/>
                </a:solidFill>
              </a:rPr>
              <a:t>will be posted when accessibility standards are completed.  In the meantime, if you desire a copy of the presentation, please </a:t>
            </a:r>
            <a:r>
              <a:rPr lang="en-US" sz="1200" i="1" dirty="0" smtClean="0">
                <a:solidFill>
                  <a:srgbClr val="051D39"/>
                </a:solidFill>
              </a:rPr>
              <a:t>contact </a:t>
            </a:r>
            <a:r>
              <a:rPr lang="en-US" sz="1200" i="1" dirty="0" smtClean="0">
                <a:solidFill>
                  <a:srgbClr val="051D39"/>
                </a:solidFill>
                <a:hlinkClick r:id="rId3"/>
              </a:rPr>
              <a:t>smanasse@manatt.com</a:t>
            </a:r>
            <a:r>
              <a:rPr lang="en-US" sz="1200" i="1" dirty="0" smtClean="0">
                <a:solidFill>
                  <a:srgbClr val="051D39"/>
                </a:solidFill>
              </a:rPr>
              <a:t>.</a:t>
            </a:r>
            <a:endParaRPr lang="en-US" sz="1200" i="1" dirty="0">
              <a:solidFill>
                <a:srgbClr val="051D39"/>
              </a:solidFill>
            </a:endParaRPr>
          </a:p>
        </p:txBody>
      </p:sp>
      <p:pic>
        <p:nvPicPr>
          <p:cNvPr id="9" name="Picture 2" title="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9392" y="6420701"/>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4772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Recap of Commerce Proposals to Increase Premium Stability</a:t>
            </a:r>
            <a:endParaRPr lang="en-US" dirty="0"/>
          </a:p>
        </p:txBody>
      </p:sp>
      <p:sp>
        <p:nvSpPr>
          <p:cNvPr id="3" name="Content Placeholder 2"/>
          <p:cNvSpPr>
            <a:spLocks noGrp="1"/>
          </p:cNvSpPr>
          <p:nvPr>
            <p:ph sz="quarter" idx="1"/>
          </p:nvPr>
        </p:nvSpPr>
        <p:spPr/>
        <p:txBody>
          <a:bodyPr/>
          <a:lstStyle/>
          <a:p>
            <a:pPr>
              <a:spcAft>
                <a:spcPts val="1800"/>
              </a:spcAft>
            </a:pPr>
            <a:r>
              <a:rPr lang="en-US" dirty="0" smtClean="0">
                <a:solidFill>
                  <a:schemeClr val="tx1"/>
                </a:solidFill>
              </a:rPr>
              <a:t>Create Minnesota-specific price stability mechanisms (e.g., reinsurance) </a:t>
            </a:r>
          </a:p>
          <a:p>
            <a:pPr>
              <a:spcAft>
                <a:spcPts val="1800"/>
              </a:spcAft>
            </a:pPr>
            <a:r>
              <a:rPr lang="en-US" dirty="0" smtClean="0"/>
              <a:t>Merge individual and small group markets</a:t>
            </a:r>
          </a:p>
          <a:p>
            <a:pPr>
              <a:spcAft>
                <a:spcPts val="1800"/>
              </a:spcAft>
            </a:pPr>
            <a:r>
              <a:rPr lang="en-US" dirty="0" smtClean="0"/>
              <a:t>Closer scrutiny of insurer profits</a:t>
            </a:r>
          </a:p>
          <a:p>
            <a:pPr>
              <a:spcAft>
                <a:spcPts val="1800"/>
              </a:spcAft>
            </a:pPr>
            <a:r>
              <a:rPr lang="en-US" dirty="0" smtClean="0"/>
              <a:t>Cost transparency</a:t>
            </a:r>
          </a:p>
        </p:txBody>
      </p:sp>
      <p:sp>
        <p:nvSpPr>
          <p:cNvPr id="4" name="Slide Number Placeholder 3"/>
          <p:cNvSpPr>
            <a:spLocks noGrp="1"/>
          </p:cNvSpPr>
          <p:nvPr>
            <p:ph type="sldNum" sz="quarter" idx="11"/>
          </p:nvPr>
        </p:nvSpPr>
        <p:spPr/>
        <p:txBody>
          <a:bodyPr/>
          <a:lstStyle/>
          <a:p>
            <a:fld id="{9F8FA0FF-B194-4927-BB1D-56AA63D432A4}" type="slidenum">
              <a:rPr lang="en-US" smtClean="0"/>
              <a:pPr/>
              <a:t>10</a:t>
            </a:fld>
            <a:endParaRPr lang="en-US" dirty="0"/>
          </a:p>
        </p:txBody>
      </p:sp>
    </p:spTree>
    <p:extLst>
      <p:ext uri="{BB962C8B-B14F-4D97-AF65-F5344CB8AC3E}">
        <p14:creationId xmlns:p14="http://schemas.microsoft.com/office/powerpoint/2010/main" val="1138828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State-Specific Price Stability Mechanism </a:t>
            </a:r>
            <a:r>
              <a:rPr lang="en-US" dirty="0" smtClean="0"/>
              <a:t>Considerations</a:t>
            </a:r>
            <a:endParaRPr lang="en-US" dirty="0"/>
          </a:p>
        </p:txBody>
      </p:sp>
      <p:sp>
        <p:nvSpPr>
          <p:cNvPr id="7" name="Rectangle 6"/>
          <p:cNvSpPr/>
          <p:nvPr/>
        </p:nvSpPr>
        <p:spPr bwMode="auto">
          <a:xfrm>
            <a:off x="389351" y="1435395"/>
            <a:ext cx="4114800" cy="4136063"/>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Pros:</a:t>
            </a: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solidFill>
                  <a:srgbClr val="000000"/>
                </a:solidFill>
              </a:rPr>
              <a:t>Spreads the costs of expensive enrollees </a:t>
            </a:r>
            <a:endParaRPr lang="en-US" sz="2200" kern="0" dirty="0">
              <a:solidFill>
                <a:srgbClr val="000000"/>
              </a:solidFill>
            </a:endParaRP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solidFill>
                  <a:srgbClr val="000000"/>
                </a:solidFill>
              </a:rPr>
              <a:t>Reduces volatility in claims experience for insurers which may reduce premium </a:t>
            </a: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solidFill>
                  <a:srgbClr val="000000"/>
                </a:solidFill>
              </a:rPr>
              <a:t>Can have bigger premium impact if </a:t>
            </a:r>
            <a:r>
              <a:rPr lang="en-US" sz="2200" kern="0" dirty="0" smtClean="0"/>
              <a:t>financing comes from revenue sources beyond only insurers in the individual market</a:t>
            </a:r>
            <a:endParaRPr lang="en-US" sz="2200" kern="0" dirty="0"/>
          </a:p>
        </p:txBody>
      </p:sp>
      <p:sp>
        <p:nvSpPr>
          <p:cNvPr id="8" name="Rectangle 7"/>
          <p:cNvSpPr/>
          <p:nvPr/>
        </p:nvSpPr>
        <p:spPr bwMode="auto">
          <a:xfrm>
            <a:off x="4718723" y="1435396"/>
            <a:ext cx="4114800" cy="4136063"/>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Cons:</a:t>
            </a: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solidFill>
                  <a:srgbClr val="000000"/>
                </a:solidFill>
              </a:rPr>
              <a:t>Requires financing</a:t>
            </a: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Significant implementation questions</a:t>
            </a: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Complex to administer</a:t>
            </a: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May be less helpful as volatility declines</a:t>
            </a:r>
          </a:p>
        </p:txBody>
      </p:sp>
      <p:pic>
        <p:nvPicPr>
          <p:cNvPr id="6" name="Picture 2" title="Manat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1"/>
          </p:nvPr>
        </p:nvSpPr>
        <p:spPr/>
        <p:txBody>
          <a:bodyPr/>
          <a:lstStyle/>
          <a:p>
            <a:fld id="{9F8FA0FF-B194-4927-BB1D-56AA63D432A4}" type="slidenum">
              <a:rPr lang="en-US" smtClean="0"/>
              <a:pPr/>
              <a:t>11</a:t>
            </a:fld>
            <a:endParaRPr lang="en-US" dirty="0"/>
          </a:p>
        </p:txBody>
      </p:sp>
    </p:spTree>
    <p:extLst>
      <p:ext uri="{BB962C8B-B14F-4D97-AF65-F5344CB8AC3E}">
        <p14:creationId xmlns:p14="http://schemas.microsoft.com/office/powerpoint/2010/main" val="4099283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Merging Markets Considerations</a:t>
            </a:r>
            <a:endParaRPr lang="en-US" dirty="0"/>
          </a:p>
        </p:txBody>
      </p:sp>
      <p:sp>
        <p:nvSpPr>
          <p:cNvPr id="7" name="Rectangle 6"/>
          <p:cNvSpPr/>
          <p:nvPr/>
        </p:nvSpPr>
        <p:spPr bwMode="auto">
          <a:xfrm>
            <a:off x="389351" y="1435395"/>
            <a:ext cx="4114800" cy="4136063"/>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Pros:</a:t>
            </a:r>
          </a:p>
          <a:p>
            <a:pPr marL="285750" indent="-285750" eaLnBrk="0" fontAlgn="base" hangingPunct="0">
              <a:spcBef>
                <a:spcPct val="0"/>
              </a:spcBef>
              <a:spcAft>
                <a:spcPts val="1200"/>
              </a:spcAft>
              <a:buFont typeface="Arial" panose="020B0604020202020204" pitchFamily="34" charset="0"/>
              <a:buChar char="•"/>
              <a:defRPr/>
            </a:pPr>
            <a:r>
              <a:rPr lang="en-US" sz="2200" dirty="0">
                <a:solidFill>
                  <a:prstClr val="black"/>
                </a:solidFill>
              </a:rPr>
              <a:t>L</a:t>
            </a:r>
            <a:r>
              <a:rPr lang="en-US" sz="2200" dirty="0" smtClean="0">
                <a:solidFill>
                  <a:prstClr val="black"/>
                </a:solidFill>
              </a:rPr>
              <a:t>arger </a:t>
            </a:r>
            <a:r>
              <a:rPr lang="en-US" sz="2200" dirty="0">
                <a:solidFill>
                  <a:prstClr val="black"/>
                </a:solidFill>
              </a:rPr>
              <a:t>pool helps stabilize </a:t>
            </a:r>
            <a:r>
              <a:rPr lang="en-US" sz="2200" dirty="0" smtClean="0">
                <a:solidFill>
                  <a:prstClr val="black"/>
                </a:solidFill>
              </a:rPr>
              <a:t>premiums</a:t>
            </a:r>
          </a:p>
          <a:p>
            <a:pPr marL="285750" indent="-285750" eaLnBrk="0" fontAlgn="base" hangingPunct="0">
              <a:spcBef>
                <a:spcPct val="0"/>
              </a:spcBef>
              <a:spcAft>
                <a:spcPts val="1200"/>
              </a:spcAft>
              <a:buFont typeface="Arial" panose="020B0604020202020204" pitchFamily="34" charset="0"/>
              <a:buChar char="•"/>
              <a:defRPr/>
            </a:pPr>
            <a:r>
              <a:rPr lang="en-US" sz="2200" dirty="0" smtClean="0">
                <a:solidFill>
                  <a:prstClr val="black"/>
                </a:solidFill>
              </a:rPr>
              <a:t>Reduces disruption in cases where small employer eliminates group plan and employees move to individual market </a:t>
            </a:r>
          </a:p>
          <a:p>
            <a:pPr marL="285750" indent="-285750" eaLnBrk="0" fontAlgn="base" hangingPunct="0">
              <a:spcBef>
                <a:spcPct val="0"/>
              </a:spcBef>
              <a:spcAft>
                <a:spcPts val="1200"/>
              </a:spcAft>
              <a:buFont typeface="Arial" panose="020B0604020202020204" pitchFamily="34" charset="0"/>
              <a:buChar char="•"/>
              <a:defRPr/>
            </a:pPr>
            <a:r>
              <a:rPr lang="en-US" sz="2200" dirty="0" smtClean="0">
                <a:solidFill>
                  <a:prstClr val="black"/>
                </a:solidFill>
              </a:rPr>
              <a:t>Simplifies regulatory oversight  </a:t>
            </a:r>
            <a:endParaRPr lang="en-US" sz="2200" kern="0" dirty="0">
              <a:solidFill>
                <a:srgbClr val="000000"/>
              </a:solidFill>
            </a:endParaRPr>
          </a:p>
        </p:txBody>
      </p:sp>
      <p:sp>
        <p:nvSpPr>
          <p:cNvPr id="8" name="Rectangle 7"/>
          <p:cNvSpPr/>
          <p:nvPr/>
        </p:nvSpPr>
        <p:spPr bwMode="auto">
          <a:xfrm>
            <a:off x="4718723" y="1435394"/>
            <a:ext cx="4114800" cy="4136063"/>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Cons:</a:t>
            </a:r>
          </a:p>
          <a:p>
            <a:pPr marL="285750" indent="-285750" eaLnBrk="0" fontAlgn="base" hangingPunct="0">
              <a:spcBef>
                <a:spcPct val="0"/>
              </a:spcBef>
              <a:spcAft>
                <a:spcPts val="1200"/>
              </a:spcAft>
              <a:buFont typeface="Arial" panose="020B0604020202020204" pitchFamily="34" charset="0"/>
              <a:buChar char="•"/>
              <a:defRPr/>
            </a:pPr>
            <a:r>
              <a:rPr lang="en-US" sz="2200" dirty="0" smtClean="0">
                <a:solidFill>
                  <a:prstClr val="black"/>
                </a:solidFill>
              </a:rPr>
              <a:t>Creates winners and losers to extent there are premium differences between markets </a:t>
            </a:r>
          </a:p>
          <a:p>
            <a:pPr marL="285750" indent="-285750" eaLnBrk="0" fontAlgn="base" hangingPunct="0">
              <a:spcBef>
                <a:spcPct val="0"/>
              </a:spcBef>
              <a:spcAft>
                <a:spcPts val="1200"/>
              </a:spcAft>
              <a:buFont typeface="Arial" panose="020B0604020202020204" pitchFamily="34" charset="0"/>
              <a:buChar char="•"/>
              <a:defRPr/>
            </a:pPr>
            <a:r>
              <a:rPr lang="en-US" sz="2200" dirty="0">
                <a:solidFill>
                  <a:prstClr val="black"/>
                </a:solidFill>
              </a:rPr>
              <a:t>R</a:t>
            </a:r>
            <a:r>
              <a:rPr lang="en-US" sz="2200" dirty="0" smtClean="0">
                <a:solidFill>
                  <a:prstClr val="black"/>
                </a:solidFill>
              </a:rPr>
              <a:t>equires </a:t>
            </a:r>
            <a:r>
              <a:rPr lang="en-US" sz="2200" dirty="0">
                <a:solidFill>
                  <a:prstClr val="black"/>
                </a:solidFill>
              </a:rPr>
              <a:t>detailed data </a:t>
            </a:r>
            <a:r>
              <a:rPr lang="en-US" sz="2200" dirty="0" smtClean="0">
                <a:solidFill>
                  <a:prstClr val="black"/>
                </a:solidFill>
              </a:rPr>
              <a:t>analysis to assess impact  </a:t>
            </a:r>
          </a:p>
        </p:txBody>
      </p:sp>
      <p:pic>
        <p:nvPicPr>
          <p:cNvPr id="6" name="Picture 2" title="Manat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1"/>
          </p:nvPr>
        </p:nvSpPr>
        <p:spPr/>
        <p:txBody>
          <a:bodyPr/>
          <a:lstStyle/>
          <a:p>
            <a:fld id="{9F8FA0FF-B194-4927-BB1D-56AA63D432A4}" type="slidenum">
              <a:rPr lang="en-US" smtClean="0"/>
              <a:pPr/>
              <a:t>12</a:t>
            </a:fld>
            <a:endParaRPr lang="en-US" dirty="0"/>
          </a:p>
        </p:txBody>
      </p:sp>
    </p:spTree>
    <p:extLst>
      <p:ext uri="{BB962C8B-B14F-4D97-AF65-F5344CB8AC3E}">
        <p14:creationId xmlns:p14="http://schemas.microsoft.com/office/powerpoint/2010/main" val="11961995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Limits on </a:t>
            </a:r>
            <a:r>
              <a:rPr lang="en-US" dirty="0"/>
              <a:t>Reserves</a:t>
            </a:r>
            <a:r>
              <a:rPr lang="en-US" dirty="0" smtClean="0"/>
              <a:t>: Considerations</a:t>
            </a:r>
            <a:endParaRPr lang="en-US" dirty="0"/>
          </a:p>
        </p:txBody>
      </p:sp>
      <p:sp>
        <p:nvSpPr>
          <p:cNvPr id="7" name="Rectangle 6"/>
          <p:cNvSpPr/>
          <p:nvPr/>
        </p:nvSpPr>
        <p:spPr bwMode="auto">
          <a:xfrm>
            <a:off x="389351" y="1435395"/>
            <a:ext cx="4114800" cy="4136063"/>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Pros:</a:t>
            </a:r>
          </a:p>
          <a:p>
            <a:pPr marL="285750" indent="-285750" eaLnBrk="0" fontAlgn="base" hangingPunct="0">
              <a:spcBef>
                <a:spcPct val="0"/>
              </a:spcBef>
              <a:spcAft>
                <a:spcPts val="1200"/>
              </a:spcAft>
              <a:buFont typeface="Arial" panose="020B0604020202020204" pitchFamily="34" charset="0"/>
              <a:buChar char="•"/>
              <a:defRPr/>
            </a:pPr>
            <a:r>
              <a:rPr lang="en-US" sz="2200" dirty="0" smtClean="0">
                <a:solidFill>
                  <a:prstClr val="black"/>
                </a:solidFill>
              </a:rPr>
              <a:t>MLR ensures </a:t>
            </a:r>
            <a:r>
              <a:rPr lang="en-US" sz="2200" dirty="0">
                <a:solidFill>
                  <a:prstClr val="black"/>
                </a:solidFill>
              </a:rPr>
              <a:t>that premium dollars go to cover medical costs</a:t>
            </a:r>
          </a:p>
          <a:p>
            <a:pPr marL="285750" indent="-285750" eaLnBrk="0" fontAlgn="base" hangingPunct="0">
              <a:spcBef>
                <a:spcPct val="0"/>
              </a:spcBef>
              <a:spcAft>
                <a:spcPts val="1200"/>
              </a:spcAft>
              <a:buFont typeface="Arial" panose="020B0604020202020204" pitchFamily="34" charset="0"/>
              <a:buChar char="•"/>
              <a:defRPr/>
            </a:pPr>
            <a:r>
              <a:rPr lang="en-US" sz="2200" dirty="0" smtClean="0">
                <a:solidFill>
                  <a:prstClr val="black"/>
                </a:solidFill>
              </a:rPr>
              <a:t>Surplus regulation levels playing field (large surplus creates market advantages, including predatory pricing) </a:t>
            </a:r>
          </a:p>
          <a:p>
            <a:pPr marL="285750" indent="-285750" eaLnBrk="0" fontAlgn="base" hangingPunct="0">
              <a:spcBef>
                <a:spcPct val="0"/>
              </a:spcBef>
              <a:spcAft>
                <a:spcPts val="1200"/>
              </a:spcAft>
              <a:buFont typeface="Arial" panose="020B0604020202020204" pitchFamily="34" charset="0"/>
              <a:buChar char="•"/>
              <a:defRPr/>
            </a:pPr>
            <a:r>
              <a:rPr lang="en-US" sz="2200" dirty="0" smtClean="0"/>
              <a:t>Ensures excess premium revenue is returned to consumers</a:t>
            </a:r>
          </a:p>
          <a:p>
            <a:pPr marL="285750" indent="-285750" eaLnBrk="0" fontAlgn="base" hangingPunct="0">
              <a:spcBef>
                <a:spcPct val="0"/>
              </a:spcBef>
              <a:spcAft>
                <a:spcPts val="1200"/>
              </a:spcAft>
              <a:buFont typeface="Arial" panose="020B0604020202020204" pitchFamily="34" charset="0"/>
              <a:buChar char="•"/>
              <a:defRPr/>
            </a:pPr>
            <a:endParaRPr lang="en-US" sz="2200" dirty="0">
              <a:solidFill>
                <a:srgbClr val="FF0000"/>
              </a:solidFill>
            </a:endParaRPr>
          </a:p>
        </p:txBody>
      </p:sp>
      <p:sp>
        <p:nvSpPr>
          <p:cNvPr id="8" name="Rectangle 7"/>
          <p:cNvSpPr/>
          <p:nvPr/>
        </p:nvSpPr>
        <p:spPr bwMode="auto">
          <a:xfrm>
            <a:off x="4718723" y="1435394"/>
            <a:ext cx="4114800" cy="4136063"/>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Cons:</a:t>
            </a:r>
          </a:p>
          <a:p>
            <a:pPr marL="285750" indent="-285750" eaLnBrk="0" fontAlgn="base" hangingPunct="0">
              <a:spcBef>
                <a:spcPct val="0"/>
              </a:spcBef>
              <a:spcAft>
                <a:spcPts val="1200"/>
              </a:spcAft>
              <a:buFont typeface="Arial" panose="020B0604020202020204" pitchFamily="34" charset="0"/>
              <a:buChar char="•"/>
              <a:defRPr/>
            </a:pPr>
            <a:r>
              <a:rPr lang="en-US" sz="2200" dirty="0" smtClean="0">
                <a:solidFill>
                  <a:prstClr val="black"/>
                </a:solidFill>
              </a:rPr>
              <a:t>May constrain insurer investment in longer term cost saving measures </a:t>
            </a:r>
          </a:p>
          <a:p>
            <a:pPr marL="285750" indent="-285750" eaLnBrk="0" fontAlgn="base" hangingPunct="0">
              <a:spcBef>
                <a:spcPct val="0"/>
              </a:spcBef>
              <a:spcAft>
                <a:spcPts val="1200"/>
              </a:spcAft>
              <a:buFont typeface="Arial" panose="020B0604020202020204" pitchFamily="34" charset="0"/>
              <a:buChar char="•"/>
              <a:defRPr/>
            </a:pPr>
            <a:r>
              <a:rPr lang="en-US" sz="2200" dirty="0">
                <a:solidFill>
                  <a:prstClr val="black"/>
                </a:solidFill>
              </a:rPr>
              <a:t>C</a:t>
            </a:r>
            <a:r>
              <a:rPr lang="en-US" sz="2200" dirty="0" smtClean="0">
                <a:solidFill>
                  <a:prstClr val="black"/>
                </a:solidFill>
              </a:rPr>
              <a:t>ould </a:t>
            </a:r>
            <a:r>
              <a:rPr lang="en-US" sz="2200" dirty="0">
                <a:solidFill>
                  <a:prstClr val="black"/>
                </a:solidFill>
              </a:rPr>
              <a:t>impact solvency if too </a:t>
            </a:r>
            <a:r>
              <a:rPr lang="en-US" sz="2200" dirty="0" smtClean="0">
                <a:solidFill>
                  <a:prstClr val="black"/>
                </a:solidFill>
              </a:rPr>
              <a:t>aggressive</a:t>
            </a: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Significant implementation questions</a:t>
            </a:r>
          </a:p>
        </p:txBody>
      </p:sp>
      <p:pic>
        <p:nvPicPr>
          <p:cNvPr id="6"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1"/>
          </p:nvPr>
        </p:nvSpPr>
        <p:spPr/>
        <p:txBody>
          <a:bodyPr/>
          <a:lstStyle/>
          <a:p>
            <a:fld id="{9F8FA0FF-B194-4927-BB1D-56AA63D432A4}" type="slidenum">
              <a:rPr lang="en-US" smtClean="0"/>
              <a:pPr/>
              <a:t>13</a:t>
            </a:fld>
            <a:endParaRPr lang="en-US" dirty="0"/>
          </a:p>
        </p:txBody>
      </p:sp>
    </p:spTree>
    <p:extLst>
      <p:ext uri="{BB962C8B-B14F-4D97-AF65-F5344CB8AC3E}">
        <p14:creationId xmlns:p14="http://schemas.microsoft.com/office/powerpoint/2010/main" val="235883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Increase Transparency in Rate-Setting</a:t>
            </a:r>
            <a:endParaRPr lang="en-US" dirty="0"/>
          </a:p>
        </p:txBody>
      </p:sp>
      <p:sp>
        <p:nvSpPr>
          <p:cNvPr id="6" name="Rounded Rectangle 5"/>
          <p:cNvSpPr/>
          <p:nvPr/>
        </p:nvSpPr>
        <p:spPr bwMode="auto">
          <a:xfrm>
            <a:off x="126256" y="1517718"/>
            <a:ext cx="1981200" cy="1028993"/>
          </a:xfrm>
          <a:prstGeom prst="round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algn="ctr"/>
            <a:r>
              <a:rPr lang="en-US" sz="2200" b="1" dirty="0" smtClean="0">
                <a:solidFill>
                  <a:prstClr val="black"/>
                </a:solidFill>
              </a:rPr>
              <a:t>What is it?</a:t>
            </a:r>
            <a:endParaRPr lang="en-US" sz="2200" b="1" dirty="0">
              <a:solidFill>
                <a:prstClr val="black"/>
              </a:solidFill>
            </a:endParaRPr>
          </a:p>
        </p:txBody>
      </p:sp>
      <p:sp>
        <p:nvSpPr>
          <p:cNvPr id="7" name="Right Arrow 6" title="Right pointing arrow"/>
          <p:cNvSpPr/>
          <p:nvPr/>
        </p:nvSpPr>
        <p:spPr bwMode="auto">
          <a:xfrm>
            <a:off x="2242923" y="1796158"/>
            <a:ext cx="597621" cy="472112"/>
          </a:xfrm>
          <a:prstGeom prst="rightArrow">
            <a:avLst/>
          </a:prstGeom>
          <a:solidFill>
            <a:srgbClr val="F0AB00">
              <a:lumMod val="60000"/>
              <a:lumOff val="40000"/>
            </a:srgbClr>
          </a:solidFill>
          <a:ln>
            <a:noFill/>
          </a:ln>
          <a:effectLst/>
          <a:extLst/>
        </p:spPr>
        <p:txBody>
          <a:bodyPr vert="horz" wrap="square" lIns="91440" tIns="45720" rIns="91440" bIns="45720" numCol="1" rtlCol="0" anchor="t" anchorCtr="0" compatLnSpc="1">
            <a:prstTxWarp prst="textNoShape">
              <a:avLst/>
            </a:prstTxWarp>
            <a:spAutoFit/>
          </a:bodyPr>
          <a:lstStyle/>
          <a:p>
            <a:pPr defTabSz="1019175">
              <a:defRPr/>
            </a:pPr>
            <a:endParaRPr lang="en-US" kern="0" dirty="0" smtClean="0">
              <a:solidFill>
                <a:srgbClr val="000000"/>
              </a:solidFill>
              <a:latin typeface="Georgia" pitchFamily="18" charset="0"/>
            </a:endParaRPr>
          </a:p>
        </p:txBody>
      </p:sp>
      <p:sp>
        <p:nvSpPr>
          <p:cNvPr id="5" name="Rounded Rectangle 4"/>
          <p:cNvSpPr/>
          <p:nvPr/>
        </p:nvSpPr>
        <p:spPr bwMode="auto">
          <a:xfrm>
            <a:off x="3022136" y="1570379"/>
            <a:ext cx="5787872" cy="1033272"/>
          </a:xfrm>
          <a:prstGeom prst="roundRect">
            <a:avLst/>
          </a:prstGeom>
          <a:solidFill>
            <a:schemeClr val="bg1"/>
          </a:solidFill>
          <a:ln w="9525" cap="flat" cmpd="sng" algn="ctr">
            <a:solidFill>
              <a:srgbClr val="051D39"/>
            </a:solid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r>
              <a:rPr lang="en-US" sz="2200" dirty="0" smtClean="0">
                <a:solidFill>
                  <a:prstClr val="black"/>
                </a:solidFill>
              </a:rPr>
              <a:t>Make the rate filing and rate review process more transparent and open to public input </a:t>
            </a:r>
          </a:p>
        </p:txBody>
      </p:sp>
      <p:sp>
        <p:nvSpPr>
          <p:cNvPr id="11" name="Rounded Rectangle 10"/>
          <p:cNvSpPr/>
          <p:nvPr/>
        </p:nvSpPr>
        <p:spPr bwMode="auto">
          <a:xfrm>
            <a:off x="307848" y="2815408"/>
            <a:ext cx="7798922" cy="2681877"/>
          </a:xfrm>
          <a:prstGeom prst="roundRect">
            <a:avLst/>
          </a:prstGeom>
          <a:solidFill>
            <a:schemeClr val="bg1"/>
          </a:solidFill>
          <a:ln w="9525" cap="flat" cmpd="sng" algn="ctr">
            <a:noFill/>
            <a:prstDash val="solid"/>
            <a:round/>
            <a:headEnd type="none" w="med" len="med"/>
            <a:tailEnd type="none" w="med" len="med"/>
          </a:ln>
          <a:effectLst/>
        </p:spPr>
        <p:txBody>
          <a:bodyPr vert="horz" wrap="square" lIns="101858" tIns="50929" rIns="101858" bIns="50929" numCol="1" rtlCol="0" anchor="t" anchorCtr="0" compatLnSpc="1">
            <a:prstTxWarp prst="textNoShape">
              <a:avLst/>
            </a:prstTxWarp>
          </a:bodyPr>
          <a:lstStyle/>
          <a:p>
            <a:r>
              <a:rPr lang="en-US" sz="2200" b="1" dirty="0" smtClean="0">
                <a:solidFill>
                  <a:prstClr val="black"/>
                </a:solidFill>
              </a:rPr>
              <a:t>ACA Requirements:</a:t>
            </a:r>
          </a:p>
          <a:p>
            <a:pPr marL="285750" indent="-285750">
              <a:buFont typeface="Arial" panose="020B0604020202020204" pitchFamily="34" charset="0"/>
              <a:buChar char="•"/>
            </a:pPr>
            <a:r>
              <a:rPr lang="en-US" sz="2200" dirty="0">
                <a:solidFill>
                  <a:prstClr val="black"/>
                </a:solidFill>
              </a:rPr>
              <a:t>ACA requires public disclosure </a:t>
            </a:r>
            <a:r>
              <a:rPr lang="en-US" sz="2200" dirty="0" smtClean="0">
                <a:solidFill>
                  <a:prstClr val="black"/>
                </a:solidFill>
              </a:rPr>
              <a:t>and actuarial justification when insurers propose rate increases  </a:t>
            </a:r>
            <a:r>
              <a:rPr lang="en-US" sz="2200" dirty="0">
                <a:solidFill>
                  <a:prstClr val="black"/>
                </a:solidFill>
              </a:rPr>
              <a:t>above 10</a:t>
            </a:r>
            <a:r>
              <a:rPr lang="en-US" sz="2200" dirty="0" smtClean="0">
                <a:solidFill>
                  <a:prstClr val="black"/>
                </a:solidFill>
              </a:rPr>
              <a:t>%</a:t>
            </a:r>
          </a:p>
          <a:p>
            <a:endParaRPr lang="en-US" sz="2200" dirty="0" smtClean="0">
              <a:solidFill>
                <a:prstClr val="black"/>
              </a:solidFill>
            </a:endParaRPr>
          </a:p>
          <a:p>
            <a:r>
              <a:rPr lang="en-US" sz="2200" dirty="0" smtClean="0">
                <a:solidFill>
                  <a:prstClr val="black"/>
                </a:solidFill>
              </a:rPr>
              <a:t>States have widely varying rate review practices but general trend is toward expanded transparency and more public input into the process  </a:t>
            </a:r>
            <a:endParaRPr lang="en-US" sz="2200" dirty="0">
              <a:solidFill>
                <a:prstClr val="black"/>
              </a:solidFill>
            </a:endParaRPr>
          </a:p>
          <a:p>
            <a:pPr marL="342900" indent="-342900">
              <a:buFont typeface="Arial" panose="020B0604020202020204" pitchFamily="34" charset="0"/>
              <a:buChar char="•"/>
            </a:pPr>
            <a:endParaRPr lang="en-US" b="1" dirty="0" smtClean="0">
              <a:solidFill>
                <a:prstClr val="black"/>
              </a:solidFill>
            </a:endParaRPr>
          </a:p>
          <a:p>
            <a:pPr marL="342900" indent="-342900">
              <a:buFont typeface="Arial" panose="020B0604020202020204" pitchFamily="34" charset="0"/>
              <a:buChar char="•"/>
            </a:pPr>
            <a:endParaRPr lang="en-US" b="1" dirty="0" smtClean="0">
              <a:solidFill>
                <a:prstClr val="black"/>
              </a:solidFill>
            </a:endParaRPr>
          </a:p>
        </p:txBody>
      </p:sp>
      <p:pic>
        <p:nvPicPr>
          <p:cNvPr id="8" name="Picture 2" title="Manat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1"/>
          </p:nvPr>
        </p:nvSpPr>
        <p:spPr/>
        <p:txBody>
          <a:bodyPr/>
          <a:lstStyle/>
          <a:p>
            <a:fld id="{9F8FA0FF-B194-4927-BB1D-56AA63D432A4}" type="slidenum">
              <a:rPr lang="en-US" smtClean="0">
                <a:solidFill>
                  <a:schemeClr val="bg1">
                    <a:lumMod val="50000"/>
                  </a:schemeClr>
                </a:solidFill>
              </a:rPr>
              <a:pPr/>
              <a:t>14</a:t>
            </a:fld>
            <a:endParaRPr lang="en-US" dirty="0">
              <a:solidFill>
                <a:schemeClr val="bg1">
                  <a:lumMod val="50000"/>
                </a:schemeClr>
              </a:solidFill>
            </a:endParaRPr>
          </a:p>
        </p:txBody>
      </p:sp>
    </p:spTree>
    <p:extLst>
      <p:ext uri="{BB962C8B-B14F-4D97-AF65-F5344CB8AC3E}">
        <p14:creationId xmlns:p14="http://schemas.microsoft.com/office/powerpoint/2010/main" val="607204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Transparency Considerations</a:t>
            </a:r>
            <a:endParaRPr lang="en-US" dirty="0"/>
          </a:p>
        </p:txBody>
      </p:sp>
      <p:sp>
        <p:nvSpPr>
          <p:cNvPr id="7" name="Rectangle 6"/>
          <p:cNvSpPr/>
          <p:nvPr/>
        </p:nvSpPr>
        <p:spPr bwMode="auto">
          <a:xfrm>
            <a:off x="389351" y="1435395"/>
            <a:ext cx="4114800" cy="4136063"/>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Pros:</a:t>
            </a:r>
          </a:p>
          <a:p>
            <a:pPr marL="285750" indent="-285750" eaLnBrk="0" fontAlgn="base" hangingPunct="0">
              <a:spcBef>
                <a:spcPct val="0"/>
              </a:spcBef>
              <a:spcAft>
                <a:spcPts val="1200"/>
              </a:spcAft>
              <a:buFont typeface="Arial" panose="020B0604020202020204" pitchFamily="34" charset="0"/>
              <a:buChar char="•"/>
              <a:defRPr/>
            </a:pPr>
            <a:r>
              <a:rPr lang="en-US" sz="2200" dirty="0" smtClean="0">
                <a:solidFill>
                  <a:prstClr val="black"/>
                </a:solidFill>
              </a:rPr>
              <a:t>Enhances public accountability by allowing public scrutiny of rate filings </a:t>
            </a:r>
          </a:p>
          <a:p>
            <a:pPr marL="285750" indent="-285750" eaLnBrk="0" fontAlgn="base" hangingPunct="0">
              <a:spcBef>
                <a:spcPct val="0"/>
              </a:spcBef>
              <a:spcAft>
                <a:spcPts val="1200"/>
              </a:spcAft>
              <a:buFont typeface="Arial" panose="020B0604020202020204" pitchFamily="34" charset="0"/>
              <a:buChar char="•"/>
              <a:defRPr/>
            </a:pPr>
            <a:r>
              <a:rPr lang="en-US" sz="2200" dirty="0" smtClean="0">
                <a:solidFill>
                  <a:prstClr val="black"/>
                </a:solidFill>
              </a:rPr>
              <a:t>Increases public understanding of factors impacting rates</a:t>
            </a:r>
          </a:p>
          <a:p>
            <a:pPr marL="285750" indent="-285750" eaLnBrk="0" fontAlgn="base" hangingPunct="0">
              <a:spcBef>
                <a:spcPct val="0"/>
              </a:spcBef>
              <a:spcAft>
                <a:spcPts val="1200"/>
              </a:spcAft>
              <a:buFont typeface="Arial" panose="020B0604020202020204" pitchFamily="34" charset="0"/>
              <a:buChar char="•"/>
              <a:defRPr/>
            </a:pPr>
            <a:r>
              <a:rPr lang="en-US" sz="2200" dirty="0" smtClean="0">
                <a:solidFill>
                  <a:prstClr val="black"/>
                </a:solidFill>
              </a:rPr>
              <a:t>Facilitates comparative analysis of insurer rate filings  </a:t>
            </a:r>
            <a:endParaRPr lang="en-US" sz="2200" dirty="0">
              <a:solidFill>
                <a:prstClr val="black"/>
              </a:solidFill>
            </a:endParaRPr>
          </a:p>
          <a:p>
            <a:pPr marL="285750" indent="-285750" eaLnBrk="0" fontAlgn="base" hangingPunct="0">
              <a:spcBef>
                <a:spcPct val="0"/>
              </a:spcBef>
              <a:spcAft>
                <a:spcPts val="1200"/>
              </a:spcAft>
              <a:buFont typeface="Arial" panose="020B0604020202020204" pitchFamily="34" charset="0"/>
              <a:buChar char="•"/>
              <a:defRPr/>
            </a:pPr>
            <a:endParaRPr lang="en-US" sz="2200" dirty="0">
              <a:solidFill>
                <a:prstClr val="black"/>
              </a:solidFill>
            </a:endParaRPr>
          </a:p>
        </p:txBody>
      </p:sp>
      <p:sp>
        <p:nvSpPr>
          <p:cNvPr id="8" name="Rectangle 7"/>
          <p:cNvSpPr/>
          <p:nvPr/>
        </p:nvSpPr>
        <p:spPr bwMode="auto">
          <a:xfrm>
            <a:off x="4718723" y="1435394"/>
            <a:ext cx="4114800" cy="4136063"/>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Cons</a:t>
            </a:r>
            <a:r>
              <a:rPr lang="en-US" sz="2400" b="1" kern="0" dirty="0" smtClean="0">
                <a:solidFill>
                  <a:srgbClr val="000000"/>
                </a:solidFill>
              </a:rPr>
              <a:t>:</a:t>
            </a:r>
          </a:p>
          <a:p>
            <a:pPr marL="285750" indent="-285750" eaLnBrk="0" fontAlgn="base" hangingPunct="0">
              <a:spcBef>
                <a:spcPct val="0"/>
              </a:spcBef>
              <a:spcAft>
                <a:spcPts val="1200"/>
              </a:spcAft>
              <a:buFont typeface="Arial" panose="020B0604020202020204" pitchFamily="34" charset="0"/>
              <a:buChar char="•"/>
              <a:defRPr/>
            </a:pPr>
            <a:r>
              <a:rPr lang="en-US" sz="2200" dirty="0">
                <a:solidFill>
                  <a:prstClr val="black"/>
                </a:solidFill>
              </a:rPr>
              <a:t>May affect competitive dynamics in the </a:t>
            </a:r>
            <a:r>
              <a:rPr lang="en-US" sz="2200" dirty="0" smtClean="0">
                <a:solidFill>
                  <a:prstClr val="black"/>
                </a:solidFill>
              </a:rPr>
              <a:t>marketplace</a:t>
            </a:r>
          </a:p>
          <a:p>
            <a:pPr marL="285750" indent="-285750" eaLnBrk="0" fontAlgn="base" hangingPunct="0">
              <a:spcBef>
                <a:spcPct val="0"/>
              </a:spcBef>
              <a:spcAft>
                <a:spcPts val="1200"/>
              </a:spcAft>
              <a:buFont typeface="Arial" panose="020B0604020202020204" pitchFamily="34" charset="0"/>
              <a:buChar char="•"/>
              <a:defRPr/>
            </a:pPr>
            <a:r>
              <a:rPr lang="en-US" sz="2200" dirty="0" smtClean="0">
                <a:solidFill>
                  <a:prstClr val="black"/>
                </a:solidFill>
              </a:rPr>
              <a:t>May create upward pressure on requested rates</a:t>
            </a:r>
          </a:p>
        </p:txBody>
      </p:sp>
      <p:pic>
        <p:nvPicPr>
          <p:cNvPr id="6" name="Picture 2" title="Manat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1"/>
          </p:nvPr>
        </p:nvSpPr>
        <p:spPr/>
        <p:txBody>
          <a:bodyPr/>
          <a:lstStyle/>
          <a:p>
            <a:fld id="{9F8FA0FF-B194-4927-BB1D-56AA63D432A4}" type="slidenum">
              <a:rPr lang="en-US" smtClean="0"/>
              <a:pPr/>
              <a:t>15</a:t>
            </a:fld>
            <a:endParaRPr lang="en-US" dirty="0"/>
          </a:p>
        </p:txBody>
      </p:sp>
    </p:spTree>
    <p:extLst>
      <p:ext uri="{BB962C8B-B14F-4D97-AF65-F5344CB8AC3E}">
        <p14:creationId xmlns:p14="http://schemas.microsoft.com/office/powerpoint/2010/main" val="1335185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sz="quarter" idx="1"/>
          </p:nvPr>
        </p:nvSpPr>
        <p:spPr/>
        <p:txBody>
          <a:bodyPr/>
          <a:lstStyle/>
          <a:p>
            <a:r>
              <a:rPr lang="en-US" dirty="0" smtClean="0"/>
              <a:t>Are </a:t>
            </a:r>
            <a:r>
              <a:rPr lang="en-US" dirty="0" smtClean="0">
                <a:solidFill>
                  <a:schemeClr val="tx1"/>
                </a:solidFill>
              </a:rPr>
              <a:t>there short-term stabilization initiatives that the Task Force should move forward?</a:t>
            </a:r>
          </a:p>
          <a:p>
            <a:r>
              <a:rPr lang="en-US" dirty="0" smtClean="0">
                <a:solidFill>
                  <a:schemeClr val="tx1"/>
                </a:solidFill>
              </a:rPr>
              <a:t>Are there longer-term stabilizations that the Task Force should suggest be studied further?</a:t>
            </a:r>
          </a:p>
          <a:p>
            <a:r>
              <a:rPr lang="en-US" dirty="0" smtClean="0">
                <a:solidFill>
                  <a:schemeClr val="tx1"/>
                </a:solidFill>
              </a:rPr>
              <a:t>Next Steps</a:t>
            </a:r>
            <a:endParaRPr lang="en-US" dirty="0">
              <a:solidFill>
                <a:schemeClr val="tx1"/>
              </a:solidFill>
            </a:endParaRPr>
          </a:p>
        </p:txBody>
      </p:sp>
      <p:sp>
        <p:nvSpPr>
          <p:cNvPr id="4" name="Slide Number Placeholder 3"/>
          <p:cNvSpPr>
            <a:spLocks noGrp="1"/>
          </p:cNvSpPr>
          <p:nvPr>
            <p:ph type="sldNum" sz="quarter" idx="11"/>
          </p:nvPr>
        </p:nvSpPr>
        <p:spPr/>
        <p:txBody>
          <a:bodyPr/>
          <a:lstStyle/>
          <a:p>
            <a:fld id="{9F8FA0FF-B194-4927-BB1D-56AA63D432A4}" type="slidenum">
              <a:rPr lang="en-US" smtClean="0"/>
              <a:pPr/>
              <a:t>16</a:t>
            </a:fld>
            <a:endParaRPr lang="en-US" dirty="0"/>
          </a:p>
        </p:txBody>
      </p:sp>
    </p:spTree>
    <p:extLst>
      <p:ext uri="{BB962C8B-B14F-4D97-AF65-F5344CB8AC3E}">
        <p14:creationId xmlns:p14="http://schemas.microsoft.com/office/powerpoint/2010/main" val="3981793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95168" y="1682044"/>
            <a:ext cx="7772400" cy="1752600"/>
          </a:xfrm>
        </p:spPr>
        <p:txBody>
          <a:bodyPr>
            <a:normAutofit fontScale="90000"/>
          </a:bodyPr>
          <a:lstStyle/>
          <a:p>
            <a:r>
              <a:rPr lang="en-US" dirty="0" smtClean="0"/>
              <a:t/>
            </a:r>
            <a:br>
              <a:rPr lang="en-US" dirty="0" smtClean="0"/>
            </a:br>
            <a:r>
              <a:rPr lang="en-US" b="1" dirty="0" smtClean="0"/>
              <a:t>Minnesota </a:t>
            </a:r>
            <a:br>
              <a:rPr lang="en-US" b="1" dirty="0" smtClean="0"/>
            </a:br>
            <a:r>
              <a:rPr lang="en-US" dirty="0" smtClean="0"/>
              <a:t>Health Care Financing Task Force</a:t>
            </a:r>
            <a:br>
              <a:rPr lang="en-US" dirty="0" smtClean="0"/>
            </a:br>
            <a:r>
              <a:rPr lang="en-US" sz="3600" i="1" dirty="0" smtClean="0"/>
              <a:t>Seamless Coverage Workgroup</a:t>
            </a:r>
            <a:r>
              <a:rPr lang="en-US" sz="3600" dirty="0" smtClean="0"/>
              <a:t> </a:t>
            </a:r>
            <a:endParaRPr lang="en-US" sz="3600" dirty="0"/>
          </a:p>
        </p:txBody>
      </p:sp>
      <p:sp>
        <p:nvSpPr>
          <p:cNvPr id="10" name="Subtitle 1"/>
          <p:cNvSpPr txBox="1">
            <a:spLocks/>
          </p:cNvSpPr>
          <p:nvPr/>
        </p:nvSpPr>
        <p:spPr>
          <a:xfrm>
            <a:off x="1596571" y="4004396"/>
            <a:ext cx="6400800" cy="1219200"/>
          </a:xfrm>
          <a:prstGeom prst="rect">
            <a:avLst/>
          </a:prstGeom>
        </p:spPr>
        <p:txBody>
          <a:bodyPr vert="horz">
            <a:normAutofit/>
          </a:bodyPr>
          <a:lstStyle>
            <a:lvl1pPr marL="0" indent="0" algn="ctr" rtl="0" eaLnBrk="1" latinLnBrk="0" hangingPunct="1">
              <a:spcBef>
                <a:spcPct val="20000"/>
              </a:spcBef>
              <a:buClr>
                <a:srgbClr val="9ABCBB"/>
              </a:buClr>
              <a:buSzPct val="85000"/>
              <a:buFont typeface="Arial" panose="020B0604020202020204" pitchFamily="34" charset="0"/>
              <a:buNone/>
              <a:defRPr kumimoji="0" sz="1600" b="1" kern="1200" cap="all" spc="250" baseline="0">
                <a:solidFill>
                  <a:srgbClr val="051D39"/>
                </a:solidFill>
                <a:latin typeface="+mn-lt"/>
                <a:ea typeface="+mn-ea"/>
                <a:cs typeface="+mn-cs"/>
              </a:defRPr>
            </a:lvl1pPr>
            <a:lvl2pPr marL="457200" indent="0" algn="ctr" rtl="0" eaLnBrk="1" latinLnBrk="0" hangingPunct="1">
              <a:spcBef>
                <a:spcPct val="20000"/>
              </a:spcBef>
              <a:buClr>
                <a:srgbClr val="9ABCBB"/>
              </a:buClr>
              <a:buSzPct val="100000"/>
              <a:buFont typeface="Arial" panose="020B0604020202020204" pitchFamily="34" charset="0"/>
              <a:buNone/>
              <a:defRPr kumimoji="0" sz="2200" kern="1200">
                <a:solidFill>
                  <a:schemeClr val="bg2">
                    <a:lumMod val="10000"/>
                  </a:schemeClr>
                </a:solidFill>
                <a:latin typeface="+mn-lt"/>
                <a:ea typeface="+mn-ea"/>
                <a:cs typeface="+mn-cs"/>
              </a:defRPr>
            </a:lvl2pPr>
            <a:lvl3pPr marL="914400" indent="0" algn="ctr" rtl="0" eaLnBrk="1" latinLnBrk="0" hangingPunct="1">
              <a:spcBef>
                <a:spcPct val="20000"/>
              </a:spcBef>
              <a:buClr>
                <a:srgbClr val="9ABCBB"/>
              </a:buClr>
              <a:buSzPct val="100000"/>
              <a:buFont typeface="Arial" panose="020B0604020202020204" pitchFamily="34" charset="0"/>
              <a:buNone/>
              <a:defRPr kumimoji="0" sz="2000" kern="1200">
                <a:solidFill>
                  <a:schemeClr val="bg2">
                    <a:lumMod val="10000"/>
                  </a:schemeClr>
                </a:solidFill>
                <a:latin typeface="+mn-lt"/>
                <a:ea typeface="+mn-ea"/>
                <a:cs typeface="+mn-cs"/>
              </a:defRPr>
            </a:lvl3pPr>
            <a:lvl4pPr marL="1371600" indent="0" algn="ctr" rtl="0" eaLnBrk="1" latinLnBrk="0" hangingPunct="1">
              <a:spcBef>
                <a:spcPct val="20000"/>
              </a:spcBef>
              <a:buClr>
                <a:srgbClr val="9ABCBB"/>
              </a:buClr>
              <a:buSzPct val="100000"/>
              <a:buFont typeface="Arial" panose="020B0604020202020204" pitchFamily="34" charset="0"/>
              <a:buNone/>
              <a:defRPr kumimoji="0" sz="2000" kern="1200">
                <a:solidFill>
                  <a:schemeClr val="bg2">
                    <a:lumMod val="10000"/>
                  </a:schemeClr>
                </a:solidFill>
                <a:latin typeface="+mn-lt"/>
                <a:ea typeface="+mn-ea"/>
                <a:cs typeface="+mn-cs"/>
              </a:defRPr>
            </a:lvl4pPr>
            <a:lvl5pPr marL="1828800" indent="0" algn="ctr" rtl="0" eaLnBrk="1" latinLnBrk="0" hangingPunct="1">
              <a:spcBef>
                <a:spcPct val="20000"/>
              </a:spcBef>
              <a:buClr>
                <a:srgbClr val="9ABCBB"/>
              </a:buClr>
              <a:buSzPct val="100000"/>
              <a:buFontTx/>
              <a:buNone/>
              <a:defRPr kumimoji="0" sz="1800" kern="1200">
                <a:solidFill>
                  <a:schemeClr val="bg2">
                    <a:lumMod val="10000"/>
                  </a:schemeClr>
                </a:solidFill>
                <a:latin typeface="+mn-lt"/>
                <a:ea typeface="+mn-ea"/>
                <a:cs typeface="+mn-cs"/>
              </a:defRPr>
            </a:lvl5pPr>
            <a:lvl6pPr marL="2286000" indent="0" algn="ctr" rtl="0" eaLnBrk="1" latinLnBrk="0" hangingPunct="1">
              <a:spcBef>
                <a:spcPct val="20000"/>
              </a:spcBef>
              <a:buClr>
                <a:schemeClr val="accent6"/>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shade val="75000"/>
                </a:schemeClr>
              </a:buClr>
              <a:buSzPct val="90000"/>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accent4">
                  <a:shade val="75000"/>
                </a:schemeClr>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2">
                  <a:shade val="75000"/>
                </a:schemeClr>
              </a:buClr>
              <a:buSzPct val="90000"/>
              <a:buNone/>
              <a:defRPr kumimoji="0" sz="1400" kern="1200" cap="all" baseline="0">
                <a:solidFill>
                  <a:schemeClr val="tx1"/>
                </a:solidFill>
                <a:latin typeface="+mn-lt"/>
                <a:ea typeface="+mn-ea"/>
                <a:cs typeface="+mn-cs"/>
              </a:defRPr>
            </a:lvl9pPr>
          </a:lstStyle>
          <a:p>
            <a:r>
              <a:rPr lang="en-US" dirty="0" smtClean="0"/>
              <a:t>Financing a Sustainable &amp; Seamless  coverage continuum</a:t>
            </a:r>
          </a:p>
          <a:p>
            <a:endParaRPr lang="en-US" dirty="0" smtClean="0"/>
          </a:p>
          <a:p>
            <a:r>
              <a:rPr lang="en-US" dirty="0" smtClean="0"/>
              <a:t>November 6, 2015</a:t>
            </a:r>
          </a:p>
          <a:p>
            <a:endParaRPr lang="en-US" dirty="0" smtClean="0"/>
          </a:p>
          <a:p>
            <a:endParaRPr lang="en-US" dirty="0" smtClean="0"/>
          </a:p>
          <a:p>
            <a:endParaRPr lang="en-US" dirty="0"/>
          </a:p>
        </p:txBody>
      </p:sp>
      <p:sp>
        <p:nvSpPr>
          <p:cNvPr id="8" name="Rectangle 7"/>
          <p:cNvSpPr/>
          <p:nvPr/>
        </p:nvSpPr>
        <p:spPr>
          <a:xfrm>
            <a:off x="159656" y="5689937"/>
            <a:ext cx="2670629" cy="1015663"/>
          </a:xfrm>
          <a:prstGeom prst="rect">
            <a:avLst/>
          </a:prstGeom>
        </p:spPr>
        <p:txBody>
          <a:bodyPr wrap="square">
            <a:spAutoFit/>
          </a:bodyPr>
          <a:lstStyle/>
          <a:p>
            <a:r>
              <a:rPr lang="en-US" sz="1200" i="1" dirty="0">
                <a:solidFill>
                  <a:srgbClr val="051D39"/>
                </a:solidFill>
              </a:rPr>
              <a:t>The </a:t>
            </a:r>
            <a:r>
              <a:rPr lang="en-US" sz="1200" i="1" dirty="0" smtClean="0">
                <a:solidFill>
                  <a:srgbClr val="051D39"/>
                </a:solidFill>
              </a:rPr>
              <a:t>presentation </a:t>
            </a:r>
            <a:r>
              <a:rPr lang="en-US" sz="1200" i="1" dirty="0">
                <a:solidFill>
                  <a:srgbClr val="051D39"/>
                </a:solidFill>
              </a:rPr>
              <a:t>will be posted when accessibility standards are completed.  In the meantime, if you desire a copy of the presentation, please </a:t>
            </a:r>
            <a:r>
              <a:rPr lang="en-US" sz="1200" i="1" dirty="0" smtClean="0">
                <a:solidFill>
                  <a:srgbClr val="051D39"/>
                </a:solidFill>
              </a:rPr>
              <a:t>contact </a:t>
            </a:r>
            <a:r>
              <a:rPr lang="en-US" sz="1200" i="1" dirty="0" smtClean="0">
                <a:solidFill>
                  <a:srgbClr val="051D39"/>
                </a:solidFill>
                <a:hlinkClick r:id="rId3"/>
              </a:rPr>
              <a:t>smanasse@manatt.com</a:t>
            </a:r>
            <a:r>
              <a:rPr lang="en-US" sz="1200" i="1" dirty="0" smtClean="0">
                <a:solidFill>
                  <a:srgbClr val="051D39"/>
                </a:solidFill>
              </a:rPr>
              <a:t>.</a:t>
            </a:r>
            <a:endParaRPr lang="en-US" sz="1200" i="1" dirty="0">
              <a:solidFill>
                <a:srgbClr val="051D39"/>
              </a:solidFill>
            </a:endParaRPr>
          </a:p>
        </p:txBody>
      </p:sp>
      <p:pic>
        <p:nvPicPr>
          <p:cNvPr id="9" name="Picture 2" title="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6894" y="6425870"/>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9237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Approach to Developing Financing Recommendations</a:t>
            </a:r>
            <a:endParaRPr lang="en-US" dirty="0"/>
          </a:p>
        </p:txBody>
      </p:sp>
      <p:sp>
        <p:nvSpPr>
          <p:cNvPr id="3" name="Content Placeholder 2"/>
          <p:cNvSpPr>
            <a:spLocks noGrp="1"/>
          </p:cNvSpPr>
          <p:nvPr>
            <p:ph sz="quarter" idx="1"/>
          </p:nvPr>
        </p:nvSpPr>
        <p:spPr>
          <a:xfrm>
            <a:off x="301752" y="1337043"/>
            <a:ext cx="8503920" cy="3959352"/>
          </a:xfrm>
        </p:spPr>
        <p:txBody>
          <a:bodyPr>
            <a:normAutofit lnSpcReduction="10000"/>
          </a:bodyPr>
          <a:lstStyle/>
          <a:p>
            <a:pPr marL="0" indent="0">
              <a:buNone/>
            </a:pPr>
            <a:r>
              <a:rPr lang="en-US" sz="3200" b="1" dirty="0" smtClean="0">
                <a:solidFill>
                  <a:schemeClr val="tx1"/>
                </a:solidFill>
              </a:rPr>
              <a:t>Today’s conversation focuses on:</a:t>
            </a:r>
          </a:p>
          <a:p>
            <a:r>
              <a:rPr lang="en-US" dirty="0" smtClean="0">
                <a:solidFill>
                  <a:schemeClr val="tx1"/>
                </a:solidFill>
              </a:rPr>
              <a:t>Developing recommendations for </a:t>
            </a:r>
            <a:r>
              <a:rPr lang="en-US" b="1" dirty="0" smtClean="0">
                <a:solidFill>
                  <a:schemeClr val="tx1"/>
                </a:solidFill>
              </a:rPr>
              <a:t>how </a:t>
            </a:r>
            <a:r>
              <a:rPr lang="en-US" dirty="0" smtClean="0">
                <a:solidFill>
                  <a:schemeClr val="tx1"/>
                </a:solidFill>
              </a:rPr>
              <a:t>to fund Minnesota’s public programs and Marketplace</a:t>
            </a:r>
          </a:p>
          <a:p>
            <a:r>
              <a:rPr lang="en-US" dirty="0" smtClean="0">
                <a:solidFill>
                  <a:schemeClr val="tx1"/>
                </a:solidFill>
              </a:rPr>
              <a:t>Not </a:t>
            </a:r>
            <a:r>
              <a:rPr lang="en-US" b="1" dirty="0" smtClean="0">
                <a:solidFill>
                  <a:schemeClr val="tx1"/>
                </a:solidFill>
              </a:rPr>
              <a:t>how much</a:t>
            </a:r>
            <a:r>
              <a:rPr lang="en-US" dirty="0" smtClean="0">
                <a:solidFill>
                  <a:schemeClr val="tx1"/>
                </a:solidFill>
              </a:rPr>
              <a:t> it will cost</a:t>
            </a:r>
          </a:p>
          <a:p>
            <a:pPr lvl="2"/>
            <a:r>
              <a:rPr lang="en-US" dirty="0" err="1" smtClean="0">
                <a:solidFill>
                  <a:schemeClr val="tx1"/>
                </a:solidFill>
              </a:rPr>
              <a:t>Milliman</a:t>
            </a:r>
            <a:r>
              <a:rPr lang="en-US" dirty="0" smtClean="0">
                <a:solidFill>
                  <a:schemeClr val="tx1"/>
                </a:solidFill>
              </a:rPr>
              <a:t> modeling will address costs of options, including savings due to delivery system and payment reform</a:t>
            </a:r>
          </a:p>
          <a:p>
            <a:r>
              <a:rPr lang="en-US" dirty="0" smtClean="0">
                <a:solidFill>
                  <a:schemeClr val="tx1"/>
                </a:solidFill>
              </a:rPr>
              <a:t>Not </a:t>
            </a:r>
            <a:r>
              <a:rPr lang="en-US" b="1" dirty="0" smtClean="0">
                <a:solidFill>
                  <a:schemeClr val="tx1"/>
                </a:solidFill>
              </a:rPr>
              <a:t>what </a:t>
            </a:r>
            <a:r>
              <a:rPr lang="en-US" dirty="0" smtClean="0">
                <a:solidFill>
                  <a:schemeClr val="tx1"/>
                </a:solidFill>
              </a:rPr>
              <a:t>the cost will cover, in terms of program features</a:t>
            </a:r>
          </a:p>
          <a:p>
            <a:pPr lvl="2"/>
            <a:r>
              <a:rPr lang="en-US" dirty="0" smtClean="0">
                <a:solidFill>
                  <a:schemeClr val="tx1"/>
                </a:solidFill>
              </a:rPr>
              <a:t>Seamless workgroup will make separate but related recommendations around program features and consolidation</a:t>
            </a:r>
            <a:endParaRPr lang="en-US" dirty="0">
              <a:solidFill>
                <a:schemeClr val="tx1"/>
              </a:solidFill>
            </a:endParaRPr>
          </a:p>
        </p:txBody>
      </p:sp>
      <p:sp>
        <p:nvSpPr>
          <p:cNvPr id="4" name="Slide Number Placeholder 3"/>
          <p:cNvSpPr>
            <a:spLocks noGrp="1"/>
          </p:cNvSpPr>
          <p:nvPr>
            <p:ph type="sldNum" sz="quarter" idx="11"/>
          </p:nvPr>
        </p:nvSpPr>
        <p:spPr/>
        <p:txBody>
          <a:bodyPr/>
          <a:lstStyle/>
          <a:p>
            <a:fld id="{9F8FA0FF-B194-4927-BB1D-56AA63D432A4}" type="slidenum">
              <a:rPr lang="en-US" smtClean="0"/>
              <a:pPr/>
              <a:t>18</a:t>
            </a:fld>
            <a:endParaRPr lang="en-US" dirty="0"/>
          </a:p>
        </p:txBody>
      </p:sp>
    </p:spTree>
    <p:extLst>
      <p:ext uri="{BB962C8B-B14F-4D97-AF65-F5344CB8AC3E}">
        <p14:creationId xmlns:p14="http://schemas.microsoft.com/office/powerpoint/2010/main" val="160283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Framework for Developing Financing Recommendations</a:t>
            </a:r>
            <a:endParaRPr lang="en-US" dirty="0"/>
          </a:p>
        </p:txBody>
      </p:sp>
      <p:sp>
        <p:nvSpPr>
          <p:cNvPr id="39" name="TextBox 38"/>
          <p:cNvSpPr txBox="1"/>
          <p:nvPr/>
        </p:nvSpPr>
        <p:spPr>
          <a:xfrm>
            <a:off x="0" y="1452101"/>
            <a:ext cx="9125259" cy="688524"/>
          </a:xfrm>
          <a:prstGeom prst="rect">
            <a:avLst/>
          </a:prstGeom>
          <a:solidFill>
            <a:srgbClr val="FFECB3"/>
          </a:solidFill>
        </p:spPr>
        <p:txBody>
          <a:bodyPr vert="horz" wrap="square" rtlCol="0" anchor="t">
            <a:noAutofit/>
          </a:bodyPr>
          <a:lstStyle/>
          <a:p>
            <a:pPr algn="ctr"/>
            <a:r>
              <a:rPr lang="en-US" sz="2000" b="1" dirty="0">
                <a:solidFill>
                  <a:prstClr val="black"/>
                </a:solidFill>
              </a:rPr>
              <a:t>Goal: Develop recommendations related to sustainable funding of the Minnesota coverage </a:t>
            </a:r>
            <a:r>
              <a:rPr lang="en-US" sz="2000" b="1" dirty="0" smtClean="0">
                <a:solidFill>
                  <a:prstClr val="black"/>
                </a:solidFill>
              </a:rPr>
              <a:t>continuum</a:t>
            </a:r>
            <a:endParaRPr lang="en-US" sz="2000" b="1" dirty="0">
              <a:solidFill>
                <a:prstClr val="black"/>
              </a:solidFill>
            </a:endParaRPr>
          </a:p>
        </p:txBody>
      </p:sp>
      <p:sp>
        <p:nvSpPr>
          <p:cNvPr id="25" name="TextBox 24"/>
          <p:cNvSpPr txBox="1"/>
          <p:nvPr/>
        </p:nvSpPr>
        <p:spPr>
          <a:xfrm>
            <a:off x="228600" y="2282577"/>
            <a:ext cx="8891951" cy="2092881"/>
          </a:xfrm>
          <a:prstGeom prst="rect">
            <a:avLst/>
          </a:prstGeom>
          <a:noFill/>
        </p:spPr>
        <p:txBody>
          <a:bodyPr wrap="square" rtlCol="0">
            <a:spAutoFit/>
          </a:bodyPr>
          <a:lstStyle/>
          <a:p>
            <a:pPr marL="285750" indent="-285750" eaLnBrk="0" fontAlgn="base" hangingPunct="0">
              <a:spcBef>
                <a:spcPct val="0"/>
              </a:spcBef>
              <a:spcAft>
                <a:spcPts val="1200"/>
              </a:spcAft>
              <a:buFont typeface="Arial" panose="020B0604020202020204" pitchFamily="34" charset="0"/>
              <a:buChar char="•"/>
              <a:defRPr/>
            </a:pPr>
            <a:r>
              <a:rPr lang="en-US" sz="2000" dirty="0" smtClean="0"/>
              <a:t>Maximize federal dollars</a:t>
            </a:r>
          </a:p>
          <a:p>
            <a:pPr marL="285750" indent="-285750" eaLnBrk="0" fontAlgn="base" hangingPunct="0">
              <a:spcBef>
                <a:spcPct val="0"/>
              </a:spcBef>
              <a:spcAft>
                <a:spcPts val="1200"/>
              </a:spcAft>
              <a:buFont typeface="Arial" panose="020B0604020202020204" pitchFamily="34" charset="0"/>
              <a:buChar char="•"/>
              <a:defRPr/>
            </a:pPr>
            <a:r>
              <a:rPr lang="en-US" sz="2000" dirty="0" smtClean="0"/>
              <a:t>Create predictability from year-to-year for legislators, providers and consumers</a:t>
            </a:r>
          </a:p>
          <a:p>
            <a:pPr marL="285750" indent="-285750" eaLnBrk="0" fontAlgn="base" hangingPunct="0">
              <a:spcBef>
                <a:spcPct val="0"/>
              </a:spcBef>
              <a:spcAft>
                <a:spcPts val="1200"/>
              </a:spcAft>
              <a:buFont typeface="Arial" panose="020B0604020202020204" pitchFamily="34" charset="0"/>
              <a:buChar char="•"/>
              <a:defRPr/>
            </a:pPr>
            <a:r>
              <a:rPr lang="en-US" sz="2000" dirty="0" smtClean="0"/>
              <a:t>Stabilize the portion of the State’s budget dedicated to funding the coverage continuum</a:t>
            </a:r>
          </a:p>
          <a:p>
            <a:pPr marL="285750" indent="-285750" eaLnBrk="0" fontAlgn="base" hangingPunct="0">
              <a:spcBef>
                <a:spcPct val="0"/>
              </a:spcBef>
              <a:spcAft>
                <a:spcPts val="1200"/>
              </a:spcAft>
              <a:buFont typeface="Arial" panose="020B0604020202020204" pitchFamily="34" charset="0"/>
              <a:buChar char="•"/>
              <a:defRPr/>
            </a:pPr>
            <a:r>
              <a:rPr lang="en-US" sz="2000" kern="0" dirty="0" smtClean="0"/>
              <a:t>Other?</a:t>
            </a:r>
            <a:endParaRPr lang="en-US" sz="2000" dirty="0" smtClean="0"/>
          </a:p>
        </p:txBody>
      </p:sp>
      <p:sp>
        <p:nvSpPr>
          <p:cNvPr id="12" name="Rectangle 11"/>
          <p:cNvSpPr/>
          <p:nvPr/>
        </p:nvSpPr>
        <p:spPr>
          <a:xfrm>
            <a:off x="630626" y="4517410"/>
            <a:ext cx="8024648" cy="95711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Financing public programs</a:t>
            </a:r>
            <a:r>
              <a:rPr lang="en-US" sz="2000" dirty="0" smtClean="0">
                <a:solidFill>
                  <a:schemeClr val="tx1"/>
                </a:solidFill>
              </a:rPr>
              <a:t> (focusing on supporting affordability for populations with incomes from 138% - 200% FPL) and </a:t>
            </a:r>
            <a:endParaRPr lang="en-US" sz="2000" dirty="0">
              <a:solidFill>
                <a:schemeClr val="tx1"/>
              </a:solidFill>
            </a:endParaRPr>
          </a:p>
          <a:p>
            <a:pPr algn="ctr"/>
            <a:r>
              <a:rPr lang="en-US" sz="2000" b="1" dirty="0" smtClean="0">
                <a:solidFill>
                  <a:schemeClr val="tx1"/>
                </a:solidFill>
              </a:rPr>
              <a:t>financing the Marketplace</a:t>
            </a:r>
            <a:r>
              <a:rPr lang="en-US" sz="2000" dirty="0" smtClean="0">
                <a:solidFill>
                  <a:schemeClr val="tx1"/>
                </a:solidFill>
              </a:rPr>
              <a:t> are two distinct issues to be addressed</a:t>
            </a:r>
            <a:endParaRPr lang="en-US" sz="2000" dirty="0">
              <a:solidFill>
                <a:schemeClr val="tx1"/>
              </a:solidFill>
            </a:endParaRPr>
          </a:p>
        </p:txBody>
      </p:sp>
      <p:pic>
        <p:nvPicPr>
          <p:cNvPr id="11"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Slide Number Placeholder 1"/>
          <p:cNvSpPr txBox="1">
            <a:spLocks/>
          </p:cNvSpPr>
          <p:nvPr/>
        </p:nvSpPr>
        <p:spPr bwMode="auto">
          <a:xfrm>
            <a:off x="8666328" y="6492875"/>
            <a:ext cx="45422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19</a:t>
            </a:fld>
            <a:endParaRPr lang="en-US" altLang="en-US" sz="1200" dirty="0" smtClean="0">
              <a:latin typeface="Calibri" pitchFamily="34" charset="0"/>
            </a:endParaRPr>
          </a:p>
        </p:txBody>
      </p:sp>
    </p:spTree>
    <p:extLst>
      <p:ext uri="{BB962C8B-B14F-4D97-AF65-F5344CB8AC3E}">
        <p14:creationId xmlns:p14="http://schemas.microsoft.com/office/powerpoint/2010/main" val="1486830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Force Vision and Goals</a:t>
            </a:r>
            <a:endParaRPr lang="en-US" dirty="0"/>
          </a:p>
        </p:txBody>
      </p:sp>
      <p:sp>
        <p:nvSpPr>
          <p:cNvPr id="28" name="TextBox 27"/>
          <p:cNvSpPr txBox="1"/>
          <p:nvPr/>
        </p:nvSpPr>
        <p:spPr>
          <a:xfrm>
            <a:off x="245807" y="1316772"/>
            <a:ext cx="8632723" cy="4431983"/>
          </a:xfrm>
          <a:prstGeom prst="rect">
            <a:avLst/>
          </a:prstGeom>
          <a:solidFill>
            <a:schemeClr val="bg1">
              <a:alpha val="0"/>
            </a:schemeClr>
          </a:solidFill>
          <a:ln>
            <a:noFill/>
          </a:ln>
        </p:spPr>
        <p:txBody>
          <a:bodyPr wrap="square" rtlCol="0">
            <a:spAutoFit/>
          </a:bodyPr>
          <a:lstStyle/>
          <a:p>
            <a:pPr marR="0" lvl="0" defTabSz="914400" eaLnBrk="0" fontAlgn="base" latinLnBrk="0" hangingPunct="0">
              <a:lnSpc>
                <a:spcPct val="100000"/>
              </a:lnSpc>
              <a:spcBef>
                <a:spcPct val="0"/>
              </a:spcBef>
              <a:spcAft>
                <a:spcPts val="1200"/>
              </a:spcAft>
              <a:buClrTx/>
              <a:buSzTx/>
              <a:tabLst/>
              <a:defRPr/>
            </a:pPr>
            <a:r>
              <a:rPr kumimoji="0" lang="en-US" b="1" i="0" u="sng" strike="noStrike" kern="0" cap="none" spc="0" normalizeH="0" baseline="0" noProof="0" dirty="0" smtClean="0">
                <a:ln>
                  <a:noFill/>
                </a:ln>
                <a:solidFill>
                  <a:srgbClr val="000000"/>
                </a:solidFill>
                <a:effectLst/>
                <a:uLnTx/>
                <a:uFillTx/>
                <a:latin typeface="Calibri" panose="020F0502020204030204" pitchFamily="34" charset="0"/>
              </a:rPr>
              <a:t>Vision</a:t>
            </a:r>
            <a:r>
              <a:rPr kumimoji="0" lang="en-US" b="1" i="0" strike="noStrike" kern="0" cap="none" spc="0" normalizeH="0" baseline="0" noProof="0" dirty="0" smtClean="0">
                <a:ln>
                  <a:noFill/>
                </a:ln>
                <a:solidFill>
                  <a:srgbClr val="000000"/>
                </a:solidFill>
                <a:effectLst/>
                <a:uLnTx/>
                <a:uFillTx/>
                <a:latin typeface="Calibri" panose="020F0502020204030204" pitchFamily="34" charset="0"/>
              </a:rPr>
              <a:t>: </a:t>
            </a:r>
            <a:r>
              <a:rPr kumimoji="0" lang="en-US" i="0" strike="noStrike" kern="0" cap="none" spc="0" normalizeH="0" baseline="0" noProof="0" dirty="0" smtClean="0">
                <a:ln>
                  <a:noFill/>
                </a:ln>
                <a:solidFill>
                  <a:srgbClr val="000000"/>
                </a:solidFill>
                <a:effectLst/>
                <a:uLnTx/>
                <a:uFillTx/>
                <a:latin typeface="Calibri" panose="020F0502020204030204" pitchFamily="34" charset="0"/>
              </a:rPr>
              <a:t>Sustainable, quality health</a:t>
            </a:r>
            <a:r>
              <a:rPr kumimoji="0" lang="en-US" i="0" strike="noStrike" kern="0" cap="none" spc="0" normalizeH="0" noProof="0" dirty="0" smtClean="0">
                <a:ln>
                  <a:noFill/>
                </a:ln>
                <a:solidFill>
                  <a:srgbClr val="000000"/>
                </a:solidFill>
                <a:effectLst/>
                <a:uLnTx/>
                <a:uFillTx/>
                <a:latin typeface="Calibri" panose="020F0502020204030204" pitchFamily="34" charset="0"/>
              </a:rPr>
              <a:t> care for all Minnesotans</a:t>
            </a:r>
            <a:endParaRPr kumimoji="0" lang="en-US" b="1" i="0" u="sng" strike="noStrike" kern="0" cap="none" spc="0" normalizeH="0" baseline="0" noProof="0" dirty="0" smtClean="0">
              <a:ln>
                <a:noFill/>
              </a:ln>
              <a:solidFill>
                <a:srgbClr val="000000"/>
              </a:solidFill>
              <a:effectLst/>
              <a:uLnTx/>
              <a:uFillTx/>
              <a:latin typeface="Calibri" panose="020F0502020204030204" pitchFamily="34" charset="0"/>
            </a:endParaRPr>
          </a:p>
          <a:p>
            <a:pPr marR="0" lvl="0" defTabSz="914400" eaLnBrk="0" fontAlgn="base" latinLnBrk="0" hangingPunct="0">
              <a:lnSpc>
                <a:spcPct val="100000"/>
              </a:lnSpc>
              <a:spcBef>
                <a:spcPct val="0"/>
              </a:spcBef>
              <a:spcAft>
                <a:spcPts val="1200"/>
              </a:spcAft>
              <a:buClrTx/>
              <a:buSzTx/>
              <a:tabLst/>
              <a:defRPr/>
            </a:pPr>
            <a:r>
              <a:rPr kumimoji="0" lang="en-US" b="1" i="0" u="sng" strike="noStrike" kern="0" cap="none" spc="0" normalizeH="0" baseline="0" noProof="0" dirty="0" smtClean="0">
                <a:ln>
                  <a:noFill/>
                </a:ln>
                <a:solidFill>
                  <a:srgbClr val="000000"/>
                </a:solidFill>
                <a:effectLst/>
                <a:uLnTx/>
                <a:uFillTx/>
                <a:latin typeface="Calibri" panose="020F0502020204030204" pitchFamily="34" charset="0"/>
              </a:rPr>
              <a:t>Guiding Principles</a:t>
            </a:r>
          </a:p>
          <a:p>
            <a:pPr marR="0" lvl="0" defTabSz="914400" eaLnBrk="0" fontAlgn="base" latinLnBrk="0" hangingPunct="0">
              <a:lnSpc>
                <a:spcPct val="100000"/>
              </a:lnSpc>
              <a:spcBef>
                <a:spcPct val="0"/>
              </a:spcBef>
              <a:spcAft>
                <a:spcPts val="1200"/>
              </a:spcAft>
              <a:buClrTx/>
              <a:buSzTx/>
              <a:tabLst/>
              <a:defRPr/>
            </a:pPr>
            <a:r>
              <a:rPr lang="en-US" b="1" i="1" kern="0" dirty="0" smtClean="0">
                <a:solidFill>
                  <a:srgbClr val="000000"/>
                </a:solidFill>
                <a:latin typeface="Calibri" panose="020F0502020204030204" pitchFamily="34" charset="0"/>
              </a:rPr>
              <a:t>Realistic: </a:t>
            </a:r>
            <a:r>
              <a:rPr lang="en-US" sz="1600" kern="0" dirty="0" smtClean="0">
                <a:solidFill>
                  <a:srgbClr val="000000"/>
                </a:solidFill>
                <a:latin typeface="Calibri" panose="020F0502020204030204" pitchFamily="34" charset="0"/>
              </a:rPr>
              <a:t>The task force will make recommendations that can realistically be implemented.</a:t>
            </a:r>
            <a:endParaRPr lang="en-US" sz="1600" b="1" i="1" kern="0" dirty="0" smtClean="0">
              <a:solidFill>
                <a:srgbClr val="000000"/>
              </a:solidFill>
              <a:latin typeface="Calibri" panose="020F0502020204030204" pitchFamily="34" charset="0"/>
            </a:endParaRPr>
          </a:p>
          <a:p>
            <a:pPr marR="0" lvl="0" defTabSz="914400" eaLnBrk="0" fontAlgn="base" latinLnBrk="0" hangingPunct="0">
              <a:lnSpc>
                <a:spcPct val="100000"/>
              </a:lnSpc>
              <a:spcBef>
                <a:spcPct val="0"/>
              </a:spcBef>
              <a:spcAft>
                <a:spcPts val="1200"/>
              </a:spcAft>
              <a:buClrTx/>
              <a:buSzTx/>
              <a:tabLst/>
              <a:defRPr/>
            </a:pPr>
            <a:r>
              <a:rPr kumimoji="0" lang="en-US" b="1" i="1" u="none" strike="noStrike" kern="0" cap="none" spc="0" normalizeH="0" baseline="0" noProof="0" dirty="0" smtClean="0">
                <a:ln>
                  <a:noFill/>
                </a:ln>
                <a:solidFill>
                  <a:srgbClr val="000000"/>
                </a:solidFill>
                <a:effectLst/>
                <a:uLnTx/>
                <a:uFillTx/>
                <a:latin typeface="Calibri" panose="020F0502020204030204" pitchFamily="34" charset="0"/>
              </a:rPr>
              <a:t>High Value Impact:</a:t>
            </a:r>
            <a:r>
              <a:rPr lang="en-US" sz="1600" b="1" i="1" kern="0" dirty="0">
                <a:solidFill>
                  <a:srgbClr val="000000"/>
                </a:solidFill>
                <a:latin typeface="Calibri" panose="020F0502020204030204" pitchFamily="34" charset="0"/>
              </a:rPr>
              <a:t> </a:t>
            </a:r>
            <a:r>
              <a:rPr lang="en-US" sz="1600" kern="0" dirty="0" smtClean="0">
                <a:solidFill>
                  <a:srgbClr val="000000"/>
                </a:solidFill>
                <a:latin typeface="Calibri" panose="020F0502020204030204" pitchFamily="34" charset="0"/>
              </a:rPr>
              <a:t>The task force will seek recommendations that have high value and are meaningful to Minnesota’s health care reform efforts.</a:t>
            </a:r>
            <a:endParaRPr kumimoji="0" lang="en-US" b="1" i="1" u="none" strike="noStrike" kern="0" cap="none" spc="0" normalizeH="0" baseline="0" noProof="0" dirty="0" smtClean="0">
              <a:ln>
                <a:noFill/>
              </a:ln>
              <a:solidFill>
                <a:srgbClr val="000000"/>
              </a:solidFill>
              <a:effectLst/>
              <a:uLnTx/>
              <a:uFillTx/>
              <a:latin typeface="Calibri" panose="020F0502020204030204" pitchFamily="34" charset="0"/>
            </a:endParaRPr>
          </a:p>
          <a:p>
            <a:pPr marR="0" lvl="0" defTabSz="914400" eaLnBrk="0" fontAlgn="base" latinLnBrk="0" hangingPunct="0">
              <a:lnSpc>
                <a:spcPct val="100000"/>
              </a:lnSpc>
              <a:spcBef>
                <a:spcPct val="0"/>
              </a:spcBef>
              <a:spcAft>
                <a:spcPts val="1200"/>
              </a:spcAft>
              <a:buClrTx/>
              <a:buSzTx/>
              <a:tabLst/>
              <a:defRPr/>
            </a:pPr>
            <a:r>
              <a:rPr lang="en-US" b="1" i="1" kern="0" dirty="0" smtClean="0">
                <a:solidFill>
                  <a:srgbClr val="000000"/>
                </a:solidFill>
                <a:latin typeface="Calibri" panose="020F0502020204030204" pitchFamily="34" charset="0"/>
              </a:rPr>
              <a:t>Holistic Perspective: </a:t>
            </a:r>
            <a:r>
              <a:rPr lang="en-US" sz="1600" kern="0" dirty="0" smtClean="0">
                <a:solidFill>
                  <a:srgbClr val="000000"/>
                </a:solidFill>
                <a:latin typeface="Calibri" panose="020F0502020204030204" pitchFamily="34" charset="0"/>
              </a:rPr>
              <a:t>The task force understands that health care finance and our recommendations do not exist in a vacuum, and are components of the health care and population health systems.</a:t>
            </a:r>
            <a:endParaRPr lang="en-US" b="1" i="1" kern="0" dirty="0" smtClean="0">
              <a:solidFill>
                <a:srgbClr val="000000"/>
              </a:solidFill>
              <a:latin typeface="Calibri" panose="020F0502020204030204" pitchFamily="34" charset="0"/>
            </a:endParaRPr>
          </a:p>
          <a:p>
            <a:pPr lvl="0" eaLnBrk="0" fontAlgn="base" hangingPunct="0">
              <a:spcBef>
                <a:spcPct val="0"/>
              </a:spcBef>
              <a:spcAft>
                <a:spcPts val="1200"/>
              </a:spcAft>
              <a:defRPr/>
            </a:pPr>
            <a:r>
              <a:rPr kumimoji="0" lang="en-US" b="1" i="1" u="none" strike="noStrike" kern="0" cap="none" spc="0" normalizeH="0" baseline="0" noProof="0" dirty="0" smtClean="0">
                <a:ln>
                  <a:noFill/>
                </a:ln>
                <a:solidFill>
                  <a:srgbClr val="000000"/>
                </a:solidFill>
                <a:effectLst/>
                <a:uLnTx/>
                <a:uFillTx/>
                <a:latin typeface="Calibri" panose="020F0502020204030204" pitchFamily="34" charset="0"/>
              </a:rPr>
              <a:t>Focus: </a:t>
            </a:r>
            <a:r>
              <a:rPr lang="en-US" sz="1600" kern="0" dirty="0">
                <a:solidFill>
                  <a:srgbClr val="000000"/>
                </a:solidFill>
                <a:latin typeface="Calibri" panose="020F0502020204030204" pitchFamily="34" charset="0"/>
              </a:rPr>
              <a:t>The task force recognizes that health care financing and system reform is extremely complex and it will contribute to the broader policy debates by focusing its time and attention on the issues it is charged with addressing. </a:t>
            </a:r>
            <a:endParaRPr lang="en-US" sz="1600" kern="0" dirty="0" smtClean="0">
              <a:solidFill>
                <a:srgbClr val="000000"/>
              </a:solidFill>
              <a:latin typeface="Calibri" panose="020F0502020204030204" pitchFamily="34" charset="0"/>
            </a:endParaRPr>
          </a:p>
          <a:p>
            <a:pPr lvl="0" eaLnBrk="0" fontAlgn="base" hangingPunct="0">
              <a:spcBef>
                <a:spcPct val="0"/>
              </a:spcBef>
              <a:spcAft>
                <a:spcPts val="1200"/>
              </a:spcAft>
              <a:defRPr/>
            </a:pPr>
            <a:r>
              <a:rPr lang="en-US" b="1" i="1" kern="0" dirty="0">
                <a:solidFill>
                  <a:srgbClr val="000000"/>
                </a:solidFill>
                <a:latin typeface="Calibri" panose="020F0502020204030204" pitchFamily="34" charset="0"/>
              </a:rPr>
              <a:t>Innovation: </a:t>
            </a:r>
            <a:r>
              <a:rPr lang="en-US" sz="1600" kern="0" dirty="0">
                <a:solidFill>
                  <a:srgbClr val="000000"/>
                </a:solidFill>
                <a:latin typeface="Calibri" panose="020F0502020204030204" pitchFamily="34" charset="0"/>
              </a:rPr>
              <a:t>The task force is encouraged to identify opportunities for innovation in Minnesota’s health care financing and delivery systems which show promise for lowering costs, improving population health and improving the patient experience.</a:t>
            </a:r>
            <a:endParaRPr kumimoji="0" lang="en-US" sz="1400" u="none" strike="noStrike" kern="0" cap="none" spc="0" normalizeH="0" baseline="0" noProof="0" dirty="0" smtClean="0">
              <a:ln>
                <a:noFill/>
              </a:ln>
              <a:solidFill>
                <a:srgbClr val="000000"/>
              </a:solidFill>
              <a:effectLst/>
              <a:uLnTx/>
              <a:uFillTx/>
              <a:latin typeface="Georgia" pitchFamily="18" charset="0"/>
            </a:endParaRPr>
          </a:p>
        </p:txBody>
      </p:sp>
      <p:pic>
        <p:nvPicPr>
          <p:cNvPr id="5"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2</a:t>
            </a:fld>
            <a:endParaRPr lang="en-US" dirty="0"/>
          </a:p>
        </p:txBody>
      </p:sp>
    </p:spTree>
    <p:extLst>
      <p:ext uri="{BB962C8B-B14F-4D97-AF65-F5344CB8AC3E}">
        <p14:creationId xmlns:p14="http://schemas.microsoft.com/office/powerpoint/2010/main" val="3516927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Key Questions</a:t>
            </a:r>
            <a:endParaRPr lang="en-US" dirty="0"/>
          </a:p>
        </p:txBody>
      </p:sp>
      <p:sp>
        <p:nvSpPr>
          <p:cNvPr id="25" name="TextBox 24"/>
          <p:cNvSpPr txBox="1"/>
          <p:nvPr/>
        </p:nvSpPr>
        <p:spPr>
          <a:xfrm>
            <a:off x="228600" y="1584077"/>
            <a:ext cx="8891951" cy="4247317"/>
          </a:xfrm>
          <a:prstGeom prst="rect">
            <a:avLst/>
          </a:prstGeom>
          <a:noFill/>
        </p:spPr>
        <p:txBody>
          <a:bodyPr wrap="square" rtlCol="0">
            <a:spAutoFit/>
          </a:bodyPr>
          <a:lstStyle/>
          <a:p>
            <a:pPr marL="285750" indent="-285750" eaLnBrk="0" fontAlgn="base" hangingPunct="0">
              <a:spcBef>
                <a:spcPct val="0"/>
              </a:spcBef>
              <a:spcAft>
                <a:spcPts val="1200"/>
              </a:spcAft>
              <a:buFont typeface="Arial" panose="020B0604020202020204" pitchFamily="34" charset="0"/>
              <a:buChar char="•"/>
              <a:defRPr/>
            </a:pPr>
            <a:r>
              <a:rPr lang="en-US" sz="2000" b="1" dirty="0" smtClean="0"/>
              <a:t>Public Programs</a:t>
            </a:r>
          </a:p>
          <a:p>
            <a:pPr marL="742950" lvl="1" indent="-285750" eaLnBrk="0" fontAlgn="base" hangingPunct="0">
              <a:spcBef>
                <a:spcPct val="0"/>
              </a:spcBef>
              <a:spcAft>
                <a:spcPts val="1200"/>
              </a:spcAft>
              <a:buFont typeface="Arial" panose="020B0604020202020204" pitchFamily="34" charset="0"/>
              <a:buChar char="•"/>
              <a:defRPr/>
            </a:pPr>
            <a:r>
              <a:rPr lang="en-US" sz="2000" dirty="0" smtClean="0"/>
              <a:t>What additional federal funds might be available to reduce the State’s portion of Minnesota’s affordability scale?</a:t>
            </a:r>
          </a:p>
          <a:p>
            <a:pPr marL="742950" lvl="1" indent="-285750" eaLnBrk="0" fontAlgn="base" hangingPunct="0">
              <a:spcBef>
                <a:spcPct val="0"/>
              </a:spcBef>
              <a:spcAft>
                <a:spcPts val="1200"/>
              </a:spcAft>
              <a:buFont typeface="Arial" panose="020B0604020202020204" pitchFamily="34" charset="0"/>
              <a:buChar char="•"/>
              <a:defRPr/>
            </a:pPr>
            <a:r>
              <a:rPr lang="en-US" sz="2000" dirty="0" smtClean="0"/>
              <a:t>Should Minnesota continue to have a provider assessment to fund the State’s portion of Minnesota’s affordability scale &gt; 138% FPL?</a:t>
            </a:r>
          </a:p>
          <a:p>
            <a:pPr marL="742950" lvl="1" indent="-285750" eaLnBrk="0" fontAlgn="base" hangingPunct="0">
              <a:spcBef>
                <a:spcPct val="0"/>
              </a:spcBef>
              <a:spcAft>
                <a:spcPts val="1200"/>
              </a:spcAft>
              <a:buFont typeface="Arial" panose="020B0604020202020204" pitchFamily="34" charset="0"/>
              <a:buChar char="•"/>
              <a:defRPr/>
            </a:pPr>
            <a:r>
              <a:rPr lang="en-US" sz="2000" dirty="0" smtClean="0"/>
              <a:t>Should Minnesota continue dedicate funding through its Health Care Access Fund (based on revenue from provider assessments) to fund the State of Minnesota’s affordability scale &gt; 138% FPL</a:t>
            </a:r>
          </a:p>
          <a:p>
            <a:pPr marL="285750" indent="-285750" eaLnBrk="0" fontAlgn="base" hangingPunct="0">
              <a:spcBef>
                <a:spcPct val="0"/>
              </a:spcBef>
              <a:spcAft>
                <a:spcPts val="1200"/>
              </a:spcAft>
              <a:buFont typeface="Arial" panose="020B0604020202020204" pitchFamily="34" charset="0"/>
              <a:buChar char="•"/>
              <a:defRPr/>
            </a:pPr>
            <a:r>
              <a:rPr lang="en-US" sz="2000" b="1" dirty="0" smtClean="0"/>
              <a:t>Marketplace: </a:t>
            </a:r>
            <a:r>
              <a:rPr lang="en-US" sz="2000" dirty="0" smtClean="0"/>
              <a:t>Should Minnesota expand the user fee to include on- </a:t>
            </a:r>
            <a:r>
              <a:rPr lang="en-US" sz="2000" b="1" dirty="0" smtClean="0"/>
              <a:t>and</a:t>
            </a:r>
            <a:r>
              <a:rPr lang="en-US" sz="2000" dirty="0" smtClean="0"/>
              <a:t> off-Marketplace products?</a:t>
            </a:r>
          </a:p>
          <a:p>
            <a:pPr marL="285750" indent="-285750" eaLnBrk="0" fontAlgn="base" hangingPunct="0">
              <a:spcBef>
                <a:spcPct val="0"/>
              </a:spcBef>
              <a:spcAft>
                <a:spcPts val="1200"/>
              </a:spcAft>
              <a:buFont typeface="Arial" panose="020B0604020202020204" pitchFamily="34" charset="0"/>
              <a:buChar char="•"/>
              <a:defRPr/>
            </a:pPr>
            <a:endParaRPr lang="en-US" sz="2000" dirty="0" smtClean="0"/>
          </a:p>
        </p:txBody>
      </p:sp>
      <p:pic>
        <p:nvPicPr>
          <p:cNvPr id="11"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Slide Number Placeholder 1"/>
          <p:cNvSpPr txBox="1">
            <a:spLocks/>
          </p:cNvSpPr>
          <p:nvPr/>
        </p:nvSpPr>
        <p:spPr bwMode="auto">
          <a:xfrm>
            <a:off x="8666328" y="6492875"/>
            <a:ext cx="45422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20</a:t>
            </a:fld>
            <a:endParaRPr lang="en-US" altLang="en-US" sz="1200" dirty="0" smtClean="0">
              <a:latin typeface="Calibri" pitchFamily="34" charset="0"/>
            </a:endParaRPr>
          </a:p>
        </p:txBody>
      </p:sp>
    </p:spTree>
    <p:extLst>
      <p:ext uri="{BB962C8B-B14F-4D97-AF65-F5344CB8AC3E}">
        <p14:creationId xmlns:p14="http://schemas.microsoft.com/office/powerpoint/2010/main" val="225680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bg1"/>
                </a:solidFill>
              </a:rPr>
              <a:t>Agenda: Financing Public Programs</a:t>
            </a:r>
            <a:endParaRPr lang="en-US" sz="2800" dirty="0">
              <a:solidFill>
                <a:schemeClr val="bg1"/>
              </a:solidFill>
            </a:endParaRPr>
          </a:p>
        </p:txBody>
      </p:sp>
      <p:sp>
        <p:nvSpPr>
          <p:cNvPr id="3" name="Content Placeholder 2"/>
          <p:cNvSpPr>
            <a:spLocks noGrp="1"/>
          </p:cNvSpPr>
          <p:nvPr>
            <p:ph idx="1"/>
          </p:nvPr>
        </p:nvSpPr>
        <p:spPr/>
        <p:txBody>
          <a:bodyPr>
            <a:noAutofit/>
          </a:bodyPr>
          <a:lstStyle/>
          <a:p>
            <a:r>
              <a:rPr lang="en-US" sz="2200" b="1" dirty="0"/>
              <a:t>Financing Public </a:t>
            </a:r>
            <a:r>
              <a:rPr lang="en-US" sz="2200" b="1" dirty="0" smtClean="0"/>
              <a:t>Programs</a:t>
            </a:r>
          </a:p>
          <a:p>
            <a:pPr marL="0" indent="0">
              <a:buNone/>
            </a:pPr>
            <a:endParaRPr lang="en-US" sz="2200" dirty="0" smtClean="0"/>
          </a:p>
          <a:p>
            <a:r>
              <a:rPr lang="en-US" sz="2200" dirty="0" smtClean="0">
                <a:solidFill>
                  <a:schemeClr val="bg1">
                    <a:lumMod val="75000"/>
                  </a:schemeClr>
                </a:solidFill>
              </a:rPr>
              <a:t>Financing </a:t>
            </a:r>
            <a:r>
              <a:rPr lang="en-US" sz="2200" dirty="0">
                <a:solidFill>
                  <a:schemeClr val="bg1">
                    <a:lumMod val="75000"/>
                  </a:schemeClr>
                </a:solidFill>
              </a:rPr>
              <a:t>the </a:t>
            </a:r>
            <a:r>
              <a:rPr lang="en-US" sz="2200" dirty="0" smtClean="0">
                <a:solidFill>
                  <a:schemeClr val="bg1">
                    <a:lumMod val="75000"/>
                  </a:schemeClr>
                </a:solidFill>
              </a:rPr>
              <a:t>Marketplace</a:t>
            </a:r>
            <a:endParaRPr lang="en-US" sz="2200" dirty="0">
              <a:solidFill>
                <a:schemeClr val="bg1">
                  <a:lumMod val="75000"/>
                </a:schemeClr>
              </a:solidFill>
            </a:endParaRPr>
          </a:p>
        </p:txBody>
      </p:sp>
      <p:pic>
        <p:nvPicPr>
          <p:cNvPr id="7" name="Picture 2" title="Manat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1"/>
          <p:cNvSpPr txBox="1">
            <a:spLocks/>
          </p:cNvSpPr>
          <p:nvPr/>
        </p:nvSpPr>
        <p:spPr bwMode="auto">
          <a:xfrm>
            <a:off x="8570793"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21</a:t>
            </a:fld>
            <a:endParaRPr lang="en-US" altLang="en-US" sz="1200" dirty="0" smtClean="0">
              <a:latin typeface="Calibri" pitchFamily="34" charset="0"/>
            </a:endParaRPr>
          </a:p>
        </p:txBody>
      </p:sp>
    </p:spTree>
    <p:extLst>
      <p:ext uri="{BB962C8B-B14F-4D97-AF65-F5344CB8AC3E}">
        <p14:creationId xmlns:p14="http://schemas.microsoft.com/office/powerpoint/2010/main" val="1129499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Current Funding</a:t>
            </a:r>
            <a:endParaRPr lang="en-US" dirty="0"/>
          </a:p>
        </p:txBody>
      </p:sp>
      <p:graphicFrame>
        <p:nvGraphicFramePr>
          <p:cNvPr id="10" name="Table 9" descr="Program Federal Funds &#10;(Source) State Funds&#10;(Source) Enrollee Premium Contributions&#10;Medical Assistance 58%&#10;(average) 42%&#10;(average) 0%&#10;Medical Assistance Medicaid Match General Fund &amp; &#10;Health Care Access Fund 0%&#10;MinnesotaCare* 2015: 49%&#10;2016: Analysis in process 2015: 48%&#10;2016: Analysis in process 2015: 3%&#10;MinnesotaCare* APTC/CSRs &#10;through BHP Health Care Access Fund 2016: Analysis in process&#10;"/>
          <p:cNvGraphicFramePr>
            <a:graphicFrameLocks noGrp="1"/>
          </p:cNvGraphicFramePr>
          <p:nvPr>
            <p:extLst>
              <p:ext uri="{D42A27DB-BD31-4B8C-83A1-F6EECF244321}">
                <p14:modId xmlns:p14="http://schemas.microsoft.com/office/powerpoint/2010/main" val="2003489541"/>
              </p:ext>
            </p:extLst>
          </p:nvPr>
        </p:nvGraphicFramePr>
        <p:xfrm>
          <a:off x="873762" y="1346193"/>
          <a:ext cx="7559037" cy="3444171"/>
        </p:xfrm>
        <a:graphic>
          <a:graphicData uri="http://schemas.openxmlformats.org/drawingml/2006/table">
            <a:tbl>
              <a:tblPr firstRow="1" firstCol="1" bandRow="1">
                <a:tableStyleId>{5C22544A-7EE6-4342-B048-85BDC9FD1C3A}</a:tableStyleId>
              </a:tblPr>
              <a:tblGrid>
                <a:gridCol w="1601424"/>
                <a:gridCol w="2178096"/>
                <a:gridCol w="2318507"/>
                <a:gridCol w="1461010"/>
              </a:tblGrid>
              <a:tr h="864843">
                <a:tc>
                  <a:txBody>
                    <a:bodyPr/>
                    <a:lstStyle/>
                    <a:p>
                      <a:pPr marL="0" marR="0" algn="ctr">
                        <a:lnSpc>
                          <a:spcPct val="115000"/>
                        </a:lnSpc>
                        <a:spcBef>
                          <a:spcPts val="0"/>
                        </a:spcBef>
                        <a:spcAft>
                          <a:spcPts val="0"/>
                        </a:spcAft>
                      </a:pPr>
                      <a:r>
                        <a:rPr lang="en-US" sz="1500" dirty="0">
                          <a:effectLst/>
                          <a:latin typeface="+mj-lt"/>
                        </a:rPr>
                        <a:t> </a:t>
                      </a:r>
                      <a:r>
                        <a:rPr lang="en-US" sz="1500" dirty="0" smtClean="0">
                          <a:effectLst/>
                          <a:latin typeface="+mj-lt"/>
                        </a:rPr>
                        <a:t>Program</a:t>
                      </a:r>
                      <a:endParaRPr lang="en-US" sz="1500" dirty="0">
                        <a:effectLst/>
                        <a:latin typeface="+mj-lt"/>
                        <a:ea typeface="Calibri"/>
                        <a:cs typeface="Times New Roman"/>
                      </a:endParaRPr>
                    </a:p>
                  </a:txBody>
                  <a:tcPr marL="54665" marR="54665" marT="0" marB="0" anchor="ctr">
                    <a:lnB w="38100" cap="flat" cmpd="sng" algn="ctr">
                      <a:solidFill>
                        <a:schemeClr val="bg1"/>
                      </a:solidFill>
                      <a:prstDash val="solid"/>
                      <a:round/>
                      <a:headEnd type="none" w="med" len="med"/>
                      <a:tailEnd type="none" w="med" len="med"/>
                    </a:lnB>
                    <a:solidFill>
                      <a:srgbClr val="385D8A"/>
                    </a:solidFill>
                  </a:tcPr>
                </a:tc>
                <a:tc>
                  <a:txBody>
                    <a:bodyPr/>
                    <a:lstStyle/>
                    <a:p>
                      <a:pPr marL="0" marR="0" algn="ctr">
                        <a:lnSpc>
                          <a:spcPct val="115000"/>
                        </a:lnSpc>
                        <a:spcBef>
                          <a:spcPts val="0"/>
                        </a:spcBef>
                        <a:spcAft>
                          <a:spcPts val="0"/>
                        </a:spcAft>
                      </a:pPr>
                      <a:r>
                        <a:rPr lang="en-US" sz="1500" baseline="0" dirty="0" smtClean="0">
                          <a:effectLst/>
                          <a:latin typeface="+mj-lt"/>
                          <a:ea typeface="+mn-ea"/>
                          <a:cs typeface="+mn-cs"/>
                        </a:rPr>
                        <a:t>Federal Funds </a:t>
                      </a:r>
                    </a:p>
                    <a:p>
                      <a:pPr marL="0" marR="0" algn="ctr">
                        <a:lnSpc>
                          <a:spcPct val="115000"/>
                        </a:lnSpc>
                        <a:spcBef>
                          <a:spcPts val="0"/>
                        </a:spcBef>
                        <a:spcAft>
                          <a:spcPts val="0"/>
                        </a:spcAft>
                      </a:pPr>
                      <a:r>
                        <a:rPr lang="en-US" sz="1200" baseline="0" dirty="0" smtClean="0">
                          <a:effectLst/>
                          <a:latin typeface="+mj-lt"/>
                          <a:ea typeface="+mn-ea"/>
                          <a:cs typeface="+mn-cs"/>
                        </a:rPr>
                        <a:t>(Source)</a:t>
                      </a:r>
                      <a:endParaRPr lang="en-US" sz="1200" dirty="0">
                        <a:effectLst/>
                        <a:latin typeface="+mj-lt"/>
                        <a:ea typeface="Calibri"/>
                        <a:cs typeface="Times New Roman"/>
                      </a:endParaRPr>
                    </a:p>
                  </a:txBody>
                  <a:tcPr marL="54665" marR="54665" marT="0" marB="0" anchor="ctr">
                    <a:lnB w="38100" cap="flat" cmpd="sng" algn="ctr">
                      <a:solidFill>
                        <a:schemeClr val="bg1"/>
                      </a:solidFill>
                      <a:prstDash val="solid"/>
                      <a:round/>
                      <a:headEnd type="none" w="med" len="med"/>
                      <a:tailEnd type="none" w="med" len="med"/>
                    </a:lnB>
                    <a:solidFill>
                      <a:srgbClr val="385D8A"/>
                    </a:solidFill>
                  </a:tcPr>
                </a:tc>
                <a:tc>
                  <a:txBody>
                    <a:bodyPr/>
                    <a:lstStyle/>
                    <a:p>
                      <a:pPr marL="0" marR="0" algn="ctr">
                        <a:lnSpc>
                          <a:spcPct val="115000"/>
                        </a:lnSpc>
                        <a:spcBef>
                          <a:spcPts val="0"/>
                        </a:spcBef>
                        <a:spcAft>
                          <a:spcPts val="0"/>
                        </a:spcAft>
                      </a:pPr>
                      <a:r>
                        <a:rPr lang="en-US" sz="1500" dirty="0" smtClean="0">
                          <a:effectLst/>
                          <a:latin typeface="+mj-lt"/>
                        </a:rPr>
                        <a:t>State Funds</a:t>
                      </a:r>
                    </a:p>
                    <a:p>
                      <a:pPr marL="0" marR="0" algn="ctr">
                        <a:lnSpc>
                          <a:spcPct val="115000"/>
                        </a:lnSpc>
                        <a:spcBef>
                          <a:spcPts val="0"/>
                        </a:spcBef>
                        <a:spcAft>
                          <a:spcPts val="0"/>
                        </a:spcAft>
                      </a:pPr>
                      <a:r>
                        <a:rPr lang="en-US" sz="1200" dirty="0" smtClean="0">
                          <a:effectLst/>
                          <a:latin typeface="+mj-lt"/>
                          <a:ea typeface="Calibri"/>
                          <a:cs typeface="Times New Roman"/>
                        </a:rPr>
                        <a:t>(Source)</a:t>
                      </a:r>
                      <a:endParaRPr lang="en-US" sz="1200" dirty="0">
                        <a:effectLst/>
                        <a:latin typeface="+mj-lt"/>
                        <a:ea typeface="Calibri"/>
                        <a:cs typeface="Times New Roman"/>
                      </a:endParaRPr>
                    </a:p>
                  </a:txBody>
                  <a:tcPr marL="54665" marR="54665" marT="0" marB="0" anchor="ctr">
                    <a:lnB w="38100" cap="flat" cmpd="sng" algn="ctr">
                      <a:solidFill>
                        <a:schemeClr val="bg1"/>
                      </a:solidFill>
                      <a:prstDash val="solid"/>
                      <a:round/>
                      <a:headEnd type="none" w="med" len="med"/>
                      <a:tailEnd type="none" w="med" len="med"/>
                    </a:lnB>
                    <a:solidFill>
                      <a:srgbClr val="385D8A"/>
                    </a:solidFill>
                  </a:tcPr>
                </a:tc>
                <a:tc>
                  <a:txBody>
                    <a:bodyPr/>
                    <a:lstStyle/>
                    <a:p>
                      <a:pPr marL="0" marR="0" algn="ctr">
                        <a:lnSpc>
                          <a:spcPct val="115000"/>
                        </a:lnSpc>
                        <a:spcBef>
                          <a:spcPts val="0"/>
                        </a:spcBef>
                        <a:spcAft>
                          <a:spcPts val="0"/>
                        </a:spcAft>
                      </a:pPr>
                      <a:r>
                        <a:rPr kumimoji="0" lang="en-US" sz="1500" b="1" kern="1200" dirty="0" smtClean="0">
                          <a:solidFill>
                            <a:schemeClr val="lt1"/>
                          </a:solidFill>
                          <a:effectLst/>
                          <a:latin typeface="+mj-lt"/>
                          <a:ea typeface="+mn-ea"/>
                          <a:cs typeface="+mn-cs"/>
                        </a:rPr>
                        <a:t>Enrollee </a:t>
                      </a:r>
                      <a:r>
                        <a:rPr kumimoji="0" lang="en-US" sz="1500" b="1" kern="1200" dirty="0" smtClean="0">
                          <a:solidFill>
                            <a:schemeClr val="bg1"/>
                          </a:solidFill>
                          <a:effectLst/>
                          <a:latin typeface="+mj-lt"/>
                          <a:ea typeface="+mn-ea"/>
                          <a:cs typeface="+mn-cs"/>
                        </a:rPr>
                        <a:t>Premium</a:t>
                      </a:r>
                      <a:r>
                        <a:rPr kumimoji="0" lang="en-US" sz="1500" b="1" kern="1200" dirty="0" smtClean="0">
                          <a:solidFill>
                            <a:srgbClr val="FF0000"/>
                          </a:solidFill>
                          <a:effectLst/>
                          <a:latin typeface="+mj-lt"/>
                          <a:ea typeface="+mn-ea"/>
                          <a:cs typeface="+mn-cs"/>
                        </a:rPr>
                        <a:t> </a:t>
                      </a:r>
                      <a:r>
                        <a:rPr kumimoji="0" lang="en-US" sz="1500" b="1" kern="1200" dirty="0" smtClean="0">
                          <a:solidFill>
                            <a:schemeClr val="lt1"/>
                          </a:solidFill>
                          <a:effectLst/>
                          <a:latin typeface="+mj-lt"/>
                          <a:ea typeface="+mn-ea"/>
                          <a:cs typeface="+mn-cs"/>
                        </a:rPr>
                        <a:t>Contributions</a:t>
                      </a:r>
                      <a:endParaRPr kumimoji="0" lang="en-US" sz="1500" b="1" kern="1200" dirty="0">
                        <a:solidFill>
                          <a:schemeClr val="lt1"/>
                        </a:solidFill>
                        <a:effectLst/>
                        <a:latin typeface="+mj-lt"/>
                        <a:ea typeface="+mn-ea"/>
                        <a:cs typeface="+mn-cs"/>
                      </a:endParaRPr>
                    </a:p>
                  </a:txBody>
                  <a:tcPr marL="54665" marR="54665" marT="0" marB="0" anchor="ctr">
                    <a:lnB w="38100" cap="flat" cmpd="sng" algn="ctr">
                      <a:solidFill>
                        <a:schemeClr val="bg1"/>
                      </a:solidFill>
                      <a:prstDash val="solid"/>
                      <a:round/>
                      <a:headEnd type="none" w="med" len="med"/>
                      <a:tailEnd type="none" w="med" len="med"/>
                    </a:lnB>
                    <a:solidFill>
                      <a:srgbClr val="385D8A"/>
                    </a:solidFill>
                  </a:tcPr>
                </a:tc>
              </a:tr>
              <a:tr h="648632">
                <a:tc>
                  <a:txBody>
                    <a:bodyPr/>
                    <a:lstStyle/>
                    <a:p>
                      <a:pPr marL="0" marR="0">
                        <a:lnSpc>
                          <a:spcPct val="115000"/>
                        </a:lnSpc>
                        <a:spcBef>
                          <a:spcPts val="0"/>
                        </a:spcBef>
                        <a:spcAft>
                          <a:spcPts val="0"/>
                        </a:spcAft>
                      </a:pPr>
                      <a:r>
                        <a:rPr lang="en-US" sz="1500" dirty="0" smtClean="0">
                          <a:effectLst/>
                          <a:latin typeface="+mj-lt"/>
                        </a:rPr>
                        <a:t>Medical Assistance</a:t>
                      </a:r>
                      <a:endParaRPr lang="en-US" sz="1500" dirty="0">
                        <a:effectLst/>
                        <a:latin typeface="+mj-lt"/>
                        <a:ea typeface="Calibri"/>
                        <a:cs typeface="Times New Roman"/>
                      </a:endParaRPr>
                    </a:p>
                  </a:txBody>
                  <a:tcPr marL="54665" marR="54665" marT="0" marB="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dirty="0" smtClean="0">
                          <a:solidFill>
                            <a:schemeClr val="tx1"/>
                          </a:solidFill>
                          <a:effectLst/>
                          <a:latin typeface="+mj-lt"/>
                        </a:rPr>
                        <a:t>58%</a:t>
                      </a:r>
                    </a:p>
                    <a:p>
                      <a:pPr marL="0" marR="0" algn="ctr">
                        <a:lnSpc>
                          <a:spcPct val="115000"/>
                        </a:lnSpc>
                        <a:spcBef>
                          <a:spcPts val="0"/>
                        </a:spcBef>
                        <a:spcAft>
                          <a:spcPts val="0"/>
                        </a:spcAft>
                      </a:pPr>
                      <a:r>
                        <a:rPr lang="en-US" sz="1200" i="1" dirty="0" smtClean="0">
                          <a:solidFill>
                            <a:schemeClr val="tx1"/>
                          </a:solidFill>
                          <a:effectLst/>
                          <a:latin typeface="+mj-lt"/>
                        </a:rPr>
                        <a:t>(average)</a:t>
                      </a:r>
                    </a:p>
                  </a:txBody>
                  <a:tcPr marL="54665" marR="54665" marT="0" marB="0" anchor="ctr">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500" dirty="0" smtClean="0">
                          <a:solidFill>
                            <a:schemeClr val="tx1"/>
                          </a:solidFill>
                          <a:effectLst/>
                          <a:latin typeface="+mj-lt"/>
                        </a:rPr>
                        <a:t>42%</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200" i="1" kern="1200" dirty="0" smtClean="0">
                          <a:solidFill>
                            <a:schemeClr val="tx1"/>
                          </a:solidFill>
                          <a:effectLst/>
                          <a:latin typeface="+mn-lt"/>
                          <a:ea typeface="+mn-ea"/>
                          <a:cs typeface="+mn-cs"/>
                        </a:rPr>
                        <a:t>(average)</a:t>
                      </a:r>
                    </a:p>
                  </a:txBody>
                  <a:tcPr marL="54665" marR="54665" marT="0" marB="0" anchor="ctr">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500" dirty="0" smtClean="0">
                          <a:solidFill>
                            <a:schemeClr val="tx1"/>
                          </a:solidFill>
                          <a:effectLst/>
                          <a:latin typeface="+mj-lt"/>
                          <a:ea typeface="Calibri"/>
                          <a:cs typeface="Times New Roman"/>
                        </a:rPr>
                        <a:t>0%</a:t>
                      </a:r>
                      <a:endParaRPr lang="en-US" sz="1500" dirty="0">
                        <a:solidFill>
                          <a:schemeClr val="tx1"/>
                        </a:solidFill>
                        <a:effectLst/>
                        <a:latin typeface="+mj-lt"/>
                        <a:ea typeface="Calibri"/>
                        <a:cs typeface="Times New Roman"/>
                      </a:endParaRPr>
                    </a:p>
                  </a:txBody>
                  <a:tcPr marL="54665" marR="54665"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64863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kumimoji="0" lang="en-US" sz="1500" b="1" kern="1200" dirty="0" smtClean="0">
                          <a:solidFill>
                            <a:schemeClr val="lt1"/>
                          </a:solidFill>
                          <a:effectLst/>
                          <a:latin typeface="+mn-lt"/>
                          <a:ea typeface="+mn-ea"/>
                          <a:cs typeface="+mn-cs"/>
                        </a:rPr>
                        <a:t>Medical Assistance</a:t>
                      </a:r>
                      <a:endParaRPr kumimoji="0" lang="en-US" sz="1500" b="1" kern="1200" dirty="0" smtClean="0">
                        <a:solidFill>
                          <a:schemeClr val="lt1"/>
                        </a:solidFill>
                        <a:effectLst/>
                        <a:latin typeface="+mn-lt"/>
                        <a:ea typeface="Calibri"/>
                        <a:cs typeface="Times New Roman"/>
                      </a:endParaRPr>
                    </a:p>
                  </a:txBody>
                  <a:tcPr marL="54665" marR="54665" marT="0" marB="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200" kern="1200" dirty="0" smtClean="0">
                          <a:solidFill>
                            <a:schemeClr val="tx1"/>
                          </a:solidFill>
                          <a:effectLst/>
                          <a:latin typeface="+mn-lt"/>
                          <a:ea typeface="+mn-ea"/>
                          <a:cs typeface="+mn-cs"/>
                        </a:rPr>
                        <a:t>Medicaid Match</a:t>
                      </a:r>
                      <a:endParaRPr lang="en-US" sz="1200" dirty="0" smtClean="0">
                        <a:solidFill>
                          <a:schemeClr val="tx1"/>
                        </a:solidFill>
                        <a:effectLst/>
                        <a:latin typeface="+mj-lt"/>
                      </a:endParaRPr>
                    </a:p>
                  </a:txBody>
                  <a:tcPr marL="54665" marR="54665" marT="0" marB="0" anchor="ctr">
                    <a:lnB w="38100" cap="flat" cmpd="sng" algn="ctr">
                      <a:solidFill>
                        <a:schemeClr val="bg1"/>
                      </a:solidFill>
                      <a:prstDash val="solid"/>
                      <a:round/>
                      <a:headEnd type="none" w="med" len="med"/>
                      <a:tailEnd type="none" w="med" len="med"/>
                    </a:lnB>
                    <a:solidFill>
                      <a:srgbClr val="D0D8E8"/>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200" kern="1200" dirty="0" smtClean="0">
                          <a:solidFill>
                            <a:schemeClr val="tx1"/>
                          </a:solidFill>
                          <a:effectLst/>
                          <a:latin typeface="+mn-lt"/>
                          <a:ea typeface="Calibri"/>
                          <a:cs typeface="Times New Roman"/>
                        </a:rPr>
                        <a:t>General</a:t>
                      </a:r>
                      <a:r>
                        <a:rPr kumimoji="0" lang="en-US" sz="1200" kern="1200" baseline="0" dirty="0" smtClean="0">
                          <a:solidFill>
                            <a:schemeClr val="tx1"/>
                          </a:solidFill>
                          <a:effectLst/>
                          <a:latin typeface="+mn-lt"/>
                          <a:ea typeface="Calibri"/>
                          <a:cs typeface="Times New Roman"/>
                        </a:rPr>
                        <a:t> Fund &amp; </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200" kern="1200" dirty="0" smtClean="0">
                          <a:solidFill>
                            <a:schemeClr val="tx1"/>
                          </a:solidFill>
                          <a:effectLst/>
                          <a:latin typeface="+mn-lt"/>
                          <a:ea typeface="+mn-ea"/>
                          <a:cs typeface="+mn-cs"/>
                        </a:rPr>
                        <a:t>Health</a:t>
                      </a:r>
                      <a:r>
                        <a:rPr kumimoji="0" lang="en-US" sz="1200" kern="1200" baseline="0" dirty="0" smtClean="0">
                          <a:solidFill>
                            <a:schemeClr val="tx1"/>
                          </a:solidFill>
                          <a:effectLst/>
                          <a:latin typeface="+mn-lt"/>
                          <a:ea typeface="+mn-ea"/>
                          <a:cs typeface="+mn-cs"/>
                        </a:rPr>
                        <a:t> Care Access Fund</a:t>
                      </a:r>
                      <a:endParaRPr lang="en-US" sz="1200" dirty="0" smtClean="0">
                        <a:solidFill>
                          <a:schemeClr val="tx1"/>
                        </a:solidFill>
                        <a:effectLst/>
                        <a:latin typeface="+mj-lt"/>
                        <a:ea typeface="Calibri"/>
                        <a:cs typeface="Times New Roman"/>
                      </a:endParaRPr>
                    </a:p>
                  </a:txBody>
                  <a:tcPr marL="54665" marR="54665" marT="0" marB="0" anchor="ctr">
                    <a:lnB w="38100" cap="flat" cmpd="sng" algn="ctr">
                      <a:solidFill>
                        <a:schemeClr val="bg1"/>
                      </a:solidFill>
                      <a:prstDash val="solid"/>
                      <a:round/>
                      <a:headEnd type="none" w="med" len="med"/>
                      <a:tailEnd type="none" w="med" len="med"/>
                    </a:lnB>
                    <a:solidFill>
                      <a:srgbClr val="D0D8E8"/>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500" kern="1200" dirty="0" smtClean="0">
                          <a:solidFill>
                            <a:schemeClr val="tx1"/>
                          </a:solidFill>
                          <a:effectLst/>
                          <a:latin typeface="+mn-lt"/>
                          <a:ea typeface="Calibri"/>
                          <a:cs typeface="Times New Roman"/>
                        </a:rPr>
                        <a:t>0%</a:t>
                      </a:r>
                    </a:p>
                  </a:txBody>
                  <a:tcPr marL="54665" marR="54665"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0D8E8"/>
                    </a:solidFill>
                  </a:tcPr>
                </a:tc>
              </a:tr>
              <a:tr h="641032">
                <a:tc>
                  <a:txBody>
                    <a:bodyPr/>
                    <a:lstStyle/>
                    <a:p>
                      <a:pPr marL="0" marR="0">
                        <a:lnSpc>
                          <a:spcPct val="115000"/>
                        </a:lnSpc>
                        <a:spcBef>
                          <a:spcPts val="0"/>
                        </a:spcBef>
                        <a:spcAft>
                          <a:spcPts val="0"/>
                        </a:spcAft>
                      </a:pPr>
                      <a:r>
                        <a:rPr lang="en-US" sz="1500" dirty="0" smtClean="0">
                          <a:effectLst/>
                          <a:latin typeface="+mj-lt"/>
                        </a:rPr>
                        <a:t>MinnesotaCare</a:t>
                      </a:r>
                      <a:r>
                        <a:rPr lang="en-US" sz="1500" dirty="0" smtClean="0">
                          <a:solidFill>
                            <a:schemeClr val="bg1"/>
                          </a:solidFill>
                          <a:effectLst/>
                          <a:latin typeface="+mj-lt"/>
                        </a:rPr>
                        <a:t>*</a:t>
                      </a:r>
                      <a:endParaRPr lang="en-US" sz="1500" dirty="0">
                        <a:solidFill>
                          <a:schemeClr val="bg1"/>
                        </a:solidFill>
                        <a:effectLst/>
                        <a:latin typeface="+mj-lt"/>
                        <a:ea typeface="Calibri"/>
                        <a:cs typeface="Times New Roman"/>
                      </a:endParaRPr>
                    </a:p>
                  </a:txBody>
                  <a:tcPr marL="54665" marR="54665" marT="0" marB="0" anchor="ctr">
                    <a:lnL w="190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dirty="0" smtClean="0">
                          <a:solidFill>
                            <a:schemeClr val="tx1"/>
                          </a:solidFill>
                          <a:effectLst/>
                          <a:latin typeface="+mj-lt"/>
                        </a:rPr>
                        <a:t>2015:</a:t>
                      </a:r>
                      <a:r>
                        <a:rPr lang="en-US" sz="1500" baseline="0" dirty="0" smtClean="0">
                          <a:solidFill>
                            <a:schemeClr val="tx1"/>
                          </a:solidFill>
                          <a:effectLst/>
                          <a:latin typeface="+mj-lt"/>
                        </a:rPr>
                        <a:t> 49%</a:t>
                      </a:r>
                    </a:p>
                    <a:p>
                      <a:pPr marL="0" marR="0" algn="ctr">
                        <a:lnSpc>
                          <a:spcPct val="115000"/>
                        </a:lnSpc>
                        <a:spcBef>
                          <a:spcPts val="0"/>
                        </a:spcBef>
                        <a:spcAft>
                          <a:spcPts val="0"/>
                        </a:spcAft>
                      </a:pPr>
                      <a:r>
                        <a:rPr lang="en-US" sz="1500" baseline="0" dirty="0" smtClean="0">
                          <a:solidFill>
                            <a:schemeClr val="tx1"/>
                          </a:solidFill>
                          <a:effectLst/>
                          <a:latin typeface="+mj-lt"/>
                        </a:rPr>
                        <a:t>2016: Analysis in process</a:t>
                      </a:r>
                      <a:endParaRPr lang="en-US" sz="1500" dirty="0" smtClean="0">
                        <a:solidFill>
                          <a:schemeClr val="tx1"/>
                        </a:solidFill>
                        <a:effectLst/>
                        <a:latin typeface="+mj-lt"/>
                      </a:endParaRPr>
                    </a:p>
                  </a:txBody>
                  <a:tcPr marL="54665" marR="54665" marT="0" marB="0" anchor="ctr">
                    <a:lnT w="381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500" kern="1200" dirty="0" smtClean="0">
                          <a:solidFill>
                            <a:schemeClr val="tx1"/>
                          </a:solidFill>
                          <a:effectLst/>
                          <a:latin typeface="+mn-lt"/>
                          <a:ea typeface="+mn-ea"/>
                          <a:cs typeface="+mn-cs"/>
                        </a:rPr>
                        <a:t>2015:</a:t>
                      </a:r>
                      <a:r>
                        <a:rPr kumimoji="0" lang="en-US" sz="1500" kern="1200" baseline="0" dirty="0" smtClean="0">
                          <a:solidFill>
                            <a:schemeClr val="tx1"/>
                          </a:solidFill>
                          <a:effectLst/>
                          <a:latin typeface="+mn-lt"/>
                          <a:ea typeface="+mn-ea"/>
                          <a:cs typeface="+mn-cs"/>
                        </a:rPr>
                        <a:t> 48%</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500" kern="1200" baseline="0" dirty="0" smtClean="0">
                          <a:solidFill>
                            <a:schemeClr val="tx1"/>
                          </a:solidFill>
                          <a:effectLst/>
                          <a:latin typeface="+mn-lt"/>
                          <a:ea typeface="+mn-ea"/>
                          <a:cs typeface="+mn-cs"/>
                        </a:rPr>
                        <a:t>2016: Analysis in process</a:t>
                      </a:r>
                      <a:endParaRPr kumimoji="0" lang="en-US" sz="1500" kern="1200" dirty="0" smtClean="0">
                        <a:solidFill>
                          <a:schemeClr val="tx1"/>
                        </a:solidFill>
                        <a:effectLst/>
                        <a:latin typeface="+mn-lt"/>
                        <a:ea typeface="Calibri"/>
                        <a:cs typeface="Times New Roman"/>
                      </a:endParaRPr>
                    </a:p>
                  </a:txBody>
                  <a:tcPr marL="54665" marR="54665" marT="0" marB="0" anchor="ctr">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500" dirty="0" smtClean="0">
                          <a:solidFill>
                            <a:schemeClr val="tx1"/>
                          </a:solidFill>
                          <a:effectLst/>
                          <a:latin typeface="+mj-lt"/>
                          <a:ea typeface="Calibri"/>
                          <a:cs typeface="Times New Roman"/>
                        </a:rPr>
                        <a:t>2015:</a:t>
                      </a:r>
                      <a:r>
                        <a:rPr lang="en-US" sz="1500" baseline="0" dirty="0" smtClean="0">
                          <a:solidFill>
                            <a:schemeClr val="tx1"/>
                          </a:solidFill>
                          <a:effectLst/>
                          <a:latin typeface="+mj-lt"/>
                          <a:ea typeface="Calibri"/>
                          <a:cs typeface="Times New Roman"/>
                        </a:rPr>
                        <a:t> 3%</a:t>
                      </a:r>
                    </a:p>
                  </a:txBody>
                  <a:tcPr marL="54665" marR="54665" marT="0" marB="0" anchor="ctr">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64103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kumimoji="0" lang="en-US" sz="1500" b="1" kern="1200" dirty="0" smtClean="0">
                          <a:solidFill>
                            <a:schemeClr val="lt1"/>
                          </a:solidFill>
                          <a:effectLst/>
                          <a:latin typeface="+mn-lt"/>
                          <a:ea typeface="+mn-ea"/>
                          <a:cs typeface="+mn-cs"/>
                        </a:rPr>
                        <a:t>MinnesotaCare</a:t>
                      </a:r>
                      <a:r>
                        <a:rPr kumimoji="0" lang="en-US" sz="1500" b="1" kern="1200" dirty="0" smtClean="0">
                          <a:solidFill>
                            <a:schemeClr val="bg1"/>
                          </a:solidFill>
                          <a:effectLst/>
                          <a:latin typeface="+mn-lt"/>
                          <a:ea typeface="+mn-ea"/>
                          <a:cs typeface="+mn-cs"/>
                        </a:rPr>
                        <a:t>*</a:t>
                      </a:r>
                      <a:endParaRPr kumimoji="0" lang="en-US" sz="1500" b="1" kern="1200" dirty="0" smtClean="0">
                        <a:solidFill>
                          <a:schemeClr val="bg1"/>
                        </a:solidFill>
                        <a:effectLst/>
                        <a:latin typeface="+mn-lt"/>
                        <a:ea typeface="Calibri"/>
                        <a:cs typeface="Times New Roman"/>
                      </a:endParaRPr>
                    </a:p>
                  </a:txBody>
                  <a:tcPr marL="54665" marR="54665" marT="0" marB="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200" kern="1200" dirty="0" err="1" smtClean="0">
                          <a:solidFill>
                            <a:schemeClr val="tx1"/>
                          </a:solidFill>
                          <a:effectLst/>
                          <a:latin typeface="+mn-lt"/>
                          <a:ea typeface="Calibri"/>
                          <a:cs typeface="Times New Roman"/>
                        </a:rPr>
                        <a:t>APTC</a:t>
                      </a:r>
                      <a:r>
                        <a:rPr kumimoji="0" lang="en-US" sz="1200" kern="1200" dirty="0" smtClean="0">
                          <a:solidFill>
                            <a:schemeClr val="tx1"/>
                          </a:solidFill>
                          <a:effectLst/>
                          <a:latin typeface="+mn-lt"/>
                          <a:ea typeface="Calibri"/>
                          <a:cs typeface="Times New Roman"/>
                        </a:rPr>
                        <a:t>/</a:t>
                      </a:r>
                      <a:r>
                        <a:rPr kumimoji="0" lang="en-US" sz="1200" kern="1200" dirty="0" err="1" smtClean="0">
                          <a:solidFill>
                            <a:schemeClr val="tx1"/>
                          </a:solidFill>
                          <a:effectLst/>
                          <a:latin typeface="+mn-lt"/>
                          <a:ea typeface="Calibri"/>
                          <a:cs typeface="Times New Roman"/>
                        </a:rPr>
                        <a:t>CSRs</a:t>
                      </a:r>
                      <a:r>
                        <a:rPr kumimoji="0" lang="en-US" sz="1200" kern="1200" dirty="0" smtClean="0">
                          <a:solidFill>
                            <a:schemeClr val="tx1"/>
                          </a:solidFill>
                          <a:effectLst/>
                          <a:latin typeface="+mn-lt"/>
                          <a:ea typeface="Calibri"/>
                          <a:cs typeface="Times New Roman"/>
                        </a:rPr>
                        <a:t> </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200" kern="1200" dirty="0" smtClean="0">
                          <a:solidFill>
                            <a:schemeClr val="tx1"/>
                          </a:solidFill>
                          <a:effectLst/>
                          <a:latin typeface="+mn-lt"/>
                          <a:ea typeface="Calibri"/>
                          <a:cs typeface="Times New Roman"/>
                        </a:rPr>
                        <a:t>through </a:t>
                      </a:r>
                      <a:r>
                        <a:rPr kumimoji="0" lang="en-US" sz="1200" kern="1200" dirty="0" err="1" smtClean="0">
                          <a:solidFill>
                            <a:schemeClr val="tx1"/>
                          </a:solidFill>
                          <a:effectLst/>
                          <a:latin typeface="+mn-lt"/>
                          <a:ea typeface="Calibri"/>
                          <a:cs typeface="Times New Roman"/>
                        </a:rPr>
                        <a:t>BHP</a:t>
                      </a:r>
                      <a:endParaRPr lang="en-US" sz="1200" dirty="0">
                        <a:solidFill>
                          <a:schemeClr val="tx1"/>
                        </a:solidFill>
                        <a:effectLst/>
                        <a:latin typeface="+mj-lt"/>
                        <a:ea typeface="Calibri"/>
                        <a:cs typeface="Times New Roman"/>
                      </a:endParaRPr>
                    </a:p>
                  </a:txBody>
                  <a:tcPr marL="54665" marR="54665" marT="0" marB="0" anchor="ctr">
                    <a:lnB w="19050" cap="flat" cmpd="sng" algn="ctr">
                      <a:solidFill>
                        <a:schemeClr val="bg1"/>
                      </a:solidFill>
                      <a:prstDash val="solid"/>
                      <a:round/>
                      <a:headEnd type="none" w="med" len="med"/>
                      <a:tailEnd type="none" w="med" len="med"/>
                    </a:lnB>
                    <a:solidFill>
                      <a:srgbClr val="D0D8E8"/>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200" kern="1200" dirty="0" smtClean="0">
                          <a:solidFill>
                            <a:schemeClr val="tx1"/>
                          </a:solidFill>
                          <a:effectLst/>
                          <a:latin typeface="+mn-lt"/>
                          <a:ea typeface="+mn-ea"/>
                          <a:cs typeface="+mn-cs"/>
                        </a:rPr>
                        <a:t>Health Care Access Fund</a:t>
                      </a:r>
                      <a:endParaRPr kumimoji="0" lang="en-US" sz="1200" strike="sngStrike" kern="1200" dirty="0" smtClean="0">
                        <a:solidFill>
                          <a:srgbClr val="FF0000"/>
                        </a:solidFill>
                        <a:effectLst/>
                        <a:latin typeface="+mn-lt"/>
                        <a:ea typeface="Calibri"/>
                        <a:cs typeface="Times New Roman"/>
                      </a:endParaRPr>
                    </a:p>
                    <a:p>
                      <a:pPr marL="0" marR="0" algn="ctr">
                        <a:lnSpc>
                          <a:spcPct val="115000"/>
                        </a:lnSpc>
                        <a:spcBef>
                          <a:spcPts val="0"/>
                        </a:spcBef>
                        <a:spcAft>
                          <a:spcPts val="0"/>
                        </a:spcAft>
                      </a:pPr>
                      <a:endParaRPr lang="en-US" sz="1200" dirty="0">
                        <a:solidFill>
                          <a:schemeClr val="tx1"/>
                        </a:solidFill>
                        <a:effectLst/>
                        <a:latin typeface="+mj-lt"/>
                        <a:ea typeface="Calibri"/>
                        <a:cs typeface="Times New Roman"/>
                      </a:endParaRPr>
                    </a:p>
                  </a:txBody>
                  <a:tcPr marL="54665" marR="54665" marT="0" marB="0" anchor="ctr">
                    <a:lnB w="19050" cap="flat" cmpd="sng" algn="ctr">
                      <a:solidFill>
                        <a:schemeClr val="bg1"/>
                      </a:solidFill>
                      <a:prstDash val="solid"/>
                      <a:round/>
                      <a:headEnd type="none" w="med" len="med"/>
                      <a:tailEnd type="none" w="med" len="med"/>
                    </a:lnB>
                    <a:solidFill>
                      <a:srgbClr val="D0D8E8"/>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500" kern="1200" baseline="0" dirty="0" smtClean="0">
                          <a:solidFill>
                            <a:schemeClr val="tx1"/>
                          </a:solidFill>
                          <a:effectLst/>
                          <a:latin typeface="+mn-lt"/>
                          <a:ea typeface="Calibri"/>
                          <a:cs typeface="Times New Roman"/>
                        </a:rPr>
                        <a:t>2016: Analysis in process</a:t>
                      </a:r>
                      <a:endParaRPr kumimoji="0" lang="en-US" sz="1500" kern="1200" dirty="0" smtClean="0">
                        <a:solidFill>
                          <a:schemeClr val="tx1"/>
                        </a:solidFill>
                        <a:effectLst/>
                        <a:latin typeface="+mn-lt"/>
                        <a:ea typeface="Calibri"/>
                        <a:cs typeface="Times New Roman"/>
                      </a:endParaRPr>
                    </a:p>
                  </a:txBody>
                  <a:tcPr marL="54665" marR="54665" marT="0" marB="0"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0D8E8"/>
                    </a:solidFill>
                  </a:tcPr>
                </a:tc>
              </a:tr>
            </a:tbl>
          </a:graphicData>
        </a:graphic>
      </p:graphicFrame>
      <p:sp>
        <p:nvSpPr>
          <p:cNvPr id="8" name="TextBox 7"/>
          <p:cNvSpPr txBox="1"/>
          <p:nvPr/>
        </p:nvSpPr>
        <p:spPr>
          <a:xfrm>
            <a:off x="605307" y="4817660"/>
            <a:ext cx="8174694" cy="819507"/>
          </a:xfrm>
          <a:prstGeom prst="rect">
            <a:avLst/>
          </a:prstGeom>
        </p:spPr>
        <p:txBody>
          <a:bodyPr vert="horz" wrap="square" rtlCol="0" anchor="b">
            <a:noAutofit/>
          </a:bodyPr>
          <a:lstStyle/>
          <a:p>
            <a:r>
              <a:rPr lang="en-US" dirty="0" smtClean="0"/>
              <a:t>*</a:t>
            </a:r>
            <a:r>
              <a:rPr lang="en-US" sz="1600" dirty="0"/>
              <a:t>Funding</a:t>
            </a:r>
            <a:r>
              <a:rPr lang="en-US" dirty="0" smtClean="0"/>
              <a:t> </a:t>
            </a:r>
            <a:r>
              <a:rPr lang="en-US" sz="1600" dirty="0" smtClean="0"/>
              <a:t>for </a:t>
            </a:r>
            <a:r>
              <a:rPr lang="en-US" sz="1600" dirty="0" err="1" smtClean="0"/>
              <a:t>MinnesotaCare</a:t>
            </a:r>
            <a:r>
              <a:rPr lang="en-US" sz="1600" dirty="0" smtClean="0"/>
              <a:t> can change on annual basis. Factors driving the state versus federal share include the overall cost of the program (based on state’s negotiated capitation rate paid to MCOs) and the QHP benchmark rate (based on the approved premium rates by Commerce). </a:t>
            </a:r>
          </a:p>
        </p:txBody>
      </p:sp>
      <p:sp>
        <p:nvSpPr>
          <p:cNvPr id="7" name="TextBox 6"/>
          <p:cNvSpPr txBox="1"/>
          <p:nvPr/>
        </p:nvSpPr>
        <p:spPr>
          <a:xfrm>
            <a:off x="457200" y="6488541"/>
            <a:ext cx="5943600" cy="276999"/>
          </a:xfrm>
          <a:prstGeom prst="rect">
            <a:avLst/>
          </a:prstGeom>
          <a:noFill/>
        </p:spPr>
        <p:txBody>
          <a:bodyPr wrap="square" rtlCol="0">
            <a:spAutoFit/>
          </a:bodyPr>
          <a:lstStyle/>
          <a:p>
            <a:r>
              <a:rPr lang="en-US" sz="1200" dirty="0" smtClean="0"/>
              <a:t>Source: Health Care Access Fund Statement, End of Session 2015 </a:t>
            </a:r>
            <a:endParaRPr lang="en-US" sz="1200" dirty="0"/>
          </a:p>
        </p:txBody>
      </p:sp>
      <p:sp>
        <p:nvSpPr>
          <p:cNvPr id="4" name="Slide Number Placeholder 3"/>
          <p:cNvSpPr>
            <a:spLocks noGrp="1"/>
          </p:cNvSpPr>
          <p:nvPr>
            <p:ph type="sldNum" sz="quarter" idx="4294967295"/>
          </p:nvPr>
        </p:nvSpPr>
        <p:spPr>
          <a:xfrm>
            <a:off x="6934200" y="6492875"/>
            <a:ext cx="2133600" cy="365125"/>
          </a:xfrm>
          <a:prstGeom prst="rect">
            <a:avLst/>
          </a:prstGeom>
        </p:spPr>
        <p:txBody>
          <a:bodyPr/>
          <a:lstStyle/>
          <a:p>
            <a:fld id="{FFCCDFB5-8692-42CB-ACDB-1AED0D803DD4}" type="slidenum">
              <a:rPr lang="en-US" smtClean="0"/>
              <a:pPr/>
              <a:t>22</a:t>
            </a:fld>
            <a:endParaRPr lang="en-US" dirty="0"/>
          </a:p>
        </p:txBody>
      </p:sp>
    </p:spTree>
    <p:extLst>
      <p:ext uri="{BB962C8B-B14F-4D97-AF65-F5344CB8AC3E}">
        <p14:creationId xmlns:p14="http://schemas.microsoft.com/office/powerpoint/2010/main" val="1514928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Overview of Funding Options to Support Affordability for Populations &gt; 138% FPL</a:t>
            </a:r>
          </a:p>
        </p:txBody>
      </p:sp>
      <p:sp>
        <p:nvSpPr>
          <p:cNvPr id="29" name="TextBox 26"/>
          <p:cNvSpPr txBox="1"/>
          <p:nvPr/>
        </p:nvSpPr>
        <p:spPr>
          <a:xfrm>
            <a:off x="1015147" y="1911018"/>
            <a:ext cx="3468444" cy="2333843"/>
          </a:xfrm>
          <a:prstGeom prst="rect">
            <a:avLst/>
          </a:prstGeom>
          <a:noFill/>
          <a:ln w="76200">
            <a:solidFill>
              <a:schemeClr val="tx1"/>
            </a:solidFill>
          </a:ln>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000" b="1" dirty="0" smtClean="0">
                <a:solidFill>
                  <a:srgbClr val="000000"/>
                </a:solidFill>
                <a:latin typeface="Calibri" pitchFamily="34" charset="0"/>
              </a:rPr>
              <a:t>Federal Funding</a:t>
            </a:r>
          </a:p>
          <a:p>
            <a:pPr algn="ctr">
              <a:spcAft>
                <a:spcPts val="600"/>
              </a:spcAft>
            </a:pPr>
            <a:endParaRPr lang="en-US" sz="2000" b="1" dirty="0">
              <a:solidFill>
                <a:srgbClr val="000000"/>
              </a:solidFill>
              <a:latin typeface="Calibri" pitchFamily="34" charset="0"/>
            </a:endParaRPr>
          </a:p>
          <a:p>
            <a:pPr marL="346075" indent="-234950">
              <a:spcAft>
                <a:spcPts val="600"/>
              </a:spcAft>
              <a:buFont typeface="Arial" panose="020B0604020202020204" pitchFamily="34" charset="0"/>
              <a:buChar char="•"/>
            </a:pPr>
            <a:r>
              <a:rPr lang="en-US" sz="1600" dirty="0" err="1" smtClean="0">
                <a:solidFill>
                  <a:srgbClr val="000000"/>
                </a:solidFill>
                <a:latin typeface="Calibri" pitchFamily="34" charset="0"/>
              </a:rPr>
              <a:t>APTCs</a:t>
            </a:r>
            <a:r>
              <a:rPr lang="en-US" sz="1600" dirty="0" smtClean="0">
                <a:solidFill>
                  <a:srgbClr val="000000"/>
                </a:solidFill>
                <a:latin typeface="Calibri" pitchFamily="34" charset="0"/>
              </a:rPr>
              <a:t>/</a:t>
            </a:r>
            <a:r>
              <a:rPr lang="en-US" sz="1600" dirty="0" err="1" smtClean="0">
                <a:solidFill>
                  <a:srgbClr val="000000"/>
                </a:solidFill>
                <a:latin typeface="Calibri" pitchFamily="34" charset="0"/>
              </a:rPr>
              <a:t>CSRs</a:t>
            </a:r>
            <a:r>
              <a:rPr lang="en-US" sz="1600" dirty="0" smtClean="0">
                <a:solidFill>
                  <a:srgbClr val="000000"/>
                </a:solidFill>
                <a:latin typeface="Calibri" pitchFamily="34" charset="0"/>
              </a:rPr>
              <a:t>*</a:t>
            </a:r>
          </a:p>
          <a:p>
            <a:pPr marL="346075" indent="-234950">
              <a:spcAft>
                <a:spcPts val="600"/>
              </a:spcAft>
              <a:buFont typeface="Arial" panose="020B0604020202020204" pitchFamily="34" charset="0"/>
              <a:buChar char="•"/>
            </a:pPr>
            <a:endParaRPr lang="en-US" sz="1600" dirty="0">
              <a:solidFill>
                <a:srgbClr val="000000"/>
              </a:solidFill>
              <a:latin typeface="Calibri" pitchFamily="34" charset="0"/>
            </a:endParaRPr>
          </a:p>
          <a:p>
            <a:pPr marL="346075" indent="-234950">
              <a:spcAft>
                <a:spcPts val="600"/>
              </a:spcAft>
              <a:buFont typeface="Arial" panose="020B0604020202020204" pitchFamily="34" charset="0"/>
              <a:buChar char="•"/>
            </a:pPr>
            <a:r>
              <a:rPr lang="en-US" sz="1600" dirty="0" smtClean="0">
                <a:solidFill>
                  <a:srgbClr val="000000"/>
                </a:solidFill>
                <a:latin typeface="Calibri" pitchFamily="34" charset="0"/>
              </a:rPr>
              <a:t>Medicaid match (in addition to </a:t>
            </a:r>
            <a:r>
              <a:rPr lang="en-US" sz="1600" dirty="0" err="1" smtClean="0">
                <a:solidFill>
                  <a:srgbClr val="000000"/>
                </a:solidFill>
                <a:latin typeface="Calibri" pitchFamily="34" charset="0"/>
              </a:rPr>
              <a:t>APTCs</a:t>
            </a:r>
            <a:r>
              <a:rPr lang="en-US" sz="1600" dirty="0" smtClean="0">
                <a:solidFill>
                  <a:srgbClr val="000000"/>
                </a:solidFill>
                <a:latin typeface="Calibri" pitchFamily="34" charset="0"/>
              </a:rPr>
              <a:t>/</a:t>
            </a:r>
            <a:r>
              <a:rPr lang="en-US" sz="1600" dirty="0" err="1" smtClean="0">
                <a:solidFill>
                  <a:srgbClr val="000000"/>
                </a:solidFill>
                <a:latin typeface="Calibri" pitchFamily="34" charset="0"/>
              </a:rPr>
              <a:t>CSRs</a:t>
            </a:r>
            <a:r>
              <a:rPr lang="en-US" sz="1600" dirty="0" smtClean="0">
                <a:solidFill>
                  <a:srgbClr val="000000"/>
                </a:solidFill>
                <a:latin typeface="Calibri" pitchFamily="34" charset="0"/>
              </a:rPr>
              <a:t>)</a:t>
            </a:r>
          </a:p>
          <a:p>
            <a:pPr marL="346075" indent="-234950">
              <a:spcAft>
                <a:spcPts val="600"/>
              </a:spcAft>
              <a:buFont typeface="Arial" panose="020B0604020202020204" pitchFamily="34" charset="0"/>
              <a:buChar char="•"/>
            </a:pPr>
            <a:endParaRPr lang="en-US" sz="1600" dirty="0">
              <a:solidFill>
                <a:srgbClr val="000000"/>
              </a:solidFill>
              <a:latin typeface="Calibri" pitchFamily="34" charset="0"/>
            </a:endParaRPr>
          </a:p>
        </p:txBody>
      </p:sp>
      <p:sp>
        <p:nvSpPr>
          <p:cNvPr id="31" name="TextBox 26"/>
          <p:cNvSpPr txBox="1"/>
          <p:nvPr/>
        </p:nvSpPr>
        <p:spPr>
          <a:xfrm>
            <a:off x="4736090" y="1912656"/>
            <a:ext cx="3457884" cy="2333843"/>
          </a:xfrm>
          <a:prstGeom prst="rect">
            <a:avLst/>
          </a:prstGeom>
          <a:noFill/>
          <a:ln w="76200">
            <a:solidFill>
              <a:schemeClr val="tx1"/>
            </a:solidFill>
          </a:ln>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000" b="1" dirty="0" smtClean="0">
                <a:solidFill>
                  <a:srgbClr val="000000"/>
                </a:solidFill>
                <a:latin typeface="Calibri" pitchFamily="34" charset="0"/>
              </a:rPr>
              <a:t>State Funding</a:t>
            </a:r>
          </a:p>
          <a:p>
            <a:pPr algn="ctr">
              <a:spcAft>
                <a:spcPts val="600"/>
              </a:spcAft>
            </a:pPr>
            <a:endParaRPr lang="en-US" sz="2000" b="1" dirty="0" smtClean="0">
              <a:solidFill>
                <a:srgbClr val="000000"/>
              </a:solidFill>
              <a:latin typeface="Calibri" pitchFamily="34" charset="0"/>
            </a:endParaRPr>
          </a:p>
          <a:p>
            <a:pPr marL="346075" indent="-234950">
              <a:spcAft>
                <a:spcPts val="600"/>
              </a:spcAft>
              <a:buFont typeface="Arial" panose="020B0604020202020204" pitchFamily="34" charset="0"/>
              <a:buChar char="•"/>
            </a:pPr>
            <a:r>
              <a:rPr lang="en-US" sz="1600" dirty="0" smtClean="0">
                <a:solidFill>
                  <a:srgbClr val="000000"/>
                </a:solidFill>
                <a:latin typeface="Calibri" pitchFamily="34" charset="0"/>
              </a:rPr>
              <a:t>Provider assessments/Health Care Access Fund*</a:t>
            </a:r>
          </a:p>
          <a:p>
            <a:pPr marL="346075" indent="-234950">
              <a:spcAft>
                <a:spcPts val="600"/>
              </a:spcAft>
              <a:buFont typeface="Arial" panose="020B0604020202020204" pitchFamily="34" charset="0"/>
              <a:buChar char="•"/>
            </a:pPr>
            <a:endParaRPr lang="en-US" sz="1600" dirty="0">
              <a:solidFill>
                <a:srgbClr val="000000"/>
              </a:solidFill>
              <a:latin typeface="Calibri" pitchFamily="34" charset="0"/>
            </a:endParaRPr>
          </a:p>
          <a:p>
            <a:pPr marL="346075" indent="-234950">
              <a:spcAft>
                <a:spcPts val="600"/>
              </a:spcAft>
              <a:buFont typeface="Arial" panose="020B0604020202020204" pitchFamily="34" charset="0"/>
              <a:buChar char="•"/>
            </a:pPr>
            <a:r>
              <a:rPr lang="en-US" sz="1600" dirty="0" smtClean="0">
                <a:solidFill>
                  <a:srgbClr val="000000"/>
                </a:solidFill>
                <a:latin typeface="Calibri" pitchFamily="34" charset="0"/>
              </a:rPr>
              <a:t>General fund</a:t>
            </a:r>
          </a:p>
          <a:p>
            <a:pPr marL="111125">
              <a:spcAft>
                <a:spcPts val="600"/>
              </a:spcAft>
            </a:pPr>
            <a:endParaRPr lang="en-US" sz="1600" dirty="0">
              <a:solidFill>
                <a:srgbClr val="000000"/>
              </a:solidFill>
              <a:latin typeface="Calibri" pitchFamily="34" charset="0"/>
            </a:endParaRPr>
          </a:p>
        </p:txBody>
      </p:sp>
      <p:sp>
        <p:nvSpPr>
          <p:cNvPr id="5" name="TextBox 4"/>
          <p:cNvSpPr txBox="1"/>
          <p:nvPr/>
        </p:nvSpPr>
        <p:spPr>
          <a:xfrm>
            <a:off x="3167742" y="6443169"/>
            <a:ext cx="5134507" cy="327800"/>
          </a:xfrm>
          <a:prstGeom prst="rect">
            <a:avLst/>
          </a:prstGeom>
        </p:spPr>
        <p:txBody>
          <a:bodyPr vert="horz" wrap="square" rtlCol="0" anchor="b">
            <a:normAutofit fontScale="92500" lnSpcReduction="10000"/>
          </a:bodyPr>
          <a:lstStyle/>
          <a:p>
            <a:r>
              <a:rPr lang="en-US" dirty="0" smtClean="0"/>
              <a:t>* Current funding sources</a:t>
            </a: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23</a:t>
            </a:fld>
            <a:endParaRPr lang="en-US" altLang="en-US" sz="1200" dirty="0" smtClean="0">
              <a:latin typeface="Calibri" pitchFamily="34" charset="0"/>
            </a:endParaRPr>
          </a:p>
        </p:txBody>
      </p:sp>
    </p:spTree>
    <p:extLst>
      <p:ext uri="{BB962C8B-B14F-4D97-AF65-F5344CB8AC3E}">
        <p14:creationId xmlns:p14="http://schemas.microsoft.com/office/powerpoint/2010/main" val="422205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Federal Funding Options &gt;138%: </a:t>
            </a:r>
            <a:br>
              <a:rPr lang="en-US" sz="3200" dirty="0" smtClean="0"/>
            </a:br>
            <a:r>
              <a:rPr lang="en-US" sz="3200" dirty="0" err="1" smtClean="0"/>
              <a:t>APTCs</a:t>
            </a:r>
            <a:r>
              <a:rPr lang="en-US" sz="3200" dirty="0" smtClean="0"/>
              <a:t>/</a:t>
            </a:r>
            <a:r>
              <a:rPr lang="en-US" sz="3200" dirty="0" err="1" smtClean="0"/>
              <a:t>CSRs</a:t>
            </a:r>
            <a:endParaRPr lang="en-US" sz="3200" dirty="0"/>
          </a:p>
        </p:txBody>
      </p:sp>
      <p:sp>
        <p:nvSpPr>
          <p:cNvPr id="5" name="TextBox 4"/>
          <p:cNvSpPr txBox="1"/>
          <p:nvPr/>
        </p:nvSpPr>
        <p:spPr>
          <a:xfrm>
            <a:off x="362139" y="1343308"/>
            <a:ext cx="8468594" cy="4046899"/>
          </a:xfrm>
          <a:prstGeom prst="rect">
            <a:avLst/>
          </a:prstGeom>
        </p:spPr>
        <p:txBody>
          <a:bodyPr vert="horz" wrap="square" rtlCol="0" anchor="t">
            <a:normAutofit/>
          </a:bodyPr>
          <a:lstStyle/>
          <a:p>
            <a:pPr marL="285750" indent="-285750">
              <a:spcAft>
                <a:spcPts val="600"/>
              </a:spcAft>
              <a:buFont typeface="Arial" pitchFamily="34" charset="0"/>
              <a:buChar char="•"/>
            </a:pPr>
            <a:r>
              <a:rPr lang="en-US" sz="2400" dirty="0" smtClean="0"/>
              <a:t>Minnesota can leverage </a:t>
            </a:r>
            <a:r>
              <a:rPr lang="en-US" sz="2400" dirty="0" err="1" smtClean="0"/>
              <a:t>APTC</a:t>
            </a:r>
            <a:r>
              <a:rPr lang="en-US" sz="2400" dirty="0" smtClean="0"/>
              <a:t>/</a:t>
            </a:r>
            <a:r>
              <a:rPr lang="en-US" sz="2400" dirty="0" err="1" smtClean="0"/>
              <a:t>CSRs</a:t>
            </a:r>
            <a:r>
              <a:rPr lang="en-US" sz="2400" dirty="0" smtClean="0"/>
              <a:t> through one of three mechanisms:</a:t>
            </a:r>
          </a:p>
          <a:p>
            <a:pPr marL="742950" lvl="1" indent="-285750">
              <a:spcAft>
                <a:spcPts val="600"/>
              </a:spcAft>
              <a:buFont typeface="Arial" pitchFamily="34" charset="0"/>
              <a:buChar char="•"/>
            </a:pPr>
            <a:r>
              <a:rPr lang="en-US" sz="2000" i="1" dirty="0" smtClean="0"/>
              <a:t>Basic Health Program. </a:t>
            </a:r>
            <a:r>
              <a:rPr lang="en-US" sz="2000" dirty="0" smtClean="0"/>
              <a:t>State receives </a:t>
            </a:r>
            <a:r>
              <a:rPr lang="en-US" sz="2000" b="1" dirty="0" smtClean="0"/>
              <a:t>95%</a:t>
            </a:r>
            <a:r>
              <a:rPr lang="en-US" sz="2000" dirty="0" smtClean="0"/>
              <a:t> of the value of the </a:t>
            </a:r>
            <a:r>
              <a:rPr lang="en-US" sz="2000" dirty="0" err="1" smtClean="0"/>
              <a:t>APTCs</a:t>
            </a:r>
            <a:r>
              <a:rPr lang="en-US" sz="2000" dirty="0" smtClean="0"/>
              <a:t>/</a:t>
            </a:r>
            <a:r>
              <a:rPr lang="en-US" sz="2000" dirty="0" err="1" smtClean="0"/>
              <a:t>CSRs</a:t>
            </a:r>
            <a:r>
              <a:rPr lang="en-US" sz="2000" dirty="0" smtClean="0"/>
              <a:t> that would have been available through the Marketplace (current federal funding source)</a:t>
            </a:r>
            <a:endParaRPr lang="en-US" sz="2000" i="1" dirty="0" smtClean="0"/>
          </a:p>
          <a:p>
            <a:pPr marL="742950" lvl="1" indent="-285750">
              <a:spcAft>
                <a:spcPts val="600"/>
              </a:spcAft>
              <a:buFont typeface="Arial" pitchFamily="34" charset="0"/>
              <a:buChar char="•"/>
            </a:pPr>
            <a:r>
              <a:rPr lang="en-US" sz="2000" i="1" dirty="0" smtClean="0"/>
              <a:t>1332 Waiver. </a:t>
            </a:r>
            <a:r>
              <a:rPr lang="en-US" sz="2000" dirty="0" smtClean="0"/>
              <a:t>State receives </a:t>
            </a:r>
            <a:r>
              <a:rPr lang="en-US" sz="2000" b="1" dirty="0" smtClean="0"/>
              <a:t>100% </a:t>
            </a:r>
            <a:r>
              <a:rPr lang="en-US" sz="2000" dirty="0" smtClean="0"/>
              <a:t>of the value of the </a:t>
            </a:r>
            <a:r>
              <a:rPr lang="en-US" sz="2000" dirty="0" err="1" smtClean="0"/>
              <a:t>APTCs</a:t>
            </a:r>
            <a:r>
              <a:rPr lang="en-US" sz="2000" dirty="0" smtClean="0"/>
              <a:t>/</a:t>
            </a:r>
            <a:r>
              <a:rPr lang="en-US" sz="2000" dirty="0" err="1" smtClean="0"/>
              <a:t>CSRs</a:t>
            </a:r>
            <a:r>
              <a:rPr lang="en-US" sz="2000" dirty="0" smtClean="0"/>
              <a:t> that would have been available through the Marketplace. </a:t>
            </a:r>
            <a:r>
              <a:rPr lang="en-US" sz="2000" dirty="0"/>
              <a:t>(</a:t>
            </a:r>
            <a:r>
              <a:rPr lang="en-US" sz="2000" dirty="0" smtClean="0"/>
              <a:t>Note: Waivers are not available until 2017 and funding formula has not been announced.)</a:t>
            </a:r>
            <a:endParaRPr lang="en-US" sz="2000" i="1" dirty="0" smtClean="0"/>
          </a:p>
          <a:p>
            <a:pPr marL="742950" lvl="1" indent="-285750">
              <a:spcAft>
                <a:spcPts val="600"/>
              </a:spcAft>
              <a:buFont typeface="Arial" pitchFamily="34" charset="0"/>
              <a:buChar char="•"/>
            </a:pPr>
            <a:r>
              <a:rPr lang="en-US" sz="2000" i="1" dirty="0" smtClean="0"/>
              <a:t>Marketplace. </a:t>
            </a:r>
            <a:r>
              <a:rPr lang="en-US" sz="2000" dirty="0" smtClean="0"/>
              <a:t>Consumers receive </a:t>
            </a:r>
            <a:r>
              <a:rPr lang="en-US" sz="2000" b="1" dirty="0" smtClean="0"/>
              <a:t>100% </a:t>
            </a:r>
            <a:r>
              <a:rPr lang="en-US" sz="2000" dirty="0" smtClean="0"/>
              <a:t>of the value of </a:t>
            </a:r>
            <a:r>
              <a:rPr lang="en-US" sz="2000" dirty="0" err="1" smtClean="0"/>
              <a:t>APTC</a:t>
            </a:r>
            <a:r>
              <a:rPr lang="en-US" sz="2000" dirty="0" smtClean="0"/>
              <a:t>/</a:t>
            </a:r>
            <a:r>
              <a:rPr lang="en-US" sz="2000" dirty="0" err="1" smtClean="0"/>
              <a:t>CSRs</a:t>
            </a:r>
            <a:r>
              <a:rPr lang="en-US" sz="2000" dirty="0" smtClean="0"/>
              <a:t> when they enroll in silver-level plans in the Marketplace.</a:t>
            </a:r>
            <a:endParaRPr lang="en-US" sz="2000" dirty="0"/>
          </a:p>
          <a:p>
            <a:pPr marL="285750" indent="-285750">
              <a:buFont typeface="Arial" pitchFamily="34" charset="0"/>
              <a:buChar char="•"/>
            </a:pPr>
            <a:endParaRPr lang="en-US" sz="2000" dirty="0" smtClean="0"/>
          </a:p>
          <a:p>
            <a:pPr marL="285750" indent="-285750">
              <a:buFont typeface="Arial" pitchFamily="34" charset="0"/>
              <a:buChar char="•"/>
            </a:pPr>
            <a:endParaRPr lang="en-US" sz="2000" dirty="0"/>
          </a:p>
        </p:txBody>
      </p:sp>
      <p:sp>
        <p:nvSpPr>
          <p:cNvPr id="7" name="Rectangle 6"/>
          <p:cNvSpPr/>
          <p:nvPr/>
        </p:nvSpPr>
        <p:spPr>
          <a:xfrm>
            <a:off x="584112" y="4811446"/>
            <a:ext cx="8024648" cy="83126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Milliman</a:t>
            </a:r>
            <a:r>
              <a:rPr lang="en-US" dirty="0" smtClean="0">
                <a:solidFill>
                  <a:schemeClr val="tx1"/>
                </a:solidFill>
              </a:rPr>
              <a:t> modeling will inform recommendations regarding the coverage program mechanism for populations above 138% FPL</a:t>
            </a:r>
            <a:endParaRPr lang="en-US" dirty="0">
              <a:solidFill>
                <a:schemeClr val="tx1"/>
              </a:solidFill>
            </a:endParaRP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24</a:t>
            </a:fld>
            <a:endParaRPr lang="en-US" altLang="en-US" sz="1200" dirty="0" smtClean="0">
              <a:latin typeface="Calibri" pitchFamily="34" charset="0"/>
            </a:endParaRPr>
          </a:p>
        </p:txBody>
      </p:sp>
    </p:spTree>
    <p:extLst>
      <p:ext uri="{BB962C8B-B14F-4D97-AF65-F5344CB8AC3E}">
        <p14:creationId xmlns:p14="http://schemas.microsoft.com/office/powerpoint/2010/main" val="3173686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Future Federal Funding Options: </a:t>
            </a:r>
            <a:br>
              <a:rPr lang="en-US" sz="3200" dirty="0" smtClean="0"/>
            </a:br>
            <a:r>
              <a:rPr lang="en-US" sz="3200" dirty="0" smtClean="0"/>
              <a:t>Medicaid Match for Populations &gt; 138%</a:t>
            </a:r>
            <a:endParaRPr lang="en-US" sz="3200" dirty="0"/>
          </a:p>
        </p:txBody>
      </p:sp>
      <p:sp>
        <p:nvSpPr>
          <p:cNvPr id="3" name="TextBox 2"/>
          <p:cNvSpPr txBox="1"/>
          <p:nvPr/>
        </p:nvSpPr>
        <p:spPr>
          <a:xfrm>
            <a:off x="436878" y="1593404"/>
            <a:ext cx="8249921" cy="3608516"/>
          </a:xfrm>
          <a:prstGeom prst="rect">
            <a:avLst/>
          </a:prstGeom>
        </p:spPr>
        <p:txBody>
          <a:bodyPr vert="horz" wrap="square" rtlCol="0" anchor="t">
            <a:noAutofit/>
          </a:bodyPr>
          <a:lstStyle/>
          <a:p>
            <a:pPr marL="285750" indent="-285750">
              <a:buFont typeface="Arial" panose="020B0604020202020204" pitchFamily="34" charset="0"/>
              <a:buChar char="•"/>
            </a:pPr>
            <a:r>
              <a:rPr lang="en-US" sz="2000" dirty="0" smtClean="0"/>
              <a:t>MN previously covered this population using a Medicaid match under an 1115 waiver.</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In 2015, MN converted people with incomes between 138-200% FPL to the Basic Health Program. </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Today, </a:t>
            </a:r>
            <a:r>
              <a:rPr lang="en-US" sz="2000" dirty="0" err="1" smtClean="0"/>
              <a:t>MinnesotaCare</a:t>
            </a:r>
            <a:r>
              <a:rPr lang="en-US" sz="2000" dirty="0" smtClean="0"/>
              <a:t> receives no Medicaid dollars for this population.</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State could consider submitting an 1115 waiver to draw down a Medicaid match to supplement federal </a:t>
            </a:r>
            <a:r>
              <a:rPr lang="en-US" sz="2000" dirty="0" err="1" smtClean="0"/>
              <a:t>ATPC</a:t>
            </a:r>
            <a:r>
              <a:rPr lang="en-US" sz="2000" dirty="0" smtClean="0"/>
              <a:t>/CSR funding for people with incomes &gt;138% FPL.</a:t>
            </a: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25</a:t>
            </a:fld>
            <a:endParaRPr lang="en-US" altLang="en-US" sz="1200" dirty="0" smtClean="0">
              <a:latin typeface="Calibri" pitchFamily="34" charset="0"/>
            </a:endParaRPr>
          </a:p>
        </p:txBody>
      </p:sp>
    </p:spTree>
    <p:extLst>
      <p:ext uri="{BB962C8B-B14F-4D97-AF65-F5344CB8AC3E}">
        <p14:creationId xmlns:p14="http://schemas.microsoft.com/office/powerpoint/2010/main" val="2933887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Medicaid Match for Populations &gt; 138% FPL:</a:t>
            </a:r>
            <a:br>
              <a:rPr lang="en-US" dirty="0" smtClean="0"/>
            </a:br>
            <a:r>
              <a:rPr lang="en-US" dirty="0" smtClean="0"/>
              <a:t> State Examples</a:t>
            </a:r>
            <a:endParaRPr lang="en-US" dirty="0"/>
          </a:p>
        </p:txBody>
      </p:sp>
      <p:sp>
        <p:nvSpPr>
          <p:cNvPr id="6" name="TextBox 5"/>
          <p:cNvSpPr txBox="1"/>
          <p:nvPr/>
        </p:nvSpPr>
        <p:spPr>
          <a:xfrm>
            <a:off x="-77190" y="1562935"/>
            <a:ext cx="9298379" cy="727679"/>
          </a:xfrm>
          <a:prstGeom prst="rect">
            <a:avLst/>
          </a:prstGeom>
          <a:solidFill>
            <a:srgbClr val="FFECB3"/>
          </a:solidFill>
        </p:spPr>
        <p:txBody>
          <a:bodyPr vert="horz" wrap="square" rtlCol="0" anchor="b">
            <a:normAutofit/>
          </a:bodyPr>
          <a:lstStyle/>
          <a:p>
            <a:pPr algn="ctr"/>
            <a:r>
              <a:rPr lang="en-US" b="1" dirty="0">
                <a:solidFill>
                  <a:prstClr val="black"/>
                </a:solidFill>
              </a:rPr>
              <a:t>Other states have used 1115 waivers to receive a Medicaid match to improve coverage affordability for populations &gt; </a:t>
            </a:r>
            <a:r>
              <a:rPr lang="en-US" b="1" dirty="0" smtClean="0">
                <a:solidFill>
                  <a:prstClr val="black"/>
                </a:solidFill>
              </a:rPr>
              <a:t>138% FPL, while continuing to access </a:t>
            </a:r>
            <a:r>
              <a:rPr lang="en-US" b="1" dirty="0" err="1" smtClean="0">
                <a:solidFill>
                  <a:prstClr val="black"/>
                </a:solidFill>
              </a:rPr>
              <a:t>APTC</a:t>
            </a:r>
            <a:r>
              <a:rPr lang="en-US" b="1" dirty="0" smtClean="0">
                <a:solidFill>
                  <a:prstClr val="black"/>
                </a:solidFill>
              </a:rPr>
              <a:t>/CSR dollars</a:t>
            </a:r>
            <a:endParaRPr lang="en-US" b="1" dirty="0">
              <a:solidFill>
                <a:prstClr val="black"/>
              </a:solidFill>
            </a:endParaRPr>
          </a:p>
        </p:txBody>
      </p:sp>
      <p:sp>
        <p:nvSpPr>
          <p:cNvPr id="9" name="TextBox 8"/>
          <p:cNvSpPr txBox="1"/>
          <p:nvPr/>
        </p:nvSpPr>
        <p:spPr>
          <a:xfrm>
            <a:off x="1752600" y="2773068"/>
            <a:ext cx="1371600" cy="457200"/>
          </a:xfrm>
          <a:prstGeom prst="rect">
            <a:avLst/>
          </a:prstGeom>
        </p:spPr>
        <p:txBody>
          <a:bodyPr vert="horz" wrap="square" rtlCol="0" anchor="ctr">
            <a:normAutofit/>
          </a:bodyPr>
          <a:lstStyle/>
          <a:p>
            <a:pPr algn="ctr"/>
            <a:r>
              <a:rPr lang="en-US" b="1" dirty="0" smtClean="0"/>
              <a:t>Vermont</a:t>
            </a:r>
          </a:p>
        </p:txBody>
      </p:sp>
      <p:sp>
        <p:nvSpPr>
          <p:cNvPr id="15" name="TextBox 14"/>
          <p:cNvSpPr txBox="1"/>
          <p:nvPr/>
        </p:nvSpPr>
        <p:spPr>
          <a:xfrm>
            <a:off x="424344" y="3736109"/>
            <a:ext cx="4029892" cy="1524000"/>
          </a:xfrm>
          <a:prstGeom prst="rect">
            <a:avLst/>
          </a:prstGeom>
        </p:spPr>
        <p:txBody>
          <a:bodyPr vert="horz" wrap="square" rtlCol="0" anchor="t">
            <a:noAutofit/>
          </a:bodyPr>
          <a:lstStyle/>
          <a:p>
            <a:pPr marL="285750" indent="-285750">
              <a:buFont typeface="Arial" panose="020B0604020202020204" pitchFamily="34" charset="0"/>
              <a:buChar char="•"/>
            </a:pPr>
            <a:r>
              <a:rPr lang="en-US" sz="1700" dirty="0" smtClean="0"/>
              <a:t>Additional subsidy for Marketplace premiums</a:t>
            </a:r>
          </a:p>
          <a:p>
            <a:pPr marL="285750" indent="-285750">
              <a:buFont typeface="Arial" panose="020B0604020202020204" pitchFamily="34" charset="0"/>
              <a:buChar char="•"/>
            </a:pPr>
            <a:r>
              <a:rPr lang="en-US" sz="1700" dirty="0" smtClean="0"/>
              <a:t>Individuals with incomes up to 300% FPL</a:t>
            </a:r>
          </a:p>
          <a:p>
            <a:pPr marL="285750" indent="-285750">
              <a:buFont typeface="Arial" panose="020B0604020202020204" pitchFamily="34" charset="0"/>
              <a:buChar char="•"/>
            </a:pPr>
            <a:r>
              <a:rPr lang="en-US" sz="1700" dirty="0" smtClean="0"/>
              <a:t>Effective January 1, 2014</a:t>
            </a:r>
          </a:p>
        </p:txBody>
      </p:sp>
      <p:sp>
        <p:nvSpPr>
          <p:cNvPr id="14" name="TextBox 13"/>
          <p:cNvSpPr txBox="1"/>
          <p:nvPr/>
        </p:nvSpPr>
        <p:spPr>
          <a:xfrm>
            <a:off x="5896791" y="2773068"/>
            <a:ext cx="1600200" cy="457200"/>
          </a:xfrm>
          <a:prstGeom prst="rect">
            <a:avLst/>
          </a:prstGeom>
        </p:spPr>
        <p:txBody>
          <a:bodyPr vert="horz" wrap="square" rtlCol="0" anchor="ctr">
            <a:noAutofit/>
          </a:bodyPr>
          <a:lstStyle/>
          <a:p>
            <a:pPr algn="ctr"/>
            <a:r>
              <a:rPr lang="en-US" b="1" dirty="0" smtClean="0"/>
              <a:t>Massachusetts</a:t>
            </a:r>
          </a:p>
        </p:txBody>
      </p:sp>
      <p:sp>
        <p:nvSpPr>
          <p:cNvPr id="18" name="TextBox 17"/>
          <p:cNvSpPr txBox="1"/>
          <p:nvPr/>
        </p:nvSpPr>
        <p:spPr>
          <a:xfrm>
            <a:off x="4724400" y="3733800"/>
            <a:ext cx="3944983" cy="1524000"/>
          </a:xfrm>
          <a:prstGeom prst="rect">
            <a:avLst/>
          </a:prstGeom>
        </p:spPr>
        <p:txBody>
          <a:bodyPr vert="horz" wrap="square" rtlCol="0" anchor="t">
            <a:noAutofit/>
          </a:bodyPr>
          <a:lstStyle/>
          <a:p>
            <a:pPr marL="285750" indent="-285750">
              <a:buFont typeface="Arial" panose="020B0604020202020204" pitchFamily="34" charset="0"/>
              <a:buChar char="•"/>
            </a:pPr>
            <a:r>
              <a:rPr lang="en-US" sz="1700" dirty="0"/>
              <a:t>Additional subsidy for Marketplace premiums</a:t>
            </a:r>
          </a:p>
          <a:p>
            <a:pPr marL="285750" indent="-285750">
              <a:buFont typeface="Arial" panose="020B0604020202020204" pitchFamily="34" charset="0"/>
              <a:buChar char="•"/>
            </a:pPr>
            <a:r>
              <a:rPr lang="en-US" sz="1700" dirty="0"/>
              <a:t>Individuals with incomes up to 300% FPL</a:t>
            </a:r>
          </a:p>
          <a:p>
            <a:pPr marL="285750" indent="-285750">
              <a:buFont typeface="Arial" panose="020B0604020202020204" pitchFamily="34" charset="0"/>
              <a:buChar char="•"/>
            </a:pPr>
            <a:r>
              <a:rPr lang="en-US" sz="1700" dirty="0"/>
              <a:t>Effective January 1, 2014</a:t>
            </a:r>
          </a:p>
        </p:txBody>
      </p:sp>
      <p:sp>
        <p:nvSpPr>
          <p:cNvPr id="7" name="Slide Number Placeholder 1"/>
          <p:cNvSpPr txBox="1">
            <a:spLocks/>
          </p:cNvSpPr>
          <p:nvPr/>
        </p:nvSpPr>
        <p:spPr bwMode="auto">
          <a:xfrm>
            <a:off x="8593945"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solidFill>
                  <a:prstClr val="black"/>
                </a:solidFill>
                <a:latin typeface="Calibri" pitchFamily="34" charset="0"/>
              </a:rPr>
              <a:pPr algn="r">
                <a:spcBef>
                  <a:spcPct val="0"/>
                </a:spcBef>
                <a:buFontTx/>
                <a:buNone/>
              </a:pPr>
              <a:t>26</a:t>
            </a:fld>
            <a:endParaRPr lang="en-US" altLang="en-US" sz="1200" dirty="0" smtClean="0">
              <a:solidFill>
                <a:prstClr val="black"/>
              </a:solidFill>
              <a:latin typeface="Calibri" pitchFamily="34" charset="0"/>
            </a:endParaRPr>
          </a:p>
        </p:txBody>
      </p:sp>
    </p:spTree>
    <p:extLst>
      <p:ext uri="{BB962C8B-B14F-4D97-AF65-F5344CB8AC3E}">
        <p14:creationId xmlns:p14="http://schemas.microsoft.com/office/powerpoint/2010/main" val="3315868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
            </a:r>
            <a:br>
              <a:rPr lang="en-US" sz="3200" dirty="0" smtClean="0"/>
            </a:br>
            <a:r>
              <a:rPr lang="en-US" sz="3200" dirty="0" smtClean="0"/>
              <a:t>Medicaid Match for Populations &gt; 138% FPL</a:t>
            </a:r>
            <a:endParaRPr lang="en-US" sz="3200" dirty="0"/>
          </a:p>
        </p:txBody>
      </p:sp>
      <p:sp>
        <p:nvSpPr>
          <p:cNvPr id="5" name="Rectangle 4"/>
          <p:cNvSpPr/>
          <p:nvPr/>
        </p:nvSpPr>
        <p:spPr bwMode="auto">
          <a:xfrm>
            <a:off x="389351" y="1435395"/>
            <a:ext cx="4114800" cy="4136063"/>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Pros</a:t>
            </a:r>
            <a:r>
              <a:rPr lang="en-US" sz="2400" b="1" kern="0" dirty="0" smtClean="0">
                <a:solidFill>
                  <a:srgbClr val="000000"/>
                </a:solidFill>
              </a:rPr>
              <a:t>:</a:t>
            </a:r>
          </a:p>
          <a:p>
            <a:pPr marL="285750" indent="-285750" eaLnBrk="0" fontAlgn="base" hangingPunct="0">
              <a:spcBef>
                <a:spcPct val="0"/>
              </a:spcBef>
              <a:spcAft>
                <a:spcPts val="1200"/>
              </a:spcAft>
              <a:buFont typeface="Arial" panose="020B0604020202020204" pitchFamily="34" charset="0"/>
              <a:buChar char="•"/>
              <a:defRPr/>
            </a:pPr>
            <a:endParaRPr lang="en-US" sz="2200" kern="0" dirty="0" smtClean="0"/>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Brings additional federal dollars into State, reducing State’s fiscal obligations</a:t>
            </a:r>
          </a:p>
        </p:txBody>
      </p:sp>
      <p:sp>
        <p:nvSpPr>
          <p:cNvPr id="6" name="Rectangle 5"/>
          <p:cNvSpPr/>
          <p:nvPr/>
        </p:nvSpPr>
        <p:spPr bwMode="auto">
          <a:xfrm>
            <a:off x="4718723" y="1435396"/>
            <a:ext cx="4114800" cy="4136063"/>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Cons:</a:t>
            </a:r>
          </a:p>
          <a:p>
            <a:pPr marL="285750" indent="-285750" eaLnBrk="0" fontAlgn="base" hangingPunct="0">
              <a:spcBef>
                <a:spcPct val="0"/>
              </a:spcBef>
              <a:spcAft>
                <a:spcPts val="1200"/>
              </a:spcAft>
              <a:buFont typeface="Arial" panose="020B0604020202020204" pitchFamily="34" charset="0"/>
              <a:buChar char="•"/>
              <a:defRPr/>
            </a:pPr>
            <a:endParaRPr lang="en-US" sz="2200" kern="0" dirty="0" smtClean="0"/>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Requires CMS approval of 1115 waiver through a discretionary process; new administration may have a different view on waivers</a:t>
            </a:r>
          </a:p>
          <a:p>
            <a:pPr eaLnBrk="0" fontAlgn="base" hangingPunct="0">
              <a:spcBef>
                <a:spcPct val="0"/>
              </a:spcBef>
              <a:spcAft>
                <a:spcPts val="1200"/>
              </a:spcAft>
              <a:defRPr/>
            </a:pPr>
            <a:endParaRPr lang="en-US" sz="2200" kern="0" dirty="0" smtClean="0"/>
          </a:p>
        </p:txBody>
      </p:sp>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27</a:t>
            </a:fld>
            <a:endParaRPr lang="en-US" altLang="en-US" sz="1200" dirty="0" smtClean="0">
              <a:latin typeface="Calibri" pitchFamily="34" charset="0"/>
            </a:endParaRP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1331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Overview of Future Funding Options: </a:t>
            </a:r>
            <a:br>
              <a:rPr lang="en-US" sz="3200" dirty="0" smtClean="0"/>
            </a:br>
            <a:r>
              <a:rPr lang="en-US" sz="3200" dirty="0" smtClean="0"/>
              <a:t>Public Programs</a:t>
            </a:r>
            <a:endParaRPr lang="en-US" sz="3200" dirty="0"/>
          </a:p>
        </p:txBody>
      </p:sp>
      <p:sp>
        <p:nvSpPr>
          <p:cNvPr id="29" name="TextBox 26"/>
          <p:cNvSpPr txBox="1"/>
          <p:nvPr/>
        </p:nvSpPr>
        <p:spPr>
          <a:xfrm>
            <a:off x="1015147" y="1911018"/>
            <a:ext cx="3468444" cy="2010678"/>
          </a:xfrm>
          <a:prstGeom prst="rect">
            <a:avLst/>
          </a:prstGeom>
          <a:noFill/>
          <a:ln w="76200">
            <a:solidFill>
              <a:schemeClr val="tx1"/>
            </a:solidFill>
          </a:ln>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000" b="1" dirty="0" smtClean="0">
                <a:solidFill>
                  <a:srgbClr val="000000"/>
                </a:solidFill>
                <a:latin typeface="Calibri" pitchFamily="34" charset="0"/>
              </a:rPr>
              <a:t>Federal Funding</a:t>
            </a:r>
          </a:p>
          <a:p>
            <a:pPr algn="ctr">
              <a:spcAft>
                <a:spcPts val="600"/>
              </a:spcAft>
            </a:pPr>
            <a:endParaRPr lang="en-US" sz="2000" b="1" dirty="0">
              <a:solidFill>
                <a:srgbClr val="000000"/>
              </a:solidFill>
              <a:latin typeface="Calibri" pitchFamily="34" charset="0"/>
            </a:endParaRPr>
          </a:p>
          <a:p>
            <a:pPr marL="346075" indent="-234950">
              <a:spcAft>
                <a:spcPts val="600"/>
              </a:spcAft>
              <a:buFont typeface="Arial" panose="020B0604020202020204" pitchFamily="34" charset="0"/>
              <a:buChar char="•"/>
            </a:pPr>
            <a:r>
              <a:rPr lang="en-US" sz="1600" dirty="0" err="1" smtClean="0">
                <a:solidFill>
                  <a:srgbClr val="000000"/>
                </a:solidFill>
                <a:latin typeface="Calibri" pitchFamily="34" charset="0"/>
              </a:rPr>
              <a:t>APTC</a:t>
            </a:r>
            <a:r>
              <a:rPr lang="en-US" sz="1600" dirty="0" smtClean="0">
                <a:solidFill>
                  <a:srgbClr val="000000"/>
                </a:solidFill>
                <a:latin typeface="Calibri" pitchFamily="34" charset="0"/>
              </a:rPr>
              <a:t>/</a:t>
            </a:r>
            <a:r>
              <a:rPr lang="en-US" sz="1600" dirty="0" err="1" smtClean="0">
                <a:solidFill>
                  <a:srgbClr val="000000"/>
                </a:solidFill>
                <a:latin typeface="Calibri" pitchFamily="34" charset="0"/>
              </a:rPr>
              <a:t>CSRs</a:t>
            </a:r>
            <a:r>
              <a:rPr lang="en-US" sz="1600" dirty="0" smtClean="0">
                <a:solidFill>
                  <a:srgbClr val="000000"/>
                </a:solidFill>
                <a:latin typeface="Calibri" pitchFamily="34" charset="0"/>
              </a:rPr>
              <a:t>*</a:t>
            </a:r>
          </a:p>
          <a:p>
            <a:pPr marL="346075" indent="-234950">
              <a:spcAft>
                <a:spcPts val="600"/>
              </a:spcAft>
              <a:buFont typeface="Arial" panose="020B0604020202020204" pitchFamily="34" charset="0"/>
              <a:buChar char="•"/>
            </a:pPr>
            <a:endParaRPr lang="en-US" sz="1600" dirty="0">
              <a:solidFill>
                <a:srgbClr val="000000"/>
              </a:solidFill>
              <a:latin typeface="Calibri" pitchFamily="34" charset="0"/>
            </a:endParaRPr>
          </a:p>
          <a:p>
            <a:pPr marL="346075" indent="-234950">
              <a:spcAft>
                <a:spcPts val="600"/>
              </a:spcAft>
              <a:buFont typeface="Arial" panose="020B0604020202020204" pitchFamily="34" charset="0"/>
              <a:buChar char="•"/>
            </a:pPr>
            <a:r>
              <a:rPr lang="en-US" sz="1600" dirty="0" smtClean="0">
                <a:solidFill>
                  <a:srgbClr val="000000"/>
                </a:solidFill>
                <a:latin typeface="Calibri" pitchFamily="34" charset="0"/>
              </a:rPr>
              <a:t>Medicaid match (for additional  funding)</a:t>
            </a:r>
          </a:p>
        </p:txBody>
      </p:sp>
      <p:sp>
        <p:nvSpPr>
          <p:cNvPr id="31" name="TextBox 26"/>
          <p:cNvSpPr txBox="1"/>
          <p:nvPr/>
        </p:nvSpPr>
        <p:spPr>
          <a:xfrm>
            <a:off x="4736090" y="1912656"/>
            <a:ext cx="3457884" cy="2333843"/>
          </a:xfrm>
          <a:prstGeom prst="rect">
            <a:avLst/>
          </a:prstGeom>
          <a:noFill/>
          <a:ln w="76200">
            <a:solidFill>
              <a:schemeClr val="tx1"/>
            </a:solidFill>
          </a:ln>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000" b="1" dirty="0" smtClean="0">
                <a:solidFill>
                  <a:srgbClr val="000000"/>
                </a:solidFill>
                <a:latin typeface="Calibri" pitchFamily="34" charset="0"/>
              </a:rPr>
              <a:t>State Funding</a:t>
            </a:r>
          </a:p>
          <a:p>
            <a:pPr algn="ctr">
              <a:spcAft>
                <a:spcPts val="600"/>
              </a:spcAft>
            </a:pPr>
            <a:endParaRPr lang="en-US" sz="2000" b="1" dirty="0" smtClean="0">
              <a:solidFill>
                <a:srgbClr val="000000"/>
              </a:solidFill>
              <a:latin typeface="Calibri" pitchFamily="34" charset="0"/>
            </a:endParaRPr>
          </a:p>
          <a:p>
            <a:pPr marL="346075" indent="-234950">
              <a:spcAft>
                <a:spcPts val="600"/>
              </a:spcAft>
              <a:buFont typeface="Arial" panose="020B0604020202020204" pitchFamily="34" charset="0"/>
              <a:buChar char="•"/>
            </a:pPr>
            <a:r>
              <a:rPr lang="en-US" sz="1600" dirty="0" smtClean="0">
                <a:latin typeface="Calibri" pitchFamily="34" charset="0"/>
              </a:rPr>
              <a:t>Provider assessments/ Health Care Access Fund*</a:t>
            </a:r>
            <a:endParaRPr lang="en-US" sz="1600" strike="sngStrike" dirty="0" smtClean="0">
              <a:latin typeface="Calibri" pitchFamily="34" charset="0"/>
            </a:endParaRPr>
          </a:p>
          <a:p>
            <a:pPr marL="111125">
              <a:spcAft>
                <a:spcPts val="600"/>
              </a:spcAft>
            </a:pPr>
            <a:endParaRPr lang="en-US" sz="1600" dirty="0">
              <a:solidFill>
                <a:srgbClr val="000000"/>
              </a:solidFill>
              <a:latin typeface="Calibri" pitchFamily="34" charset="0"/>
            </a:endParaRPr>
          </a:p>
          <a:p>
            <a:pPr marL="346075" indent="-234950">
              <a:spcAft>
                <a:spcPts val="600"/>
              </a:spcAft>
              <a:buFont typeface="Arial" panose="020B0604020202020204" pitchFamily="34" charset="0"/>
              <a:buChar char="•"/>
            </a:pPr>
            <a:r>
              <a:rPr lang="en-US" sz="1600" dirty="0" smtClean="0">
                <a:solidFill>
                  <a:srgbClr val="000000"/>
                </a:solidFill>
                <a:latin typeface="Calibri" pitchFamily="34" charset="0"/>
              </a:rPr>
              <a:t>General fund</a:t>
            </a:r>
          </a:p>
          <a:p>
            <a:pPr marL="111125">
              <a:spcAft>
                <a:spcPts val="600"/>
              </a:spcAft>
            </a:pPr>
            <a:endParaRPr lang="en-US" sz="1600" dirty="0">
              <a:solidFill>
                <a:srgbClr val="000000"/>
              </a:solidFill>
              <a:latin typeface="Calibri" pitchFamily="34" charset="0"/>
            </a:endParaRPr>
          </a:p>
        </p:txBody>
      </p:sp>
      <p:sp>
        <p:nvSpPr>
          <p:cNvPr id="5" name="TextBox 4"/>
          <p:cNvSpPr txBox="1"/>
          <p:nvPr/>
        </p:nvSpPr>
        <p:spPr>
          <a:xfrm>
            <a:off x="3810000" y="6476999"/>
            <a:ext cx="4996543" cy="270933"/>
          </a:xfrm>
          <a:prstGeom prst="rect">
            <a:avLst/>
          </a:prstGeom>
        </p:spPr>
        <p:txBody>
          <a:bodyPr vert="horz" wrap="square" rtlCol="0" anchor="b">
            <a:normAutofit fontScale="77500" lnSpcReduction="20000"/>
          </a:bodyPr>
          <a:lstStyle/>
          <a:p>
            <a:r>
              <a:rPr lang="en-US" dirty="0" smtClean="0"/>
              <a:t>* Current funding sources</a:t>
            </a: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28</a:t>
            </a:fld>
            <a:endParaRPr lang="en-US" altLang="en-US" sz="1200" dirty="0" smtClean="0">
              <a:latin typeface="Calibri" pitchFamily="34" charset="0"/>
            </a:endParaRPr>
          </a:p>
        </p:txBody>
      </p:sp>
    </p:spTree>
    <p:extLst>
      <p:ext uri="{BB962C8B-B14F-4D97-AF65-F5344CB8AC3E}">
        <p14:creationId xmlns:p14="http://schemas.microsoft.com/office/powerpoint/2010/main" val="2387081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Future State Funding Options: </a:t>
            </a:r>
            <a:br>
              <a:rPr lang="en-US" sz="3200" dirty="0" smtClean="0"/>
            </a:br>
            <a:r>
              <a:rPr lang="en-US" sz="3200" dirty="0" smtClean="0"/>
              <a:t>Provider Assessments Overview</a:t>
            </a:r>
            <a:endParaRPr lang="en-US" sz="3200" dirty="0"/>
          </a:p>
        </p:txBody>
      </p:sp>
      <p:sp>
        <p:nvSpPr>
          <p:cNvPr id="3" name="TextBox 2"/>
          <p:cNvSpPr txBox="1"/>
          <p:nvPr/>
        </p:nvSpPr>
        <p:spPr>
          <a:xfrm>
            <a:off x="0" y="1643281"/>
            <a:ext cx="9144000" cy="696158"/>
          </a:xfrm>
          <a:prstGeom prst="rect">
            <a:avLst/>
          </a:prstGeom>
          <a:solidFill>
            <a:srgbClr val="FFECB3"/>
          </a:solidFill>
        </p:spPr>
        <p:txBody>
          <a:bodyPr vert="horz" wrap="square" rtlCol="0" anchor="b">
            <a:normAutofit/>
          </a:bodyPr>
          <a:lstStyle/>
          <a:p>
            <a:pPr algn="ctr"/>
            <a:r>
              <a:rPr lang="en-US" b="1" dirty="0" smtClean="0"/>
              <a:t>CMS Provider Assessment Definition</a:t>
            </a:r>
            <a:r>
              <a:rPr lang="en-US" b="1" dirty="0"/>
              <a:t>: </a:t>
            </a:r>
            <a:r>
              <a:rPr lang="en-US" dirty="0"/>
              <a:t>A health care-related fee, assessment or mandatory payment for which at least 85% of the burden of the assessment falls on health care </a:t>
            </a:r>
            <a:r>
              <a:rPr lang="en-US" dirty="0" smtClean="0"/>
              <a:t>providers.*</a:t>
            </a:r>
          </a:p>
        </p:txBody>
      </p:sp>
      <p:sp>
        <p:nvSpPr>
          <p:cNvPr id="9" name="Content Placeholder 2"/>
          <p:cNvSpPr>
            <a:spLocks noGrp="1"/>
          </p:cNvSpPr>
          <p:nvPr>
            <p:ph sz="quarter" idx="1"/>
          </p:nvPr>
        </p:nvSpPr>
        <p:spPr>
          <a:xfrm>
            <a:off x="362138" y="2553193"/>
            <a:ext cx="8479159" cy="2945080"/>
          </a:xfrm>
        </p:spPr>
        <p:txBody>
          <a:bodyPr>
            <a:normAutofit/>
          </a:bodyPr>
          <a:lstStyle/>
          <a:p>
            <a:pPr marL="285750" lvl="1" indent="-285750" defTabSz="533400">
              <a:lnSpc>
                <a:spcPct val="90000"/>
              </a:lnSpc>
              <a:spcBef>
                <a:spcPct val="0"/>
              </a:spcBef>
              <a:spcAft>
                <a:spcPts val="600"/>
              </a:spcAft>
              <a:buClrTx/>
              <a:buSzTx/>
            </a:pPr>
            <a:r>
              <a:rPr lang="en-US" sz="2000" dirty="0" smtClean="0">
                <a:solidFill>
                  <a:schemeClr val="tx1"/>
                </a:solidFill>
              </a:rPr>
              <a:t>All states, except Alaska, have provider assessments.</a:t>
            </a:r>
          </a:p>
          <a:p>
            <a:pPr marL="285750" lvl="1" indent="-285750" defTabSz="533400">
              <a:lnSpc>
                <a:spcPct val="90000"/>
              </a:lnSpc>
              <a:spcBef>
                <a:spcPct val="0"/>
              </a:spcBef>
              <a:spcAft>
                <a:spcPts val="600"/>
              </a:spcAft>
              <a:buClrTx/>
              <a:buSzTx/>
            </a:pPr>
            <a:endParaRPr lang="en-US" sz="2000" dirty="0" smtClean="0">
              <a:solidFill>
                <a:schemeClr val="tx1"/>
              </a:solidFill>
            </a:endParaRPr>
          </a:p>
          <a:p>
            <a:pPr marL="285750" lvl="1" indent="-285750" defTabSz="533400">
              <a:lnSpc>
                <a:spcPct val="90000"/>
              </a:lnSpc>
              <a:spcBef>
                <a:spcPct val="0"/>
              </a:spcBef>
              <a:spcAft>
                <a:spcPts val="600"/>
              </a:spcAft>
              <a:buClrTx/>
              <a:buSzTx/>
            </a:pPr>
            <a:r>
              <a:rPr lang="en-US" sz="2000" dirty="0" smtClean="0">
                <a:solidFill>
                  <a:schemeClr val="tx1"/>
                </a:solidFill>
                <a:latin typeface="Calibri" pitchFamily="34" charset="0"/>
              </a:rPr>
              <a:t>Nursing </a:t>
            </a:r>
            <a:r>
              <a:rPr lang="en-US" sz="2000" dirty="0">
                <a:solidFill>
                  <a:schemeClr val="tx1"/>
                </a:solidFill>
                <a:latin typeface="Calibri" pitchFamily="34" charset="0"/>
              </a:rPr>
              <a:t>homes, hospitals and </a:t>
            </a:r>
            <a:r>
              <a:rPr lang="en-US" sz="2000" dirty="0" err="1">
                <a:solidFill>
                  <a:schemeClr val="tx1"/>
                </a:solidFill>
                <a:latin typeface="Calibri" pitchFamily="34" charset="0"/>
              </a:rPr>
              <a:t>ICFs</a:t>
            </a:r>
            <a:r>
              <a:rPr lang="en-US" sz="2000" dirty="0">
                <a:solidFill>
                  <a:schemeClr val="tx1"/>
                </a:solidFill>
                <a:latin typeface="Calibri" pitchFamily="34" charset="0"/>
              </a:rPr>
              <a:t> are the most common providers that are subject to an </a:t>
            </a:r>
            <a:r>
              <a:rPr lang="en-US" sz="2000" dirty="0" smtClean="0">
                <a:solidFill>
                  <a:schemeClr val="tx1"/>
                </a:solidFill>
                <a:latin typeface="Calibri" pitchFamily="34" charset="0"/>
              </a:rPr>
              <a:t>assessment.</a:t>
            </a:r>
          </a:p>
          <a:p>
            <a:pPr marL="285750" lvl="1" indent="-285750" defTabSz="533400">
              <a:lnSpc>
                <a:spcPct val="90000"/>
              </a:lnSpc>
              <a:spcBef>
                <a:spcPct val="0"/>
              </a:spcBef>
              <a:spcAft>
                <a:spcPts val="600"/>
              </a:spcAft>
              <a:buClrTx/>
              <a:buSzTx/>
            </a:pPr>
            <a:endParaRPr lang="en-US" sz="2000" dirty="0" smtClean="0">
              <a:solidFill>
                <a:schemeClr val="tx1"/>
              </a:solidFill>
              <a:latin typeface="Calibri" pitchFamily="34" charset="0"/>
            </a:endParaRPr>
          </a:p>
          <a:p>
            <a:pPr marL="285750" lvl="1" indent="-285750" defTabSz="533400">
              <a:lnSpc>
                <a:spcPct val="90000"/>
              </a:lnSpc>
              <a:spcBef>
                <a:spcPct val="0"/>
              </a:spcBef>
              <a:spcAft>
                <a:spcPts val="600"/>
              </a:spcAft>
              <a:buClrTx/>
              <a:buSzTx/>
            </a:pPr>
            <a:r>
              <a:rPr lang="en-US" sz="2000" dirty="0">
                <a:solidFill>
                  <a:schemeClr val="tx1"/>
                </a:solidFill>
                <a:latin typeface="Calibri" pitchFamily="34" charset="0"/>
              </a:rPr>
              <a:t>Enacting provider taxes, as a practical matter, </a:t>
            </a:r>
            <a:r>
              <a:rPr lang="en-US" sz="2000" dirty="0" smtClean="0">
                <a:solidFill>
                  <a:schemeClr val="tx1"/>
                </a:solidFill>
                <a:latin typeface="Calibri" pitchFamily="34" charset="0"/>
              </a:rPr>
              <a:t>requires </a:t>
            </a:r>
            <a:r>
              <a:rPr lang="en-US" sz="2000" dirty="0">
                <a:solidFill>
                  <a:schemeClr val="tx1"/>
                </a:solidFill>
                <a:latin typeface="Calibri" pitchFamily="34" charset="0"/>
              </a:rPr>
              <a:t>agreement of the providers being </a:t>
            </a:r>
            <a:r>
              <a:rPr lang="en-US" sz="2000" dirty="0" smtClean="0">
                <a:solidFill>
                  <a:schemeClr val="tx1"/>
                </a:solidFill>
                <a:latin typeface="Calibri" pitchFamily="34" charset="0"/>
              </a:rPr>
              <a:t>taxed.</a:t>
            </a:r>
            <a:endParaRPr lang="en-US" sz="2000" dirty="0">
              <a:solidFill>
                <a:schemeClr val="tx1"/>
              </a:solidFill>
              <a:latin typeface="Calibri" pitchFamily="34" charset="0"/>
            </a:endParaRPr>
          </a:p>
          <a:p>
            <a:pPr marL="285750" lvl="1" indent="-285750" defTabSz="533400">
              <a:lnSpc>
                <a:spcPct val="90000"/>
              </a:lnSpc>
              <a:spcBef>
                <a:spcPct val="0"/>
              </a:spcBef>
              <a:spcAft>
                <a:spcPts val="600"/>
              </a:spcAft>
              <a:buClrTx/>
              <a:buSzTx/>
            </a:pPr>
            <a:endParaRPr lang="en-US" sz="1800" dirty="0" smtClean="0">
              <a:solidFill>
                <a:schemeClr val="tx1"/>
              </a:solidFill>
              <a:latin typeface="Calibri" pitchFamily="34" charset="0"/>
            </a:endParaRPr>
          </a:p>
          <a:p>
            <a:pPr marL="285750" lvl="1" indent="-285750" defTabSz="533400">
              <a:lnSpc>
                <a:spcPct val="90000"/>
              </a:lnSpc>
              <a:spcBef>
                <a:spcPct val="0"/>
              </a:spcBef>
              <a:spcAft>
                <a:spcPts val="600"/>
              </a:spcAft>
              <a:buClrTx/>
              <a:buSzTx/>
            </a:pPr>
            <a:endParaRPr lang="en-US" sz="1800" dirty="0">
              <a:solidFill>
                <a:schemeClr val="tx1"/>
              </a:solidFill>
              <a:latin typeface="Calibri" pitchFamily="34" charset="0"/>
            </a:endParaRPr>
          </a:p>
          <a:p>
            <a:pPr marL="285750" lvl="1" indent="-285750" defTabSz="533400">
              <a:lnSpc>
                <a:spcPct val="90000"/>
              </a:lnSpc>
              <a:spcBef>
                <a:spcPct val="0"/>
              </a:spcBef>
              <a:spcAft>
                <a:spcPts val="600"/>
              </a:spcAft>
              <a:buClrTx/>
              <a:buSzTx/>
            </a:pPr>
            <a:endParaRPr lang="en-US" sz="1400" i="1" dirty="0">
              <a:solidFill>
                <a:schemeClr val="tx1"/>
              </a:solidFill>
            </a:endParaRPr>
          </a:p>
        </p:txBody>
      </p:sp>
      <p:sp>
        <p:nvSpPr>
          <p:cNvPr id="4" name="TextBox 3"/>
          <p:cNvSpPr txBox="1"/>
          <p:nvPr/>
        </p:nvSpPr>
        <p:spPr>
          <a:xfrm>
            <a:off x="1371600" y="6492875"/>
            <a:ext cx="7347857" cy="365125"/>
          </a:xfrm>
          <a:prstGeom prst="rect">
            <a:avLst/>
          </a:prstGeom>
        </p:spPr>
        <p:txBody>
          <a:bodyPr vert="horz" wrap="square" rtlCol="0" anchor="b">
            <a:normAutofit lnSpcReduction="10000"/>
          </a:bodyPr>
          <a:lstStyle/>
          <a:p>
            <a:r>
              <a:rPr lang="en-US" dirty="0" smtClean="0"/>
              <a:t>* 42 </a:t>
            </a:r>
            <a:r>
              <a:rPr lang="en-US" dirty="0" err="1" smtClean="0"/>
              <a:t>C.F.R</a:t>
            </a:r>
            <a:r>
              <a:rPr lang="en-US" dirty="0" smtClean="0"/>
              <a:t>. </a:t>
            </a:r>
            <a:r>
              <a:rPr lang="en-US" dirty="0" smtClean="0">
                <a:latin typeface="Calibri"/>
              </a:rPr>
              <a:t>§ 433.55.</a:t>
            </a:r>
            <a:endParaRPr lang="en-US" dirty="0" smtClean="0"/>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29</a:t>
            </a:fld>
            <a:endParaRPr lang="en-US" altLang="en-US" sz="1200" dirty="0" smtClean="0">
              <a:latin typeface="Calibri" pitchFamily="34" charset="0"/>
            </a:endParaRPr>
          </a:p>
        </p:txBody>
      </p:sp>
    </p:spTree>
    <p:extLst>
      <p:ext uri="{BB962C8B-B14F-4D97-AF65-F5344CB8AC3E}">
        <p14:creationId xmlns:p14="http://schemas.microsoft.com/office/powerpoint/2010/main" val="3773767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graphicFrame>
        <p:nvGraphicFramePr>
          <p:cNvPr id="12" name="Table 11" descr="Time Item Presenter/Facilitator&#10;10:15 – 10:45 am Joint Workgroup Meeting&#10;• Path to Final Recommendations Manatt&#10;10:45 – 10:50 am  Welcome &amp; Review of Agenda Lynn Blewett&#10;10:50 – 11:20 am Premium Stability&#10;• Conclude 10/30 discussion Manatt &#10;11:20 am – 12:45 pm Discuss Options &amp; Considerations for Financing a Sustainable &amp; Seamless Coverage Continuum Manatt&#10;12:45 – 12:55 pm Public Comment Lynn Blewett&#10;12:55 – 1:00 pm Wrap Up &amp; Next Steps Lynn Blewett"/>
          <p:cNvGraphicFramePr>
            <a:graphicFrameLocks noGrp="1"/>
          </p:cNvGraphicFramePr>
          <p:nvPr>
            <p:extLst>
              <p:ext uri="{D42A27DB-BD31-4B8C-83A1-F6EECF244321}">
                <p14:modId xmlns:p14="http://schemas.microsoft.com/office/powerpoint/2010/main" val="2144910504"/>
              </p:ext>
            </p:extLst>
          </p:nvPr>
        </p:nvGraphicFramePr>
        <p:xfrm>
          <a:off x="304800" y="1669632"/>
          <a:ext cx="8520400" cy="2723194"/>
        </p:xfrm>
        <a:graphic>
          <a:graphicData uri="http://schemas.openxmlformats.org/drawingml/2006/table">
            <a:tbl>
              <a:tblPr firstRow="1" firstCol="1" bandRow="1"/>
              <a:tblGrid>
                <a:gridCol w="1556102"/>
                <a:gridCol w="4626250"/>
                <a:gridCol w="2338048"/>
              </a:tblGrid>
              <a:tr h="283249">
                <a:tc>
                  <a:txBody>
                    <a:bodyPr/>
                    <a:lstStyle/>
                    <a:p>
                      <a:pPr marL="0" marR="0" algn="l">
                        <a:spcBef>
                          <a:spcPts val="0"/>
                        </a:spcBef>
                        <a:spcAft>
                          <a:spcPts val="600"/>
                        </a:spcAft>
                      </a:pPr>
                      <a:r>
                        <a:rPr lang="en-US" sz="1500" b="1" i="1" dirty="0">
                          <a:effectLst/>
                          <a:latin typeface="+mn-lt"/>
                          <a:ea typeface="Times New Roman"/>
                          <a:cs typeface="Times New Roman"/>
                        </a:rPr>
                        <a:t>Time</a:t>
                      </a:r>
                      <a:endParaRPr lang="en-US" sz="1500" dirty="0">
                        <a:effectLst/>
                        <a:latin typeface="+mn-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b="1" i="1" dirty="0">
                          <a:effectLst/>
                          <a:latin typeface="+mn-lt"/>
                          <a:ea typeface="Times New Roman"/>
                          <a:cs typeface="Times New Roman"/>
                        </a:rPr>
                        <a:t>Item</a:t>
                      </a:r>
                      <a:endParaRPr lang="en-US" sz="1500" dirty="0">
                        <a:effectLst/>
                        <a:latin typeface="+mn-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b="1" i="1" dirty="0">
                          <a:effectLst/>
                          <a:latin typeface="+mn-lt"/>
                          <a:ea typeface="Times New Roman"/>
                          <a:cs typeface="Times New Roman"/>
                        </a:rPr>
                        <a:t>Presenter/Facilitator</a:t>
                      </a:r>
                      <a:endParaRPr lang="en-US" sz="1500" dirty="0">
                        <a:effectLst/>
                        <a:latin typeface="+mn-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302133">
                <a:tc>
                  <a:txBody>
                    <a:bodyPr/>
                    <a:lstStyle/>
                    <a:p>
                      <a:pPr marL="0" marR="0" algn="l">
                        <a:spcBef>
                          <a:spcPts val="0"/>
                        </a:spcBef>
                        <a:spcAft>
                          <a:spcPts val="600"/>
                        </a:spcAft>
                      </a:pPr>
                      <a:r>
                        <a:rPr lang="en-US" sz="1500" dirty="0" smtClean="0">
                          <a:solidFill>
                            <a:schemeClr val="tx1"/>
                          </a:solidFill>
                          <a:effectLst/>
                          <a:latin typeface="+mn-lt"/>
                          <a:ea typeface="Times New Roman"/>
                          <a:cs typeface="Times New Roman"/>
                        </a:rPr>
                        <a:t>10:15 </a:t>
                      </a:r>
                      <a:r>
                        <a:rPr kumimoji="0" lang="en-US" sz="1600" kern="1200" dirty="0" smtClean="0">
                          <a:solidFill>
                            <a:schemeClr val="tx1"/>
                          </a:solidFill>
                          <a:effectLst/>
                          <a:latin typeface="+mn-lt"/>
                          <a:ea typeface="Times New Roman"/>
                          <a:cs typeface="Times New Roman"/>
                        </a:rPr>
                        <a:t>– </a:t>
                      </a:r>
                      <a:r>
                        <a:rPr lang="en-US" sz="1500" dirty="0" smtClean="0">
                          <a:solidFill>
                            <a:schemeClr val="tx1"/>
                          </a:solidFill>
                          <a:effectLst/>
                          <a:latin typeface="+mn-lt"/>
                          <a:ea typeface="Times New Roman"/>
                          <a:cs typeface="Times New Roman"/>
                        </a:rPr>
                        <a:t>10:45</a:t>
                      </a:r>
                      <a:r>
                        <a:rPr lang="en-US" sz="1500" dirty="0" smtClean="0">
                          <a:effectLst/>
                          <a:latin typeface="+mn-lt"/>
                          <a:ea typeface="Times New Roman"/>
                          <a:cs typeface="Times New Roman"/>
                        </a:rPr>
                        <a:t> am</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500" b="1" dirty="0" smtClean="0">
                          <a:effectLst/>
                          <a:latin typeface="+mn-lt"/>
                          <a:ea typeface="Times New Roman"/>
                          <a:cs typeface="Times New Roman"/>
                        </a:rPr>
                        <a:t>Joint</a:t>
                      </a:r>
                      <a:r>
                        <a:rPr lang="en-US" sz="1500" b="1" baseline="0" dirty="0" smtClean="0">
                          <a:effectLst/>
                          <a:latin typeface="+mn-lt"/>
                          <a:ea typeface="Times New Roman"/>
                          <a:cs typeface="Times New Roman"/>
                        </a:rPr>
                        <a:t> Workgroup Meeting</a:t>
                      </a:r>
                    </a:p>
                    <a:p>
                      <a:pPr marL="285750" indent="-285750" algn="l">
                        <a:buFont typeface="Arial" panose="020B0604020202020204" pitchFamily="34" charset="0"/>
                        <a:buChar char="•"/>
                      </a:pPr>
                      <a:r>
                        <a:rPr lang="en-US" sz="1500" b="0" baseline="0" dirty="0" smtClean="0">
                          <a:solidFill>
                            <a:schemeClr val="tx1"/>
                          </a:solidFill>
                          <a:effectLst/>
                          <a:latin typeface="+mn-lt"/>
                          <a:ea typeface="Times New Roman"/>
                          <a:cs typeface="Times New Roman"/>
                        </a:rPr>
                        <a:t>Path to Final Recommendations</a:t>
                      </a:r>
                      <a:endParaRPr lang="en-US" sz="1500" b="0" dirty="0">
                        <a:solidFill>
                          <a:schemeClr val="tx1"/>
                        </a:solidFill>
                        <a:effectLst/>
                        <a:latin typeface="+mn-lt"/>
                        <a:ea typeface="Times New Roman"/>
                        <a:cs typeface="Times New Roman"/>
                      </a:endParaRPr>
                    </a:p>
                  </a:txBody>
                  <a:tcPr marL="68580" marR="68580" marT="0" marB="0" anchor="ctr">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dirty="0" err="1" smtClean="0">
                          <a:effectLst/>
                          <a:latin typeface="+mn-lt"/>
                          <a:ea typeface="Times New Roman"/>
                          <a:cs typeface="Times New Roman"/>
                        </a:rPr>
                        <a:t>Manatt</a:t>
                      </a:r>
                      <a:endParaRPr lang="en-US" sz="1500" dirty="0">
                        <a:solidFill>
                          <a:srgbClr val="3333FF"/>
                        </a:solidFill>
                        <a:effectLst/>
                        <a:latin typeface="+mn-lt"/>
                        <a:ea typeface="Times New Roman"/>
                        <a:cs typeface="Times New Roman"/>
                      </a:endParaRPr>
                    </a:p>
                  </a:txBody>
                  <a:tcPr marL="68580" marR="68580" marT="0" marB="0" anchor="ctr">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283249">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1500" dirty="0" smtClean="0">
                          <a:effectLst/>
                          <a:latin typeface="+mn-lt"/>
                          <a:ea typeface="Times New Roman"/>
                          <a:cs typeface="Times New Roman"/>
                        </a:rPr>
                        <a:t>10:45</a:t>
                      </a:r>
                      <a:r>
                        <a:rPr lang="en-US" sz="1400" dirty="0" smtClean="0">
                          <a:effectLst/>
                          <a:latin typeface="+mn-lt"/>
                          <a:ea typeface="Times New Roman"/>
                          <a:cs typeface="Times New Roman"/>
                        </a:rPr>
                        <a:t> </a:t>
                      </a:r>
                      <a:r>
                        <a:rPr kumimoji="0" lang="en-US" sz="1400" kern="1200" dirty="0" smtClean="0">
                          <a:solidFill>
                            <a:schemeClr val="tx1"/>
                          </a:solidFill>
                          <a:effectLst/>
                          <a:latin typeface="+mn-lt"/>
                          <a:ea typeface="Times New Roman"/>
                          <a:cs typeface="Times New Roman"/>
                        </a:rPr>
                        <a:t>– </a:t>
                      </a:r>
                      <a:r>
                        <a:rPr lang="en-US" sz="1500" dirty="0" smtClean="0">
                          <a:effectLst/>
                          <a:latin typeface="+mn-lt"/>
                          <a:ea typeface="Times New Roman"/>
                          <a:cs typeface="Times New Roman"/>
                        </a:rPr>
                        <a:t>10:50</a:t>
                      </a:r>
                      <a:r>
                        <a:rPr lang="en-US" sz="1500" baseline="0" dirty="0" smtClean="0">
                          <a:effectLst/>
                          <a:latin typeface="+mn-lt"/>
                          <a:ea typeface="Times New Roman"/>
                          <a:cs typeface="Times New Roman"/>
                        </a:rPr>
                        <a:t> am</a:t>
                      </a:r>
                      <a:r>
                        <a:rPr lang="en-US" sz="1500" dirty="0" smtClean="0">
                          <a:effectLst/>
                          <a:latin typeface="+mn-lt"/>
                          <a:ea typeface="Times New Roman"/>
                          <a:cs typeface="Times New Roman"/>
                        </a:rPr>
                        <a:t> </a:t>
                      </a:r>
                      <a:endParaRPr lang="en-US" sz="1500" dirty="0">
                        <a:effectLst/>
                        <a:latin typeface="+mn-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b="1" dirty="0" smtClean="0">
                          <a:effectLst/>
                          <a:latin typeface="+mn-lt"/>
                          <a:ea typeface="Times New Roman"/>
                          <a:cs typeface="Times New Roman"/>
                        </a:rPr>
                        <a:t>Welcome &amp; Review of</a:t>
                      </a:r>
                      <a:r>
                        <a:rPr lang="en-US" sz="1500" b="1" baseline="0" dirty="0" smtClean="0">
                          <a:effectLst/>
                          <a:latin typeface="+mn-lt"/>
                          <a:ea typeface="Times New Roman"/>
                          <a:cs typeface="Times New Roman"/>
                        </a:rPr>
                        <a:t> Agenda</a:t>
                      </a:r>
                      <a:endParaRPr lang="en-US" sz="1500" b="0" dirty="0">
                        <a:effectLst/>
                        <a:latin typeface="+mn-lt"/>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dirty="0" smtClean="0">
                          <a:effectLst/>
                          <a:latin typeface="+mn-lt"/>
                          <a:ea typeface="Times New Roman"/>
                          <a:cs typeface="Times New Roman"/>
                        </a:rPr>
                        <a:t>Lynn Blewett</a:t>
                      </a:r>
                      <a:endParaRPr lang="en-US" sz="1500" dirty="0">
                        <a:effectLst/>
                        <a:latin typeface="+mn-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566499">
                <a:tc>
                  <a:txBody>
                    <a:bodyPr/>
                    <a:lstStyle/>
                    <a:p>
                      <a:pPr marL="0" marR="0" algn="l">
                        <a:spcBef>
                          <a:spcPts val="0"/>
                        </a:spcBef>
                        <a:spcAft>
                          <a:spcPts val="600"/>
                        </a:spcAft>
                      </a:pPr>
                      <a:r>
                        <a:rPr lang="en-US" sz="1500" dirty="0" smtClean="0">
                          <a:effectLst/>
                          <a:latin typeface="+mn-lt"/>
                          <a:ea typeface="Times New Roman"/>
                          <a:cs typeface="Times New Roman"/>
                        </a:rPr>
                        <a:t>10:50</a:t>
                      </a:r>
                      <a:r>
                        <a:rPr lang="en-US" sz="1400" dirty="0" smtClean="0">
                          <a:effectLst/>
                          <a:latin typeface="+mn-lt"/>
                          <a:ea typeface="Times New Roman"/>
                          <a:cs typeface="Times New Roman"/>
                        </a:rPr>
                        <a:t> </a:t>
                      </a:r>
                      <a:r>
                        <a:rPr kumimoji="0" lang="en-US" sz="1400" kern="1200" dirty="0" smtClean="0">
                          <a:solidFill>
                            <a:schemeClr val="tx1"/>
                          </a:solidFill>
                          <a:effectLst/>
                          <a:latin typeface="+mn-lt"/>
                          <a:ea typeface="Times New Roman"/>
                          <a:cs typeface="Times New Roman"/>
                        </a:rPr>
                        <a:t>– </a:t>
                      </a:r>
                      <a:r>
                        <a:rPr lang="en-US" sz="1500" dirty="0" smtClean="0">
                          <a:effectLst/>
                          <a:latin typeface="+mn-lt"/>
                          <a:ea typeface="Times New Roman"/>
                          <a:cs typeface="Times New Roman"/>
                        </a:rPr>
                        <a:t>11:20</a:t>
                      </a:r>
                      <a:r>
                        <a:rPr lang="en-US" sz="1500" baseline="0" dirty="0" smtClean="0">
                          <a:effectLst/>
                          <a:latin typeface="+mn-lt"/>
                          <a:ea typeface="Times New Roman"/>
                          <a:cs typeface="Times New Roman"/>
                        </a:rPr>
                        <a:t> am</a:t>
                      </a:r>
                      <a:endParaRPr lang="en-US" sz="1500" dirty="0">
                        <a:effectLst/>
                        <a:latin typeface="+mn-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500" b="1" dirty="0" smtClean="0">
                          <a:effectLst/>
                          <a:latin typeface="+mn-lt"/>
                        </a:rPr>
                        <a:t>Premium</a:t>
                      </a:r>
                      <a:r>
                        <a:rPr lang="en-US" sz="1500" b="1" baseline="0" dirty="0" smtClean="0">
                          <a:effectLst/>
                          <a:latin typeface="+mn-lt"/>
                        </a:rPr>
                        <a:t> Stability</a:t>
                      </a:r>
                    </a:p>
                    <a:p>
                      <a:pPr marL="285750" indent="-285750" algn="l">
                        <a:buFont typeface="Arial" panose="020B0604020202020204" pitchFamily="34" charset="0"/>
                        <a:buChar char="•"/>
                      </a:pPr>
                      <a:r>
                        <a:rPr lang="en-US" sz="1500" b="0" baseline="0" dirty="0" smtClean="0">
                          <a:effectLst/>
                          <a:latin typeface="+mn-lt"/>
                        </a:rPr>
                        <a:t>Conclude 10/30 discussion</a:t>
                      </a:r>
                      <a:endParaRPr lang="en-US" sz="1500" b="0" dirty="0">
                        <a:effectLst/>
                        <a:latin typeface="+mn-lt"/>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dirty="0" err="1" smtClean="0">
                          <a:effectLst/>
                          <a:latin typeface="+mn-lt"/>
                          <a:ea typeface="Times New Roman"/>
                          <a:cs typeface="Times New Roman"/>
                        </a:rPr>
                        <a:t>Manatt</a:t>
                      </a:r>
                      <a:r>
                        <a:rPr lang="en-US" sz="1500" dirty="0" smtClean="0">
                          <a:effectLst/>
                          <a:latin typeface="+mn-lt"/>
                          <a:ea typeface="Times New Roman"/>
                          <a:cs typeface="Times New Roman"/>
                        </a:rPr>
                        <a:t> </a:t>
                      </a:r>
                      <a:endParaRPr lang="en-US" sz="1500" dirty="0">
                        <a:solidFill>
                          <a:srgbClr val="3333FF"/>
                        </a:solidFill>
                        <a:effectLst/>
                        <a:latin typeface="+mn-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566499">
                <a:tc>
                  <a:txBody>
                    <a:bodyPr/>
                    <a:lstStyle/>
                    <a:p>
                      <a:pPr marL="0" marR="0" algn="l">
                        <a:spcBef>
                          <a:spcPts val="0"/>
                        </a:spcBef>
                        <a:spcAft>
                          <a:spcPts val="600"/>
                        </a:spcAft>
                      </a:pPr>
                      <a:r>
                        <a:rPr lang="en-US" sz="1500" dirty="0" smtClean="0">
                          <a:effectLst/>
                          <a:latin typeface="+mn-lt"/>
                          <a:ea typeface="Times New Roman"/>
                          <a:cs typeface="Times New Roman"/>
                        </a:rPr>
                        <a:t>11:20</a:t>
                      </a:r>
                      <a:r>
                        <a:rPr lang="en-US" sz="1400" dirty="0" smtClean="0">
                          <a:effectLst/>
                          <a:latin typeface="+mn-lt"/>
                          <a:ea typeface="Times New Roman"/>
                          <a:cs typeface="Times New Roman"/>
                        </a:rPr>
                        <a:t> am </a:t>
                      </a:r>
                      <a:r>
                        <a:rPr kumimoji="0" lang="en-US" sz="1400" kern="1200" dirty="0" smtClean="0">
                          <a:solidFill>
                            <a:schemeClr val="tx1"/>
                          </a:solidFill>
                          <a:effectLst/>
                          <a:latin typeface="+mn-lt"/>
                          <a:ea typeface="Times New Roman"/>
                          <a:cs typeface="Times New Roman"/>
                        </a:rPr>
                        <a:t>– </a:t>
                      </a:r>
                      <a:r>
                        <a:rPr lang="en-US" sz="1500" dirty="0" smtClean="0">
                          <a:effectLst/>
                          <a:latin typeface="+mn-lt"/>
                          <a:ea typeface="Times New Roman"/>
                          <a:cs typeface="Times New Roman"/>
                        </a:rPr>
                        <a:t>12:45 pm</a:t>
                      </a:r>
                      <a:endParaRPr lang="en-US" sz="1500" dirty="0">
                        <a:effectLst/>
                        <a:latin typeface="+mn-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500" b="1" dirty="0" smtClean="0">
                          <a:effectLst/>
                          <a:latin typeface="+mn-lt"/>
                        </a:rPr>
                        <a:t>Discuss Options &amp; Considerations</a:t>
                      </a:r>
                      <a:r>
                        <a:rPr lang="en-US" sz="1500" b="1" baseline="0" dirty="0" smtClean="0">
                          <a:effectLst/>
                          <a:latin typeface="+mn-lt"/>
                        </a:rPr>
                        <a:t> for </a:t>
                      </a:r>
                      <a:r>
                        <a:rPr lang="en-US" sz="1500" b="1" dirty="0" smtClean="0">
                          <a:effectLst/>
                          <a:latin typeface="+mn-lt"/>
                        </a:rPr>
                        <a:t>Financing a Sustainable &amp; Seamless Coverage Continuum</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dirty="0" err="1" smtClean="0">
                          <a:effectLst/>
                          <a:latin typeface="+mn-lt"/>
                          <a:ea typeface="Times New Roman"/>
                          <a:cs typeface="Times New Roman"/>
                        </a:rPr>
                        <a:t>Manatt</a:t>
                      </a:r>
                      <a:endParaRPr lang="en-US" sz="1500" dirty="0">
                        <a:effectLst/>
                        <a:latin typeface="+mn-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283249">
                <a:tc>
                  <a:txBody>
                    <a:bodyPr/>
                    <a:lstStyle/>
                    <a:p>
                      <a:pPr marL="0" marR="0" algn="l">
                        <a:spcBef>
                          <a:spcPts val="0"/>
                        </a:spcBef>
                        <a:spcAft>
                          <a:spcPts val="600"/>
                        </a:spcAft>
                      </a:pPr>
                      <a:r>
                        <a:rPr lang="en-US" sz="1500" dirty="0" smtClean="0">
                          <a:effectLst/>
                          <a:latin typeface="+mn-lt"/>
                          <a:ea typeface="Times New Roman"/>
                          <a:cs typeface="Times New Roman"/>
                        </a:rPr>
                        <a:t>12:45</a:t>
                      </a:r>
                      <a:r>
                        <a:rPr lang="en-US" sz="1400" dirty="0" smtClean="0">
                          <a:effectLst/>
                          <a:latin typeface="+mn-lt"/>
                          <a:ea typeface="Times New Roman"/>
                          <a:cs typeface="Times New Roman"/>
                        </a:rPr>
                        <a:t> </a:t>
                      </a:r>
                      <a:r>
                        <a:rPr kumimoji="0" lang="en-US" sz="1400" kern="1200" dirty="0" smtClean="0">
                          <a:solidFill>
                            <a:schemeClr val="tx1"/>
                          </a:solidFill>
                          <a:effectLst/>
                          <a:latin typeface="+mn-lt"/>
                          <a:ea typeface="Times New Roman"/>
                          <a:cs typeface="Times New Roman"/>
                        </a:rPr>
                        <a:t>– </a:t>
                      </a:r>
                      <a:r>
                        <a:rPr kumimoji="0" lang="en-US" sz="1500" kern="1200" dirty="0" smtClean="0">
                          <a:solidFill>
                            <a:schemeClr val="tx1"/>
                          </a:solidFill>
                          <a:effectLst/>
                          <a:latin typeface="+mn-lt"/>
                          <a:ea typeface="Times New Roman"/>
                          <a:cs typeface="Times New Roman"/>
                        </a:rPr>
                        <a:t>12:55 pm</a:t>
                      </a:r>
                      <a:endParaRPr lang="en-US" sz="1500" dirty="0">
                        <a:effectLst/>
                        <a:latin typeface="+mn-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500" dirty="0" smtClean="0">
                          <a:effectLst/>
                          <a:latin typeface="+mn-lt"/>
                        </a:rPr>
                        <a:t>Public Comment</a:t>
                      </a:r>
                      <a:endParaRPr lang="en-US" sz="1500" dirty="0">
                        <a:effectLst/>
                        <a:latin typeface="+mn-lt"/>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dirty="0" smtClean="0">
                          <a:effectLst/>
                          <a:latin typeface="+mn-lt"/>
                          <a:ea typeface="Times New Roman"/>
                          <a:cs typeface="Times New Roman"/>
                        </a:rPr>
                        <a:t>Lynn </a:t>
                      </a:r>
                      <a:r>
                        <a:rPr lang="en-US" sz="1500" dirty="0" err="1" smtClean="0">
                          <a:effectLst/>
                          <a:latin typeface="+mn-lt"/>
                          <a:ea typeface="Times New Roman"/>
                          <a:cs typeface="Times New Roman"/>
                        </a:rPr>
                        <a:t>Blewett</a:t>
                      </a:r>
                      <a:endParaRPr lang="en-US" sz="1500" dirty="0">
                        <a:effectLst/>
                        <a:latin typeface="+mn-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283249">
                <a:tc>
                  <a:txBody>
                    <a:bodyPr/>
                    <a:lstStyle/>
                    <a:p>
                      <a:pPr marL="0" marR="0" algn="l">
                        <a:spcBef>
                          <a:spcPts val="0"/>
                        </a:spcBef>
                        <a:spcAft>
                          <a:spcPts val="600"/>
                        </a:spcAft>
                      </a:pPr>
                      <a:r>
                        <a:rPr lang="en-US" sz="1500" dirty="0" smtClean="0">
                          <a:effectLst/>
                          <a:latin typeface="+mn-lt"/>
                          <a:ea typeface="Times New Roman"/>
                          <a:cs typeface="Times New Roman"/>
                        </a:rPr>
                        <a:t>12:55</a:t>
                      </a:r>
                      <a:r>
                        <a:rPr lang="en-US" sz="1400" dirty="0" smtClean="0">
                          <a:effectLst/>
                          <a:latin typeface="+mn-lt"/>
                          <a:ea typeface="Times New Roman"/>
                          <a:cs typeface="Times New Roman"/>
                        </a:rPr>
                        <a:t> </a:t>
                      </a:r>
                      <a:r>
                        <a:rPr kumimoji="0" lang="en-US" sz="1400" kern="1200" dirty="0" smtClean="0">
                          <a:solidFill>
                            <a:schemeClr val="tx1"/>
                          </a:solidFill>
                          <a:effectLst/>
                          <a:latin typeface="+mn-lt"/>
                          <a:ea typeface="Times New Roman"/>
                          <a:cs typeface="Times New Roman"/>
                        </a:rPr>
                        <a:t>– </a:t>
                      </a:r>
                      <a:r>
                        <a:rPr lang="en-US" sz="1500" dirty="0" smtClean="0">
                          <a:effectLst/>
                          <a:latin typeface="+mn-lt"/>
                          <a:ea typeface="Times New Roman"/>
                          <a:cs typeface="Times New Roman"/>
                        </a:rPr>
                        <a:t>1:00</a:t>
                      </a:r>
                      <a:r>
                        <a:rPr lang="en-US" sz="1500" baseline="0" dirty="0" smtClean="0">
                          <a:effectLst/>
                          <a:latin typeface="+mn-lt"/>
                          <a:ea typeface="Times New Roman"/>
                          <a:cs typeface="Times New Roman"/>
                        </a:rPr>
                        <a:t> pm</a:t>
                      </a:r>
                      <a:endParaRPr lang="en-US" sz="1500" dirty="0">
                        <a:effectLst/>
                        <a:latin typeface="+mn-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500" dirty="0" smtClean="0">
                          <a:effectLst/>
                          <a:latin typeface="+mn-lt"/>
                        </a:rPr>
                        <a:t>Wrap Up</a:t>
                      </a:r>
                      <a:r>
                        <a:rPr lang="en-US" sz="1500" baseline="0" dirty="0" smtClean="0">
                          <a:effectLst/>
                          <a:latin typeface="+mn-lt"/>
                        </a:rPr>
                        <a:t> &amp; Next Steps</a:t>
                      </a:r>
                      <a:endParaRPr lang="en-US" sz="1500" dirty="0">
                        <a:effectLst/>
                        <a:latin typeface="+mn-lt"/>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dirty="0" smtClean="0">
                          <a:effectLst/>
                          <a:latin typeface="+mn-lt"/>
                          <a:ea typeface="Times New Roman"/>
                          <a:cs typeface="Times New Roman"/>
                        </a:rPr>
                        <a:t>Lynn </a:t>
                      </a:r>
                      <a:r>
                        <a:rPr lang="en-US" sz="1500" dirty="0" err="1" smtClean="0">
                          <a:effectLst/>
                          <a:latin typeface="+mn-lt"/>
                          <a:ea typeface="Times New Roman"/>
                          <a:cs typeface="Times New Roman"/>
                        </a:rPr>
                        <a:t>Blewett</a:t>
                      </a:r>
                      <a:endParaRPr lang="en-US" sz="1500" dirty="0">
                        <a:effectLst/>
                        <a:latin typeface="+mn-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bl>
          </a:graphicData>
        </a:graphic>
      </p:graphicFrame>
      <p:pic>
        <p:nvPicPr>
          <p:cNvPr id="5"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1"/>
          <p:cNvSpPr txBox="1">
            <a:spLocks/>
          </p:cNvSpPr>
          <p:nvPr/>
        </p:nvSpPr>
        <p:spPr bwMode="auto">
          <a:xfrm>
            <a:off x="8593945"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3</a:t>
            </a:fld>
            <a:endParaRPr lang="en-US" altLang="en-US" sz="1200" dirty="0" smtClean="0">
              <a:latin typeface="Calibri" pitchFamily="34" charset="0"/>
            </a:endParaRPr>
          </a:p>
        </p:txBody>
      </p:sp>
    </p:spTree>
    <p:extLst>
      <p:ext uri="{BB962C8B-B14F-4D97-AF65-F5344CB8AC3E}">
        <p14:creationId xmlns:p14="http://schemas.microsoft.com/office/powerpoint/2010/main" val="1207512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noGrp="1"/>
          </p:cNvSpPr>
          <p:nvPr>
            <p:ph type="title"/>
          </p:nvPr>
        </p:nvSpPr>
        <p:spPr>
          <a:prstGeom prst="rect">
            <a:avLst/>
          </a:prstGeom>
        </p:spPr>
        <p:txBody>
          <a:bodyPr vert="horz" anchor="b">
            <a:noAutofit/>
          </a:bodyPr>
          <a:lstStyle>
            <a:lvl1pPr algn="ctr" rtl="0" eaLnBrk="1" latinLnBrk="0" hangingPunct="1">
              <a:lnSpc>
                <a:spcPts val="4000"/>
              </a:lnSpc>
              <a:spcBef>
                <a:spcPct val="0"/>
              </a:spcBef>
              <a:buNone/>
              <a:defRPr kumimoji="0" sz="3600" kern="1200" spc="120" baseline="0">
                <a:solidFill>
                  <a:srgbClr val="002060"/>
                </a:solidFill>
                <a:latin typeface="+mj-lt"/>
                <a:ea typeface="+mj-ea"/>
                <a:cs typeface="+mj-cs"/>
              </a:defRPr>
            </a:lvl1pPr>
          </a:lstStyle>
          <a:p>
            <a:r>
              <a:rPr lang="en-US" sz="3200" dirty="0" smtClean="0"/>
              <a:t>Future State Funding Options: </a:t>
            </a:r>
            <a:br>
              <a:rPr lang="en-US" sz="3200" dirty="0" smtClean="0"/>
            </a:br>
            <a:r>
              <a:rPr lang="en-US" sz="3200" dirty="0" smtClean="0"/>
              <a:t>Provider Assessments Rules</a:t>
            </a:r>
            <a:endParaRPr lang="en-US" sz="3200" dirty="0"/>
          </a:p>
        </p:txBody>
      </p:sp>
      <p:sp>
        <p:nvSpPr>
          <p:cNvPr id="3" name="Content Placeholder 2"/>
          <p:cNvSpPr>
            <a:spLocks noGrp="1"/>
          </p:cNvSpPr>
          <p:nvPr>
            <p:ph sz="quarter" idx="4294967295"/>
          </p:nvPr>
        </p:nvSpPr>
        <p:spPr>
          <a:xfrm>
            <a:off x="317627" y="1276743"/>
            <a:ext cx="8502650" cy="3258538"/>
          </a:xfrm>
        </p:spPr>
        <p:txBody>
          <a:bodyPr>
            <a:noAutofit/>
          </a:bodyPr>
          <a:lstStyle/>
          <a:p>
            <a:pPr marL="0" lvl="1" indent="0" defTabSz="533400">
              <a:lnSpc>
                <a:spcPct val="90000"/>
              </a:lnSpc>
              <a:spcBef>
                <a:spcPct val="0"/>
              </a:spcBef>
              <a:spcAft>
                <a:spcPts val="1200"/>
              </a:spcAft>
              <a:buClrTx/>
              <a:buSzTx/>
              <a:buNone/>
            </a:pPr>
            <a:r>
              <a:rPr lang="en-US" sz="2800" dirty="0">
                <a:solidFill>
                  <a:srgbClr val="000000">
                    <a:hueOff val="0"/>
                    <a:satOff val="0"/>
                    <a:lumOff val="0"/>
                    <a:alphaOff val="0"/>
                  </a:srgbClr>
                </a:solidFill>
              </a:rPr>
              <a:t>In order to receive federal </a:t>
            </a:r>
            <a:r>
              <a:rPr lang="en-US" sz="2800" b="1" dirty="0" smtClean="0">
                <a:solidFill>
                  <a:srgbClr val="000000">
                    <a:hueOff val="0"/>
                    <a:satOff val="0"/>
                    <a:lumOff val="0"/>
                    <a:alphaOff val="0"/>
                  </a:srgbClr>
                </a:solidFill>
              </a:rPr>
              <a:t>Medicaid</a:t>
            </a:r>
            <a:r>
              <a:rPr lang="en-US" sz="2800" dirty="0" smtClean="0">
                <a:solidFill>
                  <a:srgbClr val="000000">
                    <a:hueOff val="0"/>
                    <a:satOff val="0"/>
                    <a:lumOff val="0"/>
                    <a:alphaOff val="0"/>
                  </a:srgbClr>
                </a:solidFill>
              </a:rPr>
              <a:t> matching </a:t>
            </a:r>
            <a:r>
              <a:rPr lang="en-US" sz="2800" dirty="0">
                <a:solidFill>
                  <a:srgbClr val="000000">
                    <a:hueOff val="0"/>
                    <a:satOff val="0"/>
                    <a:lumOff val="0"/>
                    <a:alphaOff val="0"/>
                  </a:srgbClr>
                </a:solidFill>
              </a:rPr>
              <a:t>funds for provider assessment revenue, the assessment must</a:t>
            </a:r>
            <a:r>
              <a:rPr lang="en-US" sz="2800" dirty="0" smtClean="0">
                <a:solidFill>
                  <a:srgbClr val="000000">
                    <a:hueOff val="0"/>
                    <a:satOff val="0"/>
                    <a:lumOff val="0"/>
                    <a:alphaOff val="0"/>
                  </a:srgbClr>
                </a:solidFill>
              </a:rPr>
              <a:t>:</a:t>
            </a:r>
          </a:p>
          <a:p>
            <a:pPr marL="285750" lvl="1" indent="-285750" defTabSz="533400">
              <a:lnSpc>
                <a:spcPct val="90000"/>
              </a:lnSpc>
              <a:spcBef>
                <a:spcPct val="0"/>
              </a:spcBef>
              <a:spcAft>
                <a:spcPts val="1200"/>
              </a:spcAft>
              <a:buClrTx/>
              <a:buSzTx/>
            </a:pPr>
            <a:r>
              <a:rPr lang="en-US" sz="2400" dirty="0" smtClean="0">
                <a:solidFill>
                  <a:srgbClr val="000000">
                    <a:hueOff val="0"/>
                    <a:satOff val="0"/>
                    <a:lumOff val="0"/>
                    <a:alphaOff val="0"/>
                  </a:srgbClr>
                </a:solidFill>
              </a:rPr>
              <a:t>be broad-based</a:t>
            </a:r>
          </a:p>
          <a:p>
            <a:pPr marL="285750" lvl="1" indent="-285750" defTabSz="533400">
              <a:lnSpc>
                <a:spcPct val="90000"/>
              </a:lnSpc>
              <a:spcBef>
                <a:spcPct val="0"/>
              </a:spcBef>
              <a:spcAft>
                <a:spcPts val="1200"/>
              </a:spcAft>
              <a:buClrTx/>
              <a:buSzTx/>
            </a:pPr>
            <a:r>
              <a:rPr lang="en-US" sz="2400" dirty="0" smtClean="0">
                <a:solidFill>
                  <a:srgbClr val="000000">
                    <a:hueOff val="0"/>
                    <a:satOff val="0"/>
                    <a:lumOff val="0"/>
                    <a:alphaOff val="0"/>
                  </a:srgbClr>
                </a:solidFill>
              </a:rPr>
              <a:t>be </a:t>
            </a:r>
            <a:r>
              <a:rPr lang="en-US" sz="2400" dirty="0">
                <a:solidFill>
                  <a:srgbClr val="000000">
                    <a:hueOff val="0"/>
                    <a:satOff val="0"/>
                    <a:lumOff val="0"/>
                    <a:alphaOff val="0"/>
                  </a:srgbClr>
                </a:solidFill>
              </a:rPr>
              <a:t>imposed uniformly </a:t>
            </a:r>
            <a:endParaRPr lang="en-US" sz="2400" dirty="0" smtClean="0">
              <a:solidFill>
                <a:srgbClr val="000000">
                  <a:hueOff val="0"/>
                  <a:satOff val="0"/>
                  <a:lumOff val="0"/>
                  <a:alphaOff val="0"/>
                </a:srgbClr>
              </a:solidFill>
            </a:endParaRPr>
          </a:p>
          <a:p>
            <a:pPr marL="285750" lvl="1" indent="-285750" defTabSz="533400">
              <a:lnSpc>
                <a:spcPct val="90000"/>
              </a:lnSpc>
              <a:spcBef>
                <a:spcPct val="0"/>
              </a:spcBef>
              <a:spcAft>
                <a:spcPts val="1200"/>
              </a:spcAft>
              <a:buClrTx/>
              <a:buSzTx/>
            </a:pPr>
            <a:r>
              <a:rPr lang="en-US" sz="2400" dirty="0" smtClean="0">
                <a:solidFill>
                  <a:srgbClr val="000000">
                    <a:hueOff val="0"/>
                    <a:satOff val="0"/>
                    <a:lumOff val="0"/>
                    <a:alphaOff val="0"/>
                  </a:srgbClr>
                </a:solidFill>
              </a:rPr>
              <a:t>not </a:t>
            </a:r>
            <a:r>
              <a:rPr lang="en-US" sz="2400" dirty="0">
                <a:solidFill>
                  <a:srgbClr val="000000">
                    <a:hueOff val="0"/>
                    <a:satOff val="0"/>
                    <a:lumOff val="0"/>
                    <a:alphaOff val="0"/>
                  </a:srgbClr>
                </a:solidFill>
              </a:rPr>
              <a:t>exceed 25% of the non-federal share of Medicaid </a:t>
            </a:r>
            <a:r>
              <a:rPr lang="en-US" sz="2400" dirty="0" smtClean="0">
                <a:solidFill>
                  <a:srgbClr val="000000">
                    <a:hueOff val="0"/>
                    <a:satOff val="0"/>
                    <a:lumOff val="0"/>
                    <a:alphaOff val="0"/>
                  </a:srgbClr>
                </a:solidFill>
              </a:rPr>
              <a:t>costs</a:t>
            </a:r>
          </a:p>
          <a:p>
            <a:pPr marL="285750" lvl="1" indent="-285750" defTabSz="533400">
              <a:lnSpc>
                <a:spcPct val="90000"/>
              </a:lnSpc>
              <a:spcBef>
                <a:spcPct val="0"/>
              </a:spcBef>
              <a:spcAft>
                <a:spcPts val="1200"/>
              </a:spcAft>
              <a:buClrTx/>
              <a:buSzTx/>
            </a:pPr>
            <a:r>
              <a:rPr lang="en-US" sz="2400" dirty="0" smtClean="0">
                <a:solidFill>
                  <a:srgbClr val="000000">
                    <a:hueOff val="0"/>
                    <a:satOff val="0"/>
                    <a:lumOff val="0"/>
                    <a:alphaOff val="0"/>
                  </a:srgbClr>
                </a:solidFill>
              </a:rPr>
              <a:t>not </a:t>
            </a:r>
            <a:r>
              <a:rPr lang="en-US" sz="2400" dirty="0">
                <a:solidFill>
                  <a:srgbClr val="000000">
                    <a:hueOff val="0"/>
                    <a:satOff val="0"/>
                    <a:lumOff val="0"/>
                    <a:alphaOff val="0"/>
                  </a:srgbClr>
                </a:solidFill>
              </a:rPr>
              <a:t>hold providers “harmless” </a:t>
            </a:r>
            <a:endParaRPr lang="en-US" sz="2400" dirty="0" smtClean="0">
              <a:solidFill>
                <a:srgbClr val="000000">
                  <a:hueOff val="0"/>
                  <a:satOff val="0"/>
                  <a:lumOff val="0"/>
                  <a:alphaOff val="0"/>
                </a:srgbClr>
              </a:solidFill>
            </a:endParaRPr>
          </a:p>
          <a:p>
            <a:pPr marL="560070" lvl="2" indent="-285750" defTabSz="533400">
              <a:lnSpc>
                <a:spcPct val="90000"/>
              </a:lnSpc>
              <a:spcBef>
                <a:spcPct val="0"/>
              </a:spcBef>
              <a:spcAft>
                <a:spcPts val="1200"/>
              </a:spcAft>
              <a:buClrTx/>
              <a:buSzTx/>
            </a:pPr>
            <a:r>
              <a:rPr lang="en-US" dirty="0" smtClean="0">
                <a:solidFill>
                  <a:srgbClr val="000000"/>
                </a:solidFill>
                <a:latin typeface="Calibri" pitchFamily="34" charset="0"/>
              </a:rPr>
              <a:t>Tax rates </a:t>
            </a:r>
            <a:r>
              <a:rPr lang="en-US" dirty="0">
                <a:solidFill>
                  <a:srgbClr val="000000"/>
                </a:solidFill>
                <a:latin typeface="Calibri" pitchFamily="34" charset="0"/>
              </a:rPr>
              <a:t>of </a:t>
            </a:r>
            <a:r>
              <a:rPr lang="en-US" dirty="0" smtClean="0">
                <a:solidFill>
                  <a:srgbClr val="000000"/>
                </a:solidFill>
                <a:latin typeface="Calibri" pitchFamily="34" charset="0"/>
              </a:rPr>
              <a:t>&lt;6</a:t>
            </a:r>
            <a:r>
              <a:rPr lang="en-US" dirty="0">
                <a:solidFill>
                  <a:srgbClr val="000000"/>
                </a:solidFill>
                <a:latin typeface="Calibri" pitchFamily="34" charset="0"/>
              </a:rPr>
              <a:t>% generally meet the hold harmless </a:t>
            </a:r>
            <a:r>
              <a:rPr lang="en-US" dirty="0" smtClean="0">
                <a:solidFill>
                  <a:srgbClr val="000000"/>
                </a:solidFill>
                <a:latin typeface="Calibri" pitchFamily="34" charset="0"/>
              </a:rPr>
              <a:t>test.</a:t>
            </a:r>
          </a:p>
        </p:txBody>
      </p:sp>
      <p:sp>
        <p:nvSpPr>
          <p:cNvPr id="5" name="Rectangle 4"/>
          <p:cNvSpPr/>
          <p:nvPr/>
        </p:nvSpPr>
        <p:spPr>
          <a:xfrm>
            <a:off x="296884" y="4726380"/>
            <a:ext cx="8478800" cy="76002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Constraints do </a:t>
            </a:r>
            <a:r>
              <a:rPr lang="en-US" sz="2400" b="1" dirty="0" smtClean="0">
                <a:solidFill>
                  <a:schemeClr val="tx1"/>
                </a:solidFill>
              </a:rPr>
              <a:t>not </a:t>
            </a:r>
            <a:r>
              <a:rPr lang="en-US" sz="2400" dirty="0" smtClean="0">
                <a:solidFill>
                  <a:schemeClr val="tx1"/>
                </a:solidFill>
              </a:rPr>
              <a:t>apply to </a:t>
            </a:r>
            <a:r>
              <a:rPr lang="en-US" sz="2400" dirty="0" err="1" smtClean="0">
                <a:solidFill>
                  <a:schemeClr val="tx1"/>
                </a:solidFill>
              </a:rPr>
              <a:t>BHP</a:t>
            </a:r>
            <a:r>
              <a:rPr lang="en-US" sz="2400" dirty="0" smtClean="0">
                <a:solidFill>
                  <a:schemeClr val="tx1"/>
                </a:solidFill>
              </a:rPr>
              <a:t> or 1332 funding</a:t>
            </a:r>
            <a:endParaRPr lang="en-US" sz="2400" dirty="0">
              <a:solidFill>
                <a:schemeClr val="tx1"/>
              </a:solidFill>
            </a:endParaRPr>
          </a:p>
        </p:txBody>
      </p:sp>
      <p:sp>
        <p:nvSpPr>
          <p:cNvPr id="6" name="Slide Number Placeholder 1"/>
          <p:cNvSpPr txBox="1">
            <a:spLocks/>
          </p:cNvSpPr>
          <p:nvPr/>
        </p:nvSpPr>
        <p:spPr bwMode="auto">
          <a:xfrm>
            <a:off x="8593945"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30</a:t>
            </a:fld>
            <a:endParaRPr lang="en-US" altLang="en-US" sz="1200" dirty="0" smtClean="0">
              <a:latin typeface="Calibri" pitchFamily="34" charset="0"/>
            </a:endParaRPr>
          </a:p>
        </p:txBody>
      </p:sp>
    </p:spTree>
    <p:extLst>
      <p:ext uri="{BB962C8B-B14F-4D97-AF65-F5344CB8AC3E}">
        <p14:creationId xmlns:p14="http://schemas.microsoft.com/office/powerpoint/2010/main" val="28460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noGrp="1"/>
          </p:cNvSpPr>
          <p:nvPr>
            <p:ph type="title"/>
          </p:nvPr>
        </p:nvSpPr>
        <p:spPr>
          <a:prstGeom prst="rect">
            <a:avLst/>
          </a:prstGeom>
        </p:spPr>
        <p:txBody>
          <a:bodyPr vert="horz" anchor="b">
            <a:noAutofit/>
          </a:bodyPr>
          <a:lstStyle>
            <a:lvl1pPr algn="ctr" rtl="0" eaLnBrk="1" latinLnBrk="0" hangingPunct="1">
              <a:lnSpc>
                <a:spcPts val="4000"/>
              </a:lnSpc>
              <a:spcBef>
                <a:spcPct val="0"/>
              </a:spcBef>
              <a:buNone/>
              <a:defRPr kumimoji="0" sz="3600" kern="1200" spc="120" baseline="0">
                <a:solidFill>
                  <a:srgbClr val="002060"/>
                </a:solidFill>
                <a:latin typeface="+mj-lt"/>
                <a:ea typeface="+mj-ea"/>
                <a:cs typeface="+mj-cs"/>
              </a:defRPr>
            </a:lvl1pPr>
          </a:lstStyle>
          <a:p>
            <a:r>
              <a:rPr lang="en-US" sz="3200" dirty="0" smtClean="0"/>
              <a:t>Future State Funding Options: </a:t>
            </a:r>
            <a:br>
              <a:rPr lang="en-US" sz="3200" dirty="0" smtClean="0"/>
            </a:br>
            <a:r>
              <a:rPr lang="en-US" sz="3200" dirty="0" smtClean="0"/>
              <a:t>Provider Assessment Examples</a:t>
            </a:r>
            <a:endParaRPr lang="en-US" sz="3200" dirty="0"/>
          </a:p>
        </p:txBody>
      </p:sp>
      <p:graphicFrame>
        <p:nvGraphicFramePr>
          <p:cNvPr id="5" name="Table 4" descr="State State Share of Medicaid Expenditures*^ Provider Assessment Revenue^ Percentage of State Share Funded with Provider Assessment Revenue^ Nursing Homes+ Hospitals+ ICFs+ Health Plans+ Other+&#10;Arkansas $1,091,681,218  $139,712,997  12.80% x x x - -&#10;Colorado $2,289,072,342  $587,401,602  25.70% x x x - -&#10;Maryland $3,634,166,238  $717,307,156  19.70% x x x x -&#10;Minnesota $4,568,231,916  $795,059,666  17.40% x x x x x&#10;Oklahoma $1,558,015,278  $190,006,111  12.20% x x x - -&#10;Wisconsin $2,586,229,227  $527,086,836  20.40% x x x - x"/>
          <p:cNvGraphicFramePr>
            <a:graphicFrameLocks noGrp="1"/>
          </p:cNvGraphicFramePr>
          <p:nvPr>
            <p:extLst>
              <p:ext uri="{D42A27DB-BD31-4B8C-83A1-F6EECF244321}">
                <p14:modId xmlns:p14="http://schemas.microsoft.com/office/powerpoint/2010/main" val="24551880"/>
              </p:ext>
            </p:extLst>
          </p:nvPr>
        </p:nvGraphicFramePr>
        <p:xfrm>
          <a:off x="454152" y="1749894"/>
          <a:ext cx="8274212" cy="3108960"/>
        </p:xfrm>
        <a:graphic>
          <a:graphicData uri="http://schemas.openxmlformats.org/drawingml/2006/table">
            <a:tbl>
              <a:tblPr firstRow="1" bandRow="1">
                <a:tableStyleId>{5C22544A-7EE6-4342-B048-85BDC9FD1C3A}</a:tableStyleId>
              </a:tblPr>
              <a:tblGrid>
                <a:gridCol w="1087152"/>
                <a:gridCol w="1267234"/>
                <a:gridCol w="1202799"/>
                <a:gridCol w="1331670"/>
                <a:gridCol w="911217"/>
                <a:gridCol w="618535"/>
                <a:gridCol w="618535"/>
                <a:gridCol w="618535"/>
                <a:gridCol w="618535"/>
              </a:tblGrid>
              <a:tr h="1113510">
                <a:tc>
                  <a:txBody>
                    <a:bodyPr/>
                    <a:lstStyle/>
                    <a:p>
                      <a:r>
                        <a:rPr lang="en-US" sz="1400" b="1" dirty="0" smtClean="0">
                          <a:solidFill>
                            <a:sysClr val="windowText" lastClr="000000"/>
                          </a:solidFill>
                          <a:latin typeface="+mj-lt"/>
                        </a:rPr>
                        <a:t>State</a:t>
                      </a:r>
                      <a:endParaRPr lang="en-US" sz="1400" b="1" dirty="0">
                        <a:solidFill>
                          <a:sysClr val="windowText" lastClr="000000"/>
                        </a:solidFill>
                        <a:latin typeface="+mj-lt"/>
                      </a:endParaRPr>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D0D8E8"/>
                    </a:solidFill>
                  </a:tcPr>
                </a:tc>
                <a:tc>
                  <a:txBody>
                    <a:bodyPr/>
                    <a:lstStyle/>
                    <a:p>
                      <a:r>
                        <a:rPr lang="en-US" sz="1400" b="1" dirty="0" smtClean="0">
                          <a:solidFill>
                            <a:sysClr val="windowText" lastClr="000000"/>
                          </a:solidFill>
                          <a:latin typeface="+mj-lt"/>
                        </a:rPr>
                        <a:t>State</a:t>
                      </a:r>
                      <a:r>
                        <a:rPr lang="en-US" sz="1400" b="1" baseline="0" dirty="0" smtClean="0">
                          <a:solidFill>
                            <a:sysClr val="windowText" lastClr="000000"/>
                          </a:solidFill>
                          <a:latin typeface="+mj-lt"/>
                        </a:rPr>
                        <a:t> Share of </a:t>
                      </a:r>
                      <a:r>
                        <a:rPr lang="en-US" sz="1400" b="1" dirty="0" smtClean="0">
                          <a:solidFill>
                            <a:sysClr val="windowText" lastClr="000000"/>
                          </a:solidFill>
                          <a:latin typeface="+mj-lt"/>
                        </a:rPr>
                        <a:t>Medicaid Expenditures*^</a:t>
                      </a:r>
                      <a:endParaRPr lang="en-US" sz="1400" b="1" dirty="0">
                        <a:solidFill>
                          <a:sysClr val="windowText" lastClr="000000"/>
                        </a:solidFill>
                        <a:latin typeface="+mj-lt"/>
                      </a:endParaRPr>
                    </a:p>
                  </a:txBody>
                  <a:tcPr anchor="b">
                    <a:lnT w="12700" cap="flat" cmpd="sng" algn="ctr">
                      <a:solidFill>
                        <a:schemeClr val="tx1"/>
                      </a:solidFill>
                      <a:prstDash val="solid"/>
                      <a:round/>
                      <a:headEnd type="none" w="med" len="med"/>
                      <a:tailEnd type="none" w="med" len="med"/>
                    </a:lnT>
                    <a:solidFill>
                      <a:srgbClr val="D0D8E8"/>
                    </a:solidFill>
                  </a:tcPr>
                </a:tc>
                <a:tc>
                  <a:txBody>
                    <a:bodyPr/>
                    <a:lstStyle/>
                    <a:p>
                      <a:r>
                        <a:rPr lang="en-US" sz="1400" b="1" dirty="0" smtClean="0">
                          <a:solidFill>
                            <a:sysClr val="windowText" lastClr="000000"/>
                          </a:solidFill>
                          <a:latin typeface="+mj-lt"/>
                        </a:rPr>
                        <a:t>Provider</a:t>
                      </a:r>
                      <a:r>
                        <a:rPr lang="en-US" sz="1400" b="1" baseline="0" dirty="0" smtClean="0">
                          <a:solidFill>
                            <a:sysClr val="windowText" lastClr="000000"/>
                          </a:solidFill>
                          <a:latin typeface="+mj-lt"/>
                        </a:rPr>
                        <a:t> Assessment Revenue^</a:t>
                      </a:r>
                      <a:endParaRPr lang="en-US" sz="1400" b="1" dirty="0">
                        <a:solidFill>
                          <a:sysClr val="windowText" lastClr="000000"/>
                        </a:solidFill>
                        <a:latin typeface="+mj-lt"/>
                      </a:endParaRPr>
                    </a:p>
                  </a:txBody>
                  <a:tcPr anchor="b">
                    <a:lnT w="12700" cap="flat" cmpd="sng" algn="ctr">
                      <a:solidFill>
                        <a:schemeClr val="tx1"/>
                      </a:solidFill>
                      <a:prstDash val="solid"/>
                      <a:round/>
                      <a:headEnd type="none" w="med" len="med"/>
                      <a:tailEnd type="none" w="med" len="med"/>
                    </a:lnT>
                    <a:solidFill>
                      <a:srgbClr val="D0D8E8"/>
                    </a:solidFill>
                  </a:tcPr>
                </a:tc>
                <a:tc>
                  <a:txBody>
                    <a:bodyPr/>
                    <a:lstStyle/>
                    <a:p>
                      <a:r>
                        <a:rPr lang="en-US" sz="1300" b="1" dirty="0" smtClean="0">
                          <a:solidFill>
                            <a:sysClr val="windowText" lastClr="000000"/>
                          </a:solidFill>
                          <a:latin typeface="+mj-lt"/>
                        </a:rPr>
                        <a:t>Percentage of State Share Funded with Provider Assessment Revenue^</a:t>
                      </a:r>
                      <a:endParaRPr lang="en-US" sz="1300" b="1" dirty="0">
                        <a:solidFill>
                          <a:sysClr val="windowText" lastClr="000000"/>
                        </a:solidFill>
                        <a:latin typeface="+mj-lt"/>
                      </a:endParaRPr>
                    </a:p>
                  </a:txBody>
                  <a:tcPr anchor="b">
                    <a:lnT w="12700" cap="flat" cmpd="sng" algn="ctr">
                      <a:solidFill>
                        <a:schemeClr val="tx1"/>
                      </a:solidFill>
                      <a:prstDash val="solid"/>
                      <a:round/>
                      <a:headEnd type="none" w="med" len="med"/>
                      <a:tailEnd type="none" w="med" len="med"/>
                    </a:lnT>
                    <a:solidFill>
                      <a:srgbClr val="D0D8E8"/>
                    </a:solidFill>
                  </a:tcPr>
                </a:tc>
                <a:tc>
                  <a:txBody>
                    <a:bodyPr/>
                    <a:lstStyle/>
                    <a:p>
                      <a:r>
                        <a:rPr lang="en-US" sz="1400" dirty="0" smtClean="0">
                          <a:solidFill>
                            <a:sysClr val="windowText" lastClr="000000"/>
                          </a:solidFill>
                          <a:latin typeface="+mj-lt"/>
                        </a:rPr>
                        <a:t>Nursing</a:t>
                      </a:r>
                      <a:r>
                        <a:rPr lang="en-US" sz="1400" baseline="0" dirty="0" smtClean="0">
                          <a:solidFill>
                            <a:sysClr val="windowText" lastClr="000000"/>
                          </a:solidFill>
                          <a:latin typeface="+mj-lt"/>
                        </a:rPr>
                        <a:t> Homes+</a:t>
                      </a:r>
                      <a:endParaRPr lang="en-US" sz="1400" dirty="0">
                        <a:solidFill>
                          <a:sysClr val="windowText" lastClr="000000"/>
                        </a:solidFill>
                        <a:latin typeface="+mj-lt"/>
                      </a:endParaRPr>
                    </a:p>
                  </a:txBody>
                  <a:tcPr vert="vert270" anchor="b">
                    <a:lnT w="12700" cap="flat" cmpd="sng" algn="ctr">
                      <a:solidFill>
                        <a:schemeClr val="tx1"/>
                      </a:solidFill>
                      <a:prstDash val="solid"/>
                      <a:round/>
                      <a:headEnd type="none" w="med" len="med"/>
                      <a:tailEnd type="none" w="med" len="med"/>
                    </a:lnT>
                    <a:solidFill>
                      <a:srgbClr val="D0D8E8"/>
                    </a:solidFill>
                  </a:tcPr>
                </a:tc>
                <a:tc>
                  <a:txBody>
                    <a:bodyPr/>
                    <a:lstStyle/>
                    <a:p>
                      <a:r>
                        <a:rPr lang="en-US" sz="1400" dirty="0" smtClean="0">
                          <a:solidFill>
                            <a:sysClr val="windowText" lastClr="000000"/>
                          </a:solidFill>
                          <a:latin typeface="+mj-lt"/>
                        </a:rPr>
                        <a:t>Hospitals+</a:t>
                      </a:r>
                      <a:endParaRPr lang="en-US" sz="1400" dirty="0">
                        <a:solidFill>
                          <a:sysClr val="windowText" lastClr="000000"/>
                        </a:solidFill>
                        <a:latin typeface="+mj-lt"/>
                      </a:endParaRPr>
                    </a:p>
                  </a:txBody>
                  <a:tcPr vert="vert270" anchor="b">
                    <a:lnT w="12700" cap="flat" cmpd="sng" algn="ctr">
                      <a:solidFill>
                        <a:schemeClr val="tx1"/>
                      </a:solidFill>
                      <a:prstDash val="solid"/>
                      <a:round/>
                      <a:headEnd type="none" w="med" len="med"/>
                      <a:tailEnd type="none" w="med" len="med"/>
                    </a:lnT>
                    <a:solidFill>
                      <a:srgbClr val="D0D8E8"/>
                    </a:solidFill>
                  </a:tcPr>
                </a:tc>
                <a:tc>
                  <a:txBody>
                    <a:bodyPr/>
                    <a:lstStyle/>
                    <a:p>
                      <a:r>
                        <a:rPr lang="en-US" sz="1400" dirty="0" smtClean="0">
                          <a:solidFill>
                            <a:sysClr val="windowText" lastClr="000000"/>
                          </a:solidFill>
                          <a:latin typeface="+mj-lt"/>
                        </a:rPr>
                        <a:t>ICFs+</a:t>
                      </a:r>
                      <a:endParaRPr lang="en-US" sz="1400" dirty="0">
                        <a:solidFill>
                          <a:sysClr val="windowText" lastClr="000000"/>
                        </a:solidFill>
                        <a:latin typeface="+mj-lt"/>
                      </a:endParaRPr>
                    </a:p>
                  </a:txBody>
                  <a:tcPr vert="vert270" anchor="b">
                    <a:lnT w="12700" cap="flat" cmpd="sng" algn="ctr">
                      <a:solidFill>
                        <a:schemeClr val="tx1"/>
                      </a:solidFill>
                      <a:prstDash val="solid"/>
                      <a:round/>
                      <a:headEnd type="none" w="med" len="med"/>
                      <a:tailEnd type="none" w="med" len="med"/>
                    </a:lnT>
                    <a:solidFill>
                      <a:srgbClr val="D0D8E8"/>
                    </a:solidFill>
                  </a:tcPr>
                </a:tc>
                <a:tc>
                  <a:txBody>
                    <a:bodyPr/>
                    <a:lstStyle/>
                    <a:p>
                      <a:r>
                        <a:rPr lang="en-US" sz="1400" dirty="0" smtClean="0">
                          <a:solidFill>
                            <a:sysClr val="windowText" lastClr="000000"/>
                          </a:solidFill>
                          <a:latin typeface="+mj-lt"/>
                        </a:rPr>
                        <a:t>Health Plans+</a:t>
                      </a:r>
                      <a:endParaRPr lang="en-US" sz="1400" dirty="0">
                        <a:solidFill>
                          <a:sysClr val="windowText" lastClr="000000"/>
                        </a:solidFill>
                        <a:latin typeface="+mj-lt"/>
                      </a:endParaRPr>
                    </a:p>
                  </a:txBody>
                  <a:tcPr vert="vert270" anchor="b">
                    <a:lnT w="12700" cap="flat" cmpd="sng" algn="ctr">
                      <a:solidFill>
                        <a:schemeClr val="tx1"/>
                      </a:solidFill>
                      <a:prstDash val="solid"/>
                      <a:round/>
                      <a:headEnd type="none" w="med" len="med"/>
                      <a:tailEnd type="none" w="med" len="med"/>
                    </a:lnT>
                    <a:solidFill>
                      <a:srgbClr val="D0D8E8"/>
                    </a:solidFill>
                  </a:tcPr>
                </a:tc>
                <a:tc>
                  <a:txBody>
                    <a:bodyPr/>
                    <a:lstStyle/>
                    <a:p>
                      <a:r>
                        <a:rPr lang="en-US" sz="1400" dirty="0" smtClean="0">
                          <a:solidFill>
                            <a:sysClr val="windowText" lastClr="000000"/>
                          </a:solidFill>
                          <a:latin typeface="+mj-lt"/>
                        </a:rPr>
                        <a:t>Other+</a:t>
                      </a:r>
                      <a:endParaRPr lang="en-US" sz="1400" dirty="0">
                        <a:solidFill>
                          <a:sysClr val="windowText" lastClr="000000"/>
                        </a:solidFill>
                        <a:latin typeface="+mj-lt"/>
                      </a:endParaRPr>
                    </a:p>
                  </a:txBody>
                  <a:tcPr vert="vert27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D0D8E8"/>
                    </a:solidFill>
                  </a:tcPr>
                </a:tc>
              </a:tr>
              <a:tr h="287685">
                <a:tc>
                  <a:txBody>
                    <a:bodyPr/>
                    <a:lstStyle/>
                    <a:p>
                      <a:r>
                        <a:rPr lang="en-US" sz="1400" b="1" dirty="0" smtClean="0">
                          <a:latin typeface="+mj-lt"/>
                        </a:rPr>
                        <a:t>Arkansas</a:t>
                      </a:r>
                      <a:endParaRPr lang="en-US" sz="1400" b="1" dirty="0">
                        <a:latin typeface="+mj-lt"/>
                      </a:endParaRPr>
                    </a:p>
                  </a:txBody>
                  <a:tcPr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r" fontAlgn="b"/>
                      <a:r>
                        <a:rPr lang="en-US" sz="1400" b="0" i="0" u="none" strike="noStrike" dirty="0">
                          <a:solidFill>
                            <a:srgbClr val="000000"/>
                          </a:solidFill>
                          <a:effectLst/>
                          <a:latin typeface="+mj-lt"/>
                        </a:rPr>
                        <a:t>$</a:t>
                      </a:r>
                      <a:r>
                        <a:rPr lang="en-US" sz="1400" b="0" i="0" u="none" strike="noStrike" dirty="0" smtClean="0">
                          <a:solidFill>
                            <a:srgbClr val="000000"/>
                          </a:solidFill>
                          <a:effectLst/>
                          <a:latin typeface="+mj-lt"/>
                        </a:rPr>
                        <a:t>1,091,681,218 </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r" fontAlgn="b"/>
                      <a:r>
                        <a:rPr lang="en-US" sz="1400" b="0" i="0" u="none" strike="noStrike" dirty="0">
                          <a:solidFill>
                            <a:srgbClr val="000000"/>
                          </a:solidFill>
                          <a:effectLst/>
                          <a:latin typeface="+mj-lt"/>
                        </a:rPr>
                        <a:t>$</a:t>
                      </a:r>
                      <a:r>
                        <a:rPr lang="en-US" sz="1400" b="0" i="0" u="none" strike="noStrike" dirty="0" smtClean="0">
                          <a:solidFill>
                            <a:srgbClr val="000000"/>
                          </a:solidFill>
                          <a:effectLst/>
                          <a:latin typeface="+mj-lt"/>
                        </a:rPr>
                        <a:t>139,712,997 </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r" fontAlgn="b"/>
                      <a:r>
                        <a:rPr lang="en-US" sz="1400" b="0" i="0" u="none" strike="noStrike" dirty="0">
                          <a:solidFill>
                            <a:srgbClr val="000000"/>
                          </a:solidFill>
                          <a:effectLst/>
                          <a:latin typeface="+mj-lt"/>
                        </a:rPr>
                        <a:t>12.80%</a:t>
                      </a: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a:t>
                      </a:r>
                      <a:endParaRPr lang="en-US" sz="1400" b="0" i="0" u="none" strike="noStrike" dirty="0">
                        <a:solidFill>
                          <a:srgbClr val="000000"/>
                        </a:solidFill>
                        <a:effectLst/>
                        <a:latin typeface="+mj-lt"/>
                      </a:endParaRPr>
                    </a:p>
                  </a:txBody>
                  <a:tcPr marL="9525" marR="9525" marT="9525" marB="0" anchor="ctr">
                    <a:lnR w="12700" cap="flat" cmpd="sng" algn="ctr">
                      <a:solidFill>
                        <a:schemeClr val="tx1"/>
                      </a:solidFill>
                      <a:prstDash val="solid"/>
                      <a:round/>
                      <a:headEnd type="none" w="med" len="med"/>
                      <a:tailEnd type="none" w="med" len="med"/>
                    </a:lnR>
                    <a:solidFill>
                      <a:schemeClr val="bg1">
                        <a:lumMod val="85000"/>
                      </a:schemeClr>
                    </a:solidFill>
                  </a:tcPr>
                </a:tc>
              </a:tr>
              <a:tr h="287685">
                <a:tc>
                  <a:txBody>
                    <a:bodyPr/>
                    <a:lstStyle/>
                    <a:p>
                      <a:r>
                        <a:rPr lang="en-US" sz="1400" b="1" dirty="0" smtClean="0">
                          <a:latin typeface="+mj-lt"/>
                        </a:rPr>
                        <a:t>Colorado</a:t>
                      </a:r>
                      <a:endParaRPr lang="en-US" sz="1400" b="1" dirty="0">
                        <a:latin typeface="+mj-lt"/>
                      </a:endParaRPr>
                    </a:p>
                  </a:txBody>
                  <a:tcPr anchor="ctr">
                    <a:lnL w="12700" cap="flat" cmpd="sng" algn="ctr">
                      <a:solidFill>
                        <a:schemeClr val="tx1"/>
                      </a:solidFill>
                      <a:prstDash val="solid"/>
                      <a:round/>
                      <a:headEnd type="none" w="med" len="med"/>
                      <a:tailEnd type="none" w="med" len="med"/>
                    </a:lnL>
                    <a:noFill/>
                  </a:tcPr>
                </a:tc>
                <a:tc>
                  <a:txBody>
                    <a:bodyPr/>
                    <a:lstStyle/>
                    <a:p>
                      <a:pPr algn="r" fontAlgn="b"/>
                      <a:r>
                        <a:rPr lang="en-US" sz="1400" b="0" i="0" u="none" strike="noStrike" dirty="0">
                          <a:solidFill>
                            <a:srgbClr val="000000"/>
                          </a:solidFill>
                          <a:effectLst/>
                          <a:latin typeface="+mj-lt"/>
                        </a:rPr>
                        <a:t>$</a:t>
                      </a:r>
                      <a:r>
                        <a:rPr lang="en-US" sz="1400" b="0" i="0" u="none" strike="noStrike" dirty="0" smtClean="0">
                          <a:solidFill>
                            <a:srgbClr val="000000"/>
                          </a:solidFill>
                          <a:effectLst/>
                          <a:latin typeface="+mj-lt"/>
                        </a:rPr>
                        <a:t>2,289,072,342 </a:t>
                      </a:r>
                      <a:endParaRPr lang="en-US" sz="1400" b="0" i="0" u="none" strike="noStrike" dirty="0">
                        <a:solidFill>
                          <a:srgbClr val="000000"/>
                        </a:solidFill>
                        <a:effectLst/>
                        <a:latin typeface="+mj-lt"/>
                      </a:endParaRPr>
                    </a:p>
                  </a:txBody>
                  <a:tcPr marL="9525" marR="9525" marT="9525" marB="0" anchor="ctr">
                    <a:noFill/>
                  </a:tcPr>
                </a:tc>
                <a:tc>
                  <a:txBody>
                    <a:bodyPr/>
                    <a:lstStyle/>
                    <a:p>
                      <a:pPr algn="r" fontAlgn="b"/>
                      <a:r>
                        <a:rPr lang="en-US" sz="1400" b="0" i="0" u="none" strike="noStrike" dirty="0">
                          <a:solidFill>
                            <a:srgbClr val="000000"/>
                          </a:solidFill>
                          <a:effectLst/>
                          <a:latin typeface="+mj-lt"/>
                        </a:rPr>
                        <a:t>$</a:t>
                      </a:r>
                      <a:r>
                        <a:rPr lang="en-US" sz="1400" b="0" i="0" u="none" strike="noStrike" dirty="0" smtClean="0">
                          <a:solidFill>
                            <a:srgbClr val="000000"/>
                          </a:solidFill>
                          <a:effectLst/>
                          <a:latin typeface="+mj-lt"/>
                        </a:rPr>
                        <a:t>587,401,602 </a:t>
                      </a:r>
                      <a:endParaRPr lang="en-US" sz="1400" b="0" i="0" u="none" strike="noStrike" dirty="0">
                        <a:solidFill>
                          <a:srgbClr val="000000"/>
                        </a:solidFill>
                        <a:effectLst/>
                        <a:latin typeface="+mj-lt"/>
                      </a:endParaRPr>
                    </a:p>
                  </a:txBody>
                  <a:tcPr marL="9525" marR="9525" marT="9525" marB="0" anchor="ctr">
                    <a:noFill/>
                  </a:tcPr>
                </a:tc>
                <a:tc>
                  <a:txBody>
                    <a:bodyPr/>
                    <a:lstStyle/>
                    <a:p>
                      <a:pPr algn="r" fontAlgn="b"/>
                      <a:r>
                        <a:rPr lang="en-US" sz="1400" b="0" i="0" u="none" strike="noStrike" dirty="0">
                          <a:solidFill>
                            <a:srgbClr val="000000"/>
                          </a:solidFill>
                          <a:effectLst/>
                          <a:latin typeface="+mj-lt"/>
                        </a:rPr>
                        <a:t>25.70%</a:t>
                      </a:r>
                    </a:p>
                  </a:txBody>
                  <a:tcPr marL="9525" marR="9525" marT="9525" marB="0" anchor="ctr">
                    <a:no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no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no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noFill/>
                  </a:tcPr>
                </a:tc>
                <a:tc>
                  <a:txBody>
                    <a:bodyPr/>
                    <a:lstStyle/>
                    <a:p>
                      <a:pPr algn="ctr" fontAlgn="b"/>
                      <a:r>
                        <a:rPr lang="en-US" sz="1400" b="0" i="0" u="none" strike="noStrike" dirty="0" smtClean="0">
                          <a:solidFill>
                            <a:srgbClr val="000000"/>
                          </a:solidFill>
                          <a:effectLst/>
                          <a:latin typeface="+mj-lt"/>
                        </a:rPr>
                        <a:t>-</a:t>
                      </a:r>
                      <a:endParaRPr lang="en-US" sz="1400" b="0" i="0" u="none" strike="noStrike" dirty="0">
                        <a:solidFill>
                          <a:srgbClr val="000000"/>
                        </a:solidFill>
                        <a:effectLst/>
                        <a:latin typeface="+mj-lt"/>
                      </a:endParaRPr>
                    </a:p>
                  </a:txBody>
                  <a:tcPr marL="9525" marR="9525" marT="9525" marB="0" anchor="ctr">
                    <a:noFill/>
                  </a:tcPr>
                </a:tc>
                <a:tc>
                  <a:txBody>
                    <a:bodyPr/>
                    <a:lstStyle/>
                    <a:p>
                      <a:pPr algn="ctr" fontAlgn="b"/>
                      <a:r>
                        <a:rPr lang="en-US" sz="1400" b="0" i="0" u="none" strike="noStrike" dirty="0" smtClean="0">
                          <a:solidFill>
                            <a:srgbClr val="000000"/>
                          </a:solidFill>
                          <a:effectLst/>
                          <a:latin typeface="+mj-lt"/>
                        </a:rPr>
                        <a:t>-</a:t>
                      </a:r>
                      <a:endParaRPr lang="en-US" sz="1400" b="0" i="0" u="none" strike="noStrike" dirty="0">
                        <a:solidFill>
                          <a:srgbClr val="000000"/>
                        </a:solidFill>
                        <a:effectLst/>
                        <a:latin typeface="+mj-lt"/>
                      </a:endParaRPr>
                    </a:p>
                  </a:txBody>
                  <a:tcPr marL="9525" marR="9525" marT="9525" marB="0" anchor="ctr">
                    <a:lnR w="12700" cap="flat" cmpd="sng" algn="ctr">
                      <a:solidFill>
                        <a:schemeClr val="tx1"/>
                      </a:solidFill>
                      <a:prstDash val="solid"/>
                      <a:round/>
                      <a:headEnd type="none" w="med" len="med"/>
                      <a:tailEnd type="none" w="med" len="med"/>
                    </a:lnR>
                    <a:noFill/>
                  </a:tcPr>
                </a:tc>
              </a:tr>
              <a:tr h="287685">
                <a:tc>
                  <a:txBody>
                    <a:bodyPr/>
                    <a:lstStyle/>
                    <a:p>
                      <a:r>
                        <a:rPr lang="en-US" sz="1400" b="1" dirty="0" smtClean="0">
                          <a:latin typeface="+mj-lt"/>
                        </a:rPr>
                        <a:t>Maryland</a:t>
                      </a:r>
                      <a:endParaRPr lang="en-US" sz="1400" b="1" dirty="0">
                        <a:latin typeface="+mj-lt"/>
                      </a:endParaRPr>
                    </a:p>
                  </a:txBody>
                  <a:tcPr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r" fontAlgn="b"/>
                      <a:r>
                        <a:rPr lang="en-US" sz="1400" b="0" i="0" u="none" strike="noStrike" dirty="0">
                          <a:solidFill>
                            <a:srgbClr val="000000"/>
                          </a:solidFill>
                          <a:effectLst/>
                          <a:latin typeface="+mj-lt"/>
                        </a:rPr>
                        <a:t>$</a:t>
                      </a:r>
                      <a:r>
                        <a:rPr lang="en-US" sz="1400" b="0" i="0" u="none" strike="noStrike" dirty="0" smtClean="0">
                          <a:solidFill>
                            <a:srgbClr val="000000"/>
                          </a:solidFill>
                          <a:effectLst/>
                          <a:latin typeface="+mj-lt"/>
                        </a:rPr>
                        <a:t>3,634,166,238 </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r" fontAlgn="b"/>
                      <a:r>
                        <a:rPr lang="en-US" sz="1400" b="0" i="0" u="none" strike="noStrike" dirty="0">
                          <a:solidFill>
                            <a:srgbClr val="000000"/>
                          </a:solidFill>
                          <a:effectLst/>
                          <a:latin typeface="+mj-lt"/>
                        </a:rPr>
                        <a:t>$</a:t>
                      </a:r>
                      <a:r>
                        <a:rPr lang="en-US" sz="1400" b="0" i="0" u="none" strike="noStrike" dirty="0" smtClean="0">
                          <a:solidFill>
                            <a:srgbClr val="000000"/>
                          </a:solidFill>
                          <a:effectLst/>
                          <a:latin typeface="+mj-lt"/>
                        </a:rPr>
                        <a:t>717,307,156 </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r" fontAlgn="b"/>
                      <a:r>
                        <a:rPr lang="en-US" sz="1400" b="0" i="0" u="none" strike="noStrike" dirty="0">
                          <a:solidFill>
                            <a:srgbClr val="000000"/>
                          </a:solidFill>
                          <a:effectLst/>
                          <a:latin typeface="+mj-lt"/>
                        </a:rPr>
                        <a:t>19.70%</a:t>
                      </a: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a:t>
                      </a:r>
                      <a:endParaRPr lang="en-US" sz="1400" b="0" i="0" u="none" strike="noStrike" dirty="0">
                        <a:solidFill>
                          <a:srgbClr val="000000"/>
                        </a:solidFill>
                        <a:effectLst/>
                        <a:latin typeface="+mj-lt"/>
                      </a:endParaRPr>
                    </a:p>
                  </a:txBody>
                  <a:tcPr marL="9525" marR="9525" marT="9525" marB="0" anchor="ctr">
                    <a:lnR w="12700" cap="flat" cmpd="sng" algn="ctr">
                      <a:solidFill>
                        <a:schemeClr val="tx1"/>
                      </a:solidFill>
                      <a:prstDash val="solid"/>
                      <a:round/>
                      <a:headEnd type="none" w="med" len="med"/>
                      <a:tailEnd type="none" w="med" len="med"/>
                    </a:lnR>
                    <a:solidFill>
                      <a:schemeClr val="bg1">
                        <a:lumMod val="85000"/>
                      </a:schemeClr>
                    </a:solidFill>
                  </a:tcPr>
                </a:tc>
              </a:tr>
              <a:tr h="287685">
                <a:tc>
                  <a:txBody>
                    <a:bodyPr/>
                    <a:lstStyle/>
                    <a:p>
                      <a:r>
                        <a:rPr lang="en-US" sz="1400" b="1" dirty="0" smtClean="0">
                          <a:solidFill>
                            <a:schemeClr val="bg1"/>
                          </a:solidFill>
                          <a:latin typeface="+mj-lt"/>
                        </a:rPr>
                        <a:t>Minnesota</a:t>
                      </a:r>
                      <a:endParaRPr lang="en-US" sz="1400" b="1" dirty="0">
                        <a:solidFill>
                          <a:schemeClr val="bg1"/>
                        </a:solidFill>
                        <a:latin typeface="+mj-lt"/>
                      </a:endParaRPr>
                    </a:p>
                  </a:txBody>
                  <a:tcPr anchor="ctr">
                    <a:lnL w="12700" cap="flat" cmpd="sng" algn="ctr">
                      <a:solidFill>
                        <a:schemeClr val="tx1"/>
                      </a:solidFill>
                      <a:prstDash val="solid"/>
                      <a:round/>
                      <a:headEnd type="none" w="med" len="med"/>
                      <a:tailEnd type="none" w="med" len="med"/>
                    </a:lnL>
                    <a:solidFill>
                      <a:schemeClr val="bg1">
                        <a:lumMod val="50000"/>
                      </a:schemeClr>
                    </a:solidFill>
                  </a:tcPr>
                </a:tc>
                <a:tc>
                  <a:txBody>
                    <a:bodyPr/>
                    <a:lstStyle/>
                    <a:p>
                      <a:pPr algn="r" fontAlgn="b"/>
                      <a:r>
                        <a:rPr lang="en-US" sz="1400" b="0" i="0" u="none" strike="noStrike" dirty="0">
                          <a:solidFill>
                            <a:srgbClr val="000000"/>
                          </a:solidFill>
                          <a:effectLst/>
                          <a:latin typeface="Calibri"/>
                        </a:rPr>
                        <a:t>$4,568,231,916 </a:t>
                      </a:r>
                    </a:p>
                  </a:txBody>
                  <a:tcPr marL="9525" marR="9525" marT="9525" marB="0" anchor="ctr">
                    <a:solidFill>
                      <a:schemeClr val="bg1">
                        <a:lumMod val="50000"/>
                      </a:schemeClr>
                    </a:solidFill>
                  </a:tcPr>
                </a:tc>
                <a:tc>
                  <a:txBody>
                    <a:bodyPr/>
                    <a:lstStyle/>
                    <a:p>
                      <a:pPr algn="r" fontAlgn="b"/>
                      <a:r>
                        <a:rPr lang="en-US" sz="1400" b="0" i="0" u="none" strike="noStrike" dirty="0">
                          <a:solidFill>
                            <a:srgbClr val="000000"/>
                          </a:solidFill>
                          <a:effectLst/>
                          <a:latin typeface="Calibri"/>
                        </a:rPr>
                        <a:t>$795,059,666 </a:t>
                      </a:r>
                    </a:p>
                  </a:txBody>
                  <a:tcPr marL="9525" marR="9525" marT="9525" marB="0" anchor="ctr">
                    <a:solidFill>
                      <a:schemeClr val="bg1">
                        <a:lumMod val="50000"/>
                      </a:schemeClr>
                    </a:solidFill>
                  </a:tcPr>
                </a:tc>
                <a:tc>
                  <a:txBody>
                    <a:bodyPr/>
                    <a:lstStyle/>
                    <a:p>
                      <a:pPr algn="r" fontAlgn="b"/>
                      <a:r>
                        <a:rPr lang="en-US" sz="1400" b="0" i="0" u="none" strike="noStrike" dirty="0" smtClean="0">
                          <a:solidFill>
                            <a:srgbClr val="000000"/>
                          </a:solidFill>
                          <a:effectLst/>
                          <a:latin typeface="Calibri"/>
                        </a:rPr>
                        <a:t>17.40%</a:t>
                      </a:r>
                      <a:endParaRPr lang="en-US" sz="1400" b="0" i="0" u="none" strike="noStrike" dirty="0">
                        <a:solidFill>
                          <a:srgbClr val="000000"/>
                        </a:solidFill>
                        <a:effectLst/>
                        <a:latin typeface="Calibri"/>
                      </a:endParaRPr>
                    </a:p>
                  </a:txBody>
                  <a:tcPr marL="9525" marR="9525" marT="9525" marB="0" anchor="ctr">
                    <a:solidFill>
                      <a:schemeClr val="bg1">
                        <a:lumMod val="50000"/>
                      </a:schemeClr>
                    </a:solidFill>
                  </a:tcPr>
                </a:tc>
                <a:tc>
                  <a:txBody>
                    <a:bodyPr/>
                    <a:lstStyle/>
                    <a:p>
                      <a:pPr algn="ctr" fontAlgn="b"/>
                      <a:r>
                        <a:rPr lang="en-US" sz="1400" b="1" i="0" u="none" strike="noStrike" dirty="0" smtClean="0">
                          <a:solidFill>
                            <a:schemeClr val="bg1"/>
                          </a:solidFill>
                          <a:effectLst/>
                          <a:latin typeface="+mj-lt"/>
                        </a:rPr>
                        <a:t>x</a:t>
                      </a:r>
                      <a:endParaRPr lang="en-US" sz="1400" b="1" i="0" u="none" strike="noStrike" dirty="0">
                        <a:solidFill>
                          <a:schemeClr val="bg1"/>
                        </a:solidFill>
                        <a:effectLst/>
                        <a:latin typeface="+mj-lt"/>
                      </a:endParaRPr>
                    </a:p>
                  </a:txBody>
                  <a:tcPr marL="9525" marR="9525" marT="9525" marB="0" anchor="ctr">
                    <a:solidFill>
                      <a:schemeClr val="bg1">
                        <a:lumMod val="50000"/>
                      </a:schemeClr>
                    </a:solidFill>
                  </a:tcPr>
                </a:tc>
                <a:tc>
                  <a:txBody>
                    <a:bodyPr/>
                    <a:lstStyle/>
                    <a:p>
                      <a:pPr algn="ctr" fontAlgn="b"/>
                      <a:r>
                        <a:rPr lang="en-US" sz="1400" b="1" i="0" u="none" strike="noStrike" dirty="0" smtClean="0">
                          <a:solidFill>
                            <a:schemeClr val="bg1"/>
                          </a:solidFill>
                          <a:effectLst/>
                          <a:latin typeface="+mj-lt"/>
                        </a:rPr>
                        <a:t>x</a:t>
                      </a:r>
                      <a:endParaRPr lang="en-US" sz="1400" b="1" i="0" u="none" strike="noStrike" dirty="0">
                        <a:solidFill>
                          <a:schemeClr val="bg1"/>
                        </a:solidFill>
                        <a:effectLst/>
                        <a:latin typeface="+mj-lt"/>
                      </a:endParaRPr>
                    </a:p>
                  </a:txBody>
                  <a:tcPr marL="9525" marR="9525" marT="9525" marB="0" anchor="ctr">
                    <a:solidFill>
                      <a:schemeClr val="bg1">
                        <a:lumMod val="50000"/>
                      </a:schemeClr>
                    </a:solidFill>
                  </a:tcPr>
                </a:tc>
                <a:tc>
                  <a:txBody>
                    <a:bodyPr/>
                    <a:lstStyle/>
                    <a:p>
                      <a:pPr algn="ctr" fontAlgn="b"/>
                      <a:r>
                        <a:rPr lang="en-US" sz="1400" b="1" i="0" u="none" strike="noStrike" dirty="0" smtClean="0">
                          <a:solidFill>
                            <a:schemeClr val="bg1"/>
                          </a:solidFill>
                          <a:effectLst/>
                          <a:latin typeface="+mj-lt"/>
                        </a:rPr>
                        <a:t>x</a:t>
                      </a:r>
                      <a:endParaRPr lang="en-US" sz="1400" b="1" i="0" u="none" strike="noStrike" dirty="0">
                        <a:solidFill>
                          <a:schemeClr val="bg1"/>
                        </a:solidFill>
                        <a:effectLst/>
                        <a:latin typeface="+mj-lt"/>
                      </a:endParaRPr>
                    </a:p>
                  </a:txBody>
                  <a:tcPr marL="9525" marR="9525" marT="9525" marB="0" anchor="ctr">
                    <a:solidFill>
                      <a:schemeClr val="bg1">
                        <a:lumMod val="50000"/>
                      </a:schemeClr>
                    </a:solidFill>
                  </a:tcPr>
                </a:tc>
                <a:tc>
                  <a:txBody>
                    <a:bodyPr/>
                    <a:lstStyle/>
                    <a:p>
                      <a:pPr algn="ctr" fontAlgn="b"/>
                      <a:r>
                        <a:rPr lang="en-US" sz="1400" b="1" i="0" u="none" strike="noStrike" dirty="0" smtClean="0">
                          <a:solidFill>
                            <a:schemeClr val="bg1"/>
                          </a:solidFill>
                          <a:effectLst/>
                          <a:latin typeface="+mj-lt"/>
                        </a:rPr>
                        <a:t>x</a:t>
                      </a:r>
                      <a:endParaRPr lang="en-US" sz="1400" b="1" i="0" u="none" strike="noStrike" dirty="0">
                        <a:solidFill>
                          <a:schemeClr val="bg1"/>
                        </a:solidFill>
                        <a:effectLst/>
                        <a:latin typeface="+mj-lt"/>
                      </a:endParaRPr>
                    </a:p>
                  </a:txBody>
                  <a:tcPr marL="9525" marR="9525" marT="9525" marB="0" anchor="ctr">
                    <a:solidFill>
                      <a:schemeClr val="bg1">
                        <a:lumMod val="50000"/>
                      </a:schemeClr>
                    </a:solidFill>
                  </a:tcPr>
                </a:tc>
                <a:tc>
                  <a:txBody>
                    <a:bodyPr/>
                    <a:lstStyle/>
                    <a:p>
                      <a:pPr algn="ctr" fontAlgn="b"/>
                      <a:r>
                        <a:rPr lang="en-US" sz="1400" b="1" i="0" u="none" strike="noStrike" dirty="0" smtClean="0">
                          <a:solidFill>
                            <a:schemeClr val="bg1"/>
                          </a:solidFill>
                          <a:effectLst/>
                          <a:latin typeface="+mj-lt"/>
                        </a:rPr>
                        <a:t>x</a:t>
                      </a:r>
                      <a:endParaRPr lang="en-US" sz="1400" b="1" i="0" u="none" strike="noStrike" dirty="0">
                        <a:solidFill>
                          <a:schemeClr val="bg1"/>
                        </a:solidFill>
                        <a:effectLst/>
                        <a:latin typeface="+mj-lt"/>
                      </a:endParaRPr>
                    </a:p>
                  </a:txBody>
                  <a:tcPr marL="9525" marR="9525" marT="9525" marB="0" anchor="ctr">
                    <a:lnR w="12700" cap="flat" cmpd="sng" algn="ctr">
                      <a:solidFill>
                        <a:schemeClr val="tx1"/>
                      </a:solidFill>
                      <a:prstDash val="solid"/>
                      <a:round/>
                      <a:headEnd type="none" w="med" len="med"/>
                      <a:tailEnd type="none" w="med" len="med"/>
                    </a:lnR>
                    <a:solidFill>
                      <a:schemeClr val="bg1">
                        <a:lumMod val="50000"/>
                      </a:schemeClr>
                    </a:solidFill>
                  </a:tcPr>
                </a:tc>
              </a:tr>
              <a:tr h="287685">
                <a:tc>
                  <a:txBody>
                    <a:bodyPr/>
                    <a:lstStyle/>
                    <a:p>
                      <a:r>
                        <a:rPr lang="en-US" sz="1400" b="1" dirty="0" smtClean="0">
                          <a:latin typeface="+mj-lt"/>
                        </a:rPr>
                        <a:t>Oklahoma</a:t>
                      </a:r>
                      <a:endParaRPr lang="en-US" sz="1400" b="1" dirty="0">
                        <a:latin typeface="+mj-lt"/>
                      </a:endParaRPr>
                    </a:p>
                  </a:txBody>
                  <a:tcPr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r" fontAlgn="b"/>
                      <a:r>
                        <a:rPr lang="en-US" sz="1400" b="0" i="0" u="none" strike="noStrike" dirty="0">
                          <a:solidFill>
                            <a:srgbClr val="000000"/>
                          </a:solidFill>
                          <a:effectLst/>
                          <a:latin typeface="+mj-lt"/>
                        </a:rPr>
                        <a:t>$</a:t>
                      </a:r>
                      <a:r>
                        <a:rPr lang="en-US" sz="1400" b="0" i="0" u="none" strike="noStrike" dirty="0" smtClean="0">
                          <a:solidFill>
                            <a:srgbClr val="000000"/>
                          </a:solidFill>
                          <a:effectLst/>
                          <a:latin typeface="+mj-lt"/>
                        </a:rPr>
                        <a:t>1,558,015,278 </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r" fontAlgn="b"/>
                      <a:r>
                        <a:rPr lang="en-US" sz="1400" b="0" i="0" u="none" strike="noStrike" dirty="0">
                          <a:solidFill>
                            <a:srgbClr val="000000"/>
                          </a:solidFill>
                          <a:effectLst/>
                          <a:latin typeface="+mj-lt"/>
                        </a:rPr>
                        <a:t>$</a:t>
                      </a:r>
                      <a:r>
                        <a:rPr lang="en-US" sz="1400" b="0" i="0" u="none" strike="noStrike" dirty="0" smtClean="0">
                          <a:solidFill>
                            <a:srgbClr val="000000"/>
                          </a:solidFill>
                          <a:effectLst/>
                          <a:latin typeface="+mj-lt"/>
                        </a:rPr>
                        <a:t>190,006,111 </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r" fontAlgn="b"/>
                      <a:r>
                        <a:rPr lang="en-US" sz="1400" b="0" i="0" u="none" strike="noStrike" dirty="0">
                          <a:solidFill>
                            <a:srgbClr val="000000"/>
                          </a:solidFill>
                          <a:effectLst/>
                          <a:latin typeface="+mj-lt"/>
                        </a:rPr>
                        <a:t>12.20%</a:t>
                      </a: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a:t>
                      </a:r>
                      <a:endParaRPr lang="en-US" sz="1400" b="0" i="0" u="none" strike="noStrike" dirty="0">
                        <a:solidFill>
                          <a:srgbClr val="000000"/>
                        </a:solidFill>
                        <a:effectLst/>
                        <a:latin typeface="+mj-lt"/>
                      </a:endParaRPr>
                    </a:p>
                  </a:txBody>
                  <a:tcPr marL="9525" marR="9525" marT="9525" marB="0" anchor="ctr">
                    <a:lnR w="12700" cap="flat" cmpd="sng" algn="ctr">
                      <a:solidFill>
                        <a:schemeClr val="tx1"/>
                      </a:solidFill>
                      <a:prstDash val="solid"/>
                      <a:round/>
                      <a:headEnd type="none" w="med" len="med"/>
                      <a:tailEnd type="none" w="med" len="med"/>
                    </a:lnR>
                    <a:solidFill>
                      <a:schemeClr val="bg1">
                        <a:lumMod val="85000"/>
                      </a:schemeClr>
                    </a:solidFill>
                  </a:tcPr>
                </a:tc>
              </a:tr>
              <a:tr h="287685">
                <a:tc>
                  <a:txBody>
                    <a:bodyPr/>
                    <a:lstStyle/>
                    <a:p>
                      <a:r>
                        <a:rPr lang="en-US" sz="1400" b="1" dirty="0" smtClean="0">
                          <a:latin typeface="+mj-lt"/>
                        </a:rPr>
                        <a:t>Wisconsin</a:t>
                      </a:r>
                      <a:endParaRPr lang="en-US" sz="1400" b="1" dirty="0">
                        <a:latin typeface="+mj-lt"/>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j-lt"/>
                        </a:rPr>
                        <a:t>$</a:t>
                      </a:r>
                      <a:r>
                        <a:rPr lang="en-US" sz="1400" b="0" i="0" u="none" strike="noStrike" dirty="0" smtClean="0">
                          <a:solidFill>
                            <a:srgbClr val="000000"/>
                          </a:solidFill>
                          <a:effectLst/>
                          <a:latin typeface="+mj-lt"/>
                        </a:rPr>
                        <a:t>2,586,229,227 </a:t>
                      </a:r>
                      <a:endParaRPr lang="en-US" sz="1400" b="0" i="0" u="none" strike="noStrike" dirty="0">
                        <a:solidFill>
                          <a:srgbClr val="000000"/>
                        </a:solidFill>
                        <a:effectLst/>
                        <a:latin typeface="+mj-lt"/>
                      </a:endParaRP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j-lt"/>
                        </a:rPr>
                        <a:t>$</a:t>
                      </a:r>
                      <a:r>
                        <a:rPr lang="en-US" sz="1400" b="0" i="0" u="none" strike="noStrike" dirty="0" smtClean="0">
                          <a:solidFill>
                            <a:srgbClr val="000000"/>
                          </a:solidFill>
                          <a:effectLst/>
                          <a:latin typeface="+mj-lt"/>
                        </a:rPr>
                        <a:t>527,086,836 </a:t>
                      </a:r>
                      <a:endParaRPr lang="en-US" sz="1400" b="0" i="0" u="none" strike="noStrike" dirty="0">
                        <a:solidFill>
                          <a:srgbClr val="000000"/>
                        </a:solidFill>
                        <a:effectLst/>
                        <a:latin typeface="+mj-lt"/>
                      </a:endParaRP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j-lt"/>
                        </a:rPr>
                        <a:t>20.40%</a:t>
                      </a: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smtClean="0">
                          <a:solidFill>
                            <a:srgbClr val="000000"/>
                          </a:solidFill>
                          <a:effectLst/>
                          <a:latin typeface="+mj-lt"/>
                        </a:rPr>
                        <a:t>-</a:t>
                      </a:r>
                      <a:endParaRPr lang="en-US" sz="1400" b="0" i="0" u="none" strike="noStrike" dirty="0">
                        <a:solidFill>
                          <a:srgbClr val="000000"/>
                        </a:solidFill>
                        <a:effectLst/>
                        <a:latin typeface="+mj-lt"/>
                      </a:endParaRP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2968978" y="5146145"/>
            <a:ext cx="1986844" cy="371722"/>
          </a:xfrm>
          <a:prstGeom prst="rect">
            <a:avLst/>
          </a:prstGeom>
        </p:spPr>
        <p:txBody>
          <a:bodyPr vert="horz" wrap="square" rtlCol="0" anchor="b">
            <a:normAutofit fontScale="62500" lnSpcReduction="20000"/>
          </a:bodyPr>
          <a:lstStyle/>
          <a:p>
            <a:r>
              <a:rPr lang="en-US" dirty="0" smtClean="0"/>
              <a:t>^FY 2012</a:t>
            </a:r>
          </a:p>
          <a:p>
            <a:r>
              <a:rPr lang="en-US" dirty="0" smtClean="0"/>
              <a:t>+Provider Assessments (2014)</a:t>
            </a:r>
          </a:p>
        </p:txBody>
      </p:sp>
      <p:sp>
        <p:nvSpPr>
          <p:cNvPr id="7" name="TextBox 72"/>
          <p:cNvSpPr txBox="1"/>
          <p:nvPr/>
        </p:nvSpPr>
        <p:spPr>
          <a:xfrm>
            <a:off x="130629" y="6327752"/>
            <a:ext cx="8731371" cy="55399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b="1" dirty="0" smtClean="0">
                <a:latin typeface="Calibri" pitchFamily="34" charset="0"/>
              </a:rPr>
              <a:t>Source</a:t>
            </a:r>
            <a:r>
              <a:rPr lang="en-US" sz="1000" dirty="0">
                <a:latin typeface="Calibri" pitchFamily="34" charset="0"/>
              </a:rPr>
              <a:t>: </a:t>
            </a:r>
            <a:r>
              <a:rPr lang="en-US" sz="1000" dirty="0" smtClean="0">
                <a:latin typeface="Calibri" pitchFamily="34" charset="0"/>
              </a:rPr>
              <a:t>GAO, Medicaid </a:t>
            </a:r>
            <a:r>
              <a:rPr lang="en-US" sz="1000" dirty="0">
                <a:latin typeface="Calibri" pitchFamily="34" charset="0"/>
              </a:rPr>
              <a:t>Financing: Questionnaire Data on States' Methods for Financing Medicaid Payments from 2008 through 2012 (GAO-15-</a:t>
            </a:r>
            <a:r>
              <a:rPr lang="en-US" sz="1000" dirty="0" err="1">
                <a:latin typeface="Calibri" pitchFamily="34" charset="0"/>
              </a:rPr>
              <a:t>227SP</a:t>
            </a:r>
            <a:r>
              <a:rPr lang="en-US" sz="1000" dirty="0">
                <a:latin typeface="Calibri" pitchFamily="34" charset="0"/>
              </a:rPr>
              <a:t>, March 2015), an E-supplement to </a:t>
            </a:r>
            <a:r>
              <a:rPr lang="en-US" sz="1000" dirty="0" smtClean="0">
                <a:latin typeface="Calibri" pitchFamily="34" charset="0"/>
              </a:rPr>
              <a:t>GAO-14-627. Minnesota figures include </a:t>
            </a:r>
            <a:r>
              <a:rPr lang="en-US" sz="1000" dirty="0" err="1" smtClean="0">
                <a:latin typeface="Calibri" pitchFamily="34" charset="0"/>
              </a:rPr>
              <a:t>HCAF</a:t>
            </a:r>
            <a:r>
              <a:rPr lang="en-US" sz="1000" dirty="0" smtClean="0">
                <a:latin typeface="Calibri" pitchFamily="34" charset="0"/>
              </a:rPr>
              <a:t> revenue and the state share of </a:t>
            </a:r>
            <a:r>
              <a:rPr lang="en-US" sz="1000" dirty="0" err="1" smtClean="0">
                <a:latin typeface="Calibri" pitchFamily="34" charset="0"/>
              </a:rPr>
              <a:t>MinnesotaCare</a:t>
            </a:r>
            <a:r>
              <a:rPr lang="en-US" sz="1000" dirty="0" smtClean="0">
                <a:latin typeface="Calibri" pitchFamily="34" charset="0"/>
              </a:rPr>
              <a:t> </a:t>
            </a:r>
            <a:r>
              <a:rPr lang="en-US" sz="1000" dirty="0">
                <a:latin typeface="Calibri" pitchFamily="34" charset="0"/>
              </a:rPr>
              <a:t>expenditures: http://</a:t>
            </a:r>
            <a:r>
              <a:rPr lang="en-US" sz="1000" dirty="0" err="1">
                <a:latin typeface="Calibri" pitchFamily="34" charset="0"/>
              </a:rPr>
              <a:t>www.house.leg.state.mn.us</a:t>
            </a:r>
            <a:r>
              <a:rPr lang="en-US" sz="1000" dirty="0">
                <a:latin typeface="Calibri" pitchFamily="34" charset="0"/>
              </a:rPr>
              <a:t>/</a:t>
            </a:r>
            <a:r>
              <a:rPr lang="en-US" sz="1000" dirty="0" err="1">
                <a:latin typeface="Calibri" pitchFamily="34" charset="0"/>
              </a:rPr>
              <a:t>comm</a:t>
            </a:r>
            <a:r>
              <a:rPr lang="en-US" sz="1000" dirty="0">
                <a:latin typeface="Calibri" pitchFamily="34" charset="0"/>
              </a:rPr>
              <a:t>/docs/</a:t>
            </a:r>
            <a:r>
              <a:rPr lang="en-US" sz="1000" dirty="0" err="1">
                <a:latin typeface="Calibri" pitchFamily="34" charset="0"/>
              </a:rPr>
              <a:t>HCAFNovember2012Statement.pdf</a:t>
            </a:r>
            <a:endParaRPr lang="en-US" sz="1000" dirty="0">
              <a:latin typeface="Calibri" pitchFamily="34" charset="0"/>
            </a:endParaRPr>
          </a:p>
        </p:txBody>
      </p:sp>
      <p:sp>
        <p:nvSpPr>
          <p:cNvPr id="6" name="Slide Number Placeholder 1"/>
          <p:cNvSpPr txBox="1">
            <a:spLocks/>
          </p:cNvSpPr>
          <p:nvPr/>
        </p:nvSpPr>
        <p:spPr bwMode="auto">
          <a:xfrm>
            <a:off x="8593945"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31</a:t>
            </a:fld>
            <a:endParaRPr lang="en-US" altLang="en-US" sz="1200" dirty="0" smtClean="0">
              <a:latin typeface="Calibri" pitchFamily="34" charset="0"/>
            </a:endParaRPr>
          </a:p>
        </p:txBody>
      </p:sp>
    </p:spTree>
    <p:extLst>
      <p:ext uri="{BB962C8B-B14F-4D97-AF65-F5344CB8AC3E}">
        <p14:creationId xmlns:p14="http://schemas.microsoft.com/office/powerpoint/2010/main" val="39451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516577" y="1350818"/>
            <a:ext cx="7620000" cy="4724400"/>
          </a:xfrm>
        </p:spPr>
        <p:txBody>
          <a:bodyPr>
            <a:normAutofit lnSpcReduction="10000"/>
          </a:bodyPr>
          <a:lstStyle/>
          <a:p>
            <a:pPr>
              <a:buFont typeface="Arial" pitchFamily="34" charset="0"/>
              <a:buChar char="•"/>
            </a:pPr>
            <a:r>
              <a:rPr lang="en-US" sz="2800" dirty="0" smtClean="0"/>
              <a:t>2% Tax on </a:t>
            </a:r>
            <a:r>
              <a:rPr lang="en-US" sz="2800" u="sng" dirty="0" smtClean="0"/>
              <a:t>gross revenues </a:t>
            </a:r>
            <a:r>
              <a:rPr lang="en-US" sz="2800" dirty="0" smtClean="0"/>
              <a:t>of providers, hospitals, surgical centers, and wholesale drug distributors </a:t>
            </a:r>
          </a:p>
          <a:p>
            <a:pPr>
              <a:buFont typeface="Arial" pitchFamily="34" charset="0"/>
              <a:buChar char="•"/>
            </a:pPr>
            <a:r>
              <a:rPr lang="en-US" sz="2800" dirty="0" smtClean="0"/>
              <a:t>1% Tax on </a:t>
            </a:r>
            <a:r>
              <a:rPr lang="en-US" sz="2800" u="sng" dirty="0" smtClean="0"/>
              <a:t>gross premiums </a:t>
            </a:r>
            <a:r>
              <a:rPr lang="en-US" sz="2800" dirty="0" smtClean="0"/>
              <a:t>of HMOs, nonprofit health service plan corporations, and community integrated service networks </a:t>
            </a:r>
          </a:p>
          <a:p>
            <a:pPr>
              <a:buFont typeface="Arial" pitchFamily="34" charset="0"/>
              <a:buChar char="•"/>
            </a:pPr>
            <a:r>
              <a:rPr lang="en-US" sz="2800" dirty="0" err="1" smtClean="0"/>
              <a:t>MinnesotaCare</a:t>
            </a:r>
            <a:r>
              <a:rPr lang="en-US" sz="2800" dirty="0" smtClean="0"/>
              <a:t> premiums</a:t>
            </a:r>
          </a:p>
          <a:p>
            <a:pPr>
              <a:buFont typeface="Arial" pitchFamily="34" charset="0"/>
              <a:buChar char="•"/>
            </a:pPr>
            <a:r>
              <a:rPr lang="en-US" sz="2800" dirty="0" smtClean="0"/>
              <a:t>Federal match on administrative </a:t>
            </a:r>
            <a:r>
              <a:rPr lang="en-US" sz="2800" dirty="0"/>
              <a:t>c</a:t>
            </a:r>
            <a:r>
              <a:rPr lang="en-US" sz="2800" dirty="0" smtClean="0"/>
              <a:t>osts</a:t>
            </a:r>
          </a:p>
          <a:p>
            <a:pPr>
              <a:buFont typeface="Arial" pitchFamily="34" charset="0"/>
              <a:buChar char="•"/>
            </a:pPr>
            <a:r>
              <a:rPr lang="en-US" sz="2800" dirty="0" smtClean="0"/>
              <a:t>Investment income</a:t>
            </a:r>
          </a:p>
          <a:p>
            <a:pPr>
              <a:buFont typeface="Arial" pitchFamily="34" charset="0"/>
              <a:buChar char="•"/>
            </a:pPr>
            <a:r>
              <a:rPr lang="en-US" sz="2800" dirty="0" smtClean="0"/>
              <a:t>Transfers in from other funds</a:t>
            </a:r>
          </a:p>
          <a:p>
            <a:pPr marL="0" indent="0">
              <a:buNone/>
            </a:pPr>
            <a:endParaRPr lang="en-US" dirty="0" smtClean="0"/>
          </a:p>
        </p:txBody>
      </p:sp>
      <p:sp>
        <p:nvSpPr>
          <p:cNvPr id="3" name="Title 2"/>
          <p:cNvSpPr>
            <a:spLocks noGrp="1"/>
          </p:cNvSpPr>
          <p:nvPr>
            <p:ph type="title"/>
          </p:nvPr>
        </p:nvSpPr>
        <p:spPr/>
        <p:txBody>
          <a:bodyPr/>
          <a:lstStyle/>
          <a:p>
            <a:r>
              <a:rPr lang="en-US" dirty="0" smtClean="0"/>
              <a:t>Health Care Access Fund Sources</a:t>
            </a:r>
            <a:endParaRPr lang="en-US" dirty="0"/>
          </a:p>
        </p:txBody>
      </p:sp>
      <p:sp>
        <p:nvSpPr>
          <p:cNvPr id="4" name="Slide Number Placeholder 5"/>
          <p:cNvSpPr>
            <a:spLocks noGrp="1"/>
          </p:cNvSpPr>
          <p:nvPr>
            <p:ph type="sldNum" sz="quarter" idx="4294967295"/>
          </p:nvPr>
        </p:nvSpPr>
        <p:spPr>
          <a:xfrm>
            <a:off x="7772400" y="6400800"/>
            <a:ext cx="914400" cy="457200"/>
          </a:xfrm>
          <a:prstGeom prst="rect">
            <a:avLst/>
          </a:prstGeom>
        </p:spPr>
        <p:txBody>
          <a:bodyPr/>
          <a:lstStyle>
            <a:lvl1pPr algn="r">
              <a:defRPr/>
            </a:lvl1pPr>
          </a:lstStyle>
          <a:p>
            <a:fld id="{6B4905AE-0A8B-489D-8B74-2CA9D38791D7}" type="slidenum">
              <a:rPr lang="en-US" smtClean="0"/>
              <a:pPr/>
              <a:t>32</a:t>
            </a:fld>
            <a:endParaRPr lang="en-US" dirty="0"/>
          </a:p>
        </p:txBody>
      </p:sp>
    </p:spTree>
    <p:extLst>
      <p:ext uri="{BB962C8B-B14F-4D97-AF65-F5344CB8AC3E}">
        <p14:creationId xmlns:p14="http://schemas.microsoft.com/office/powerpoint/2010/main" val="1150893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Health Care Access Fund Tax Revenue</a:t>
            </a:r>
            <a:endParaRPr lang="en-US" dirty="0">
              <a:solidFill>
                <a:srgbClr val="FF0000"/>
              </a:solidFill>
            </a:endParaRPr>
          </a:p>
        </p:txBody>
      </p:sp>
      <p:graphicFrame>
        <p:nvGraphicFramePr>
          <p:cNvPr id="6" name="Chart 5" title="Health Care Access Fund Tax Revenue chart"/>
          <p:cNvGraphicFramePr>
            <a:graphicFrameLocks/>
          </p:cNvGraphicFramePr>
          <p:nvPr>
            <p:extLst>
              <p:ext uri="{D42A27DB-BD31-4B8C-83A1-F6EECF244321}">
                <p14:modId xmlns:p14="http://schemas.microsoft.com/office/powerpoint/2010/main" val="1189052730"/>
              </p:ext>
            </p:extLst>
          </p:nvPr>
        </p:nvGraphicFramePr>
        <p:xfrm>
          <a:off x="522514" y="1208314"/>
          <a:ext cx="7879278" cy="451559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6B4905AE-0A8B-489D-8B74-2CA9D38791D7}" type="slidenum">
              <a:rPr lang="en-US" smtClean="0"/>
              <a:pPr/>
              <a:t>33</a:t>
            </a:fld>
            <a:endParaRPr lang="en-US" dirty="0"/>
          </a:p>
        </p:txBody>
      </p:sp>
    </p:spTree>
    <p:extLst>
      <p:ext uri="{BB962C8B-B14F-4D97-AF65-F5344CB8AC3E}">
        <p14:creationId xmlns:p14="http://schemas.microsoft.com/office/powerpoint/2010/main" val="3153096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Health Care Access Fund Uses </a:t>
            </a:r>
            <a:endParaRPr lang="en-US" sz="2400" dirty="0">
              <a:solidFill>
                <a:srgbClr val="FF0000"/>
              </a:solidFill>
            </a:endParaRPr>
          </a:p>
        </p:txBody>
      </p:sp>
      <p:graphicFrame>
        <p:nvGraphicFramePr>
          <p:cNvPr id="6" name="Chart 5" title="Health Care Access Fund Uses Chart"/>
          <p:cNvGraphicFramePr>
            <a:graphicFrameLocks/>
          </p:cNvGraphicFramePr>
          <p:nvPr>
            <p:extLst>
              <p:ext uri="{D42A27DB-BD31-4B8C-83A1-F6EECF244321}">
                <p14:modId xmlns:p14="http://schemas.microsoft.com/office/powerpoint/2010/main" val="502177750"/>
              </p:ext>
            </p:extLst>
          </p:nvPr>
        </p:nvGraphicFramePr>
        <p:xfrm>
          <a:off x="533400" y="1219200"/>
          <a:ext cx="83058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5"/>
          <p:cNvSpPr>
            <a:spLocks noGrp="1"/>
          </p:cNvSpPr>
          <p:nvPr>
            <p:ph type="sldNum" sz="quarter" idx="4294967295"/>
          </p:nvPr>
        </p:nvSpPr>
        <p:spPr>
          <a:xfrm>
            <a:off x="7772400" y="6400800"/>
            <a:ext cx="914400" cy="457200"/>
          </a:xfrm>
          <a:prstGeom prst="rect">
            <a:avLst/>
          </a:prstGeom>
        </p:spPr>
        <p:txBody>
          <a:bodyPr/>
          <a:lstStyle>
            <a:lvl1pPr algn="r">
              <a:defRPr/>
            </a:lvl1pPr>
          </a:lstStyle>
          <a:p>
            <a:fld id="{6B4905AE-0A8B-489D-8B74-2CA9D38791D7}" type="slidenum">
              <a:rPr lang="en-US" smtClean="0"/>
              <a:pPr/>
              <a:t>34</a:t>
            </a:fld>
            <a:endParaRPr lang="en-US"/>
          </a:p>
        </p:txBody>
      </p:sp>
    </p:spTree>
    <p:extLst>
      <p:ext uri="{BB962C8B-B14F-4D97-AF65-F5344CB8AC3E}">
        <p14:creationId xmlns:p14="http://schemas.microsoft.com/office/powerpoint/2010/main" val="2556068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Care Access Fund Long Term Outlook</a:t>
            </a:r>
            <a:br>
              <a:rPr lang="en-US" dirty="0" smtClean="0"/>
            </a:br>
            <a:r>
              <a:rPr lang="en-US" sz="2200" dirty="0" smtClean="0"/>
              <a:t>(Based on November 2013 Forecast*)</a:t>
            </a:r>
            <a:endParaRPr lang="en-US" sz="2200" dirty="0"/>
          </a:p>
        </p:txBody>
      </p:sp>
      <p:pic>
        <p:nvPicPr>
          <p:cNvPr id="7" name="Content Placeholder 6" title="Health Care access fund long term outlook chart"/>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01625" y="1734056"/>
            <a:ext cx="8504238" cy="3545463"/>
          </a:xfrm>
        </p:spPr>
      </p:pic>
      <p:sp>
        <p:nvSpPr>
          <p:cNvPr id="4" name="TextBox 3"/>
          <p:cNvSpPr txBox="1"/>
          <p:nvPr/>
        </p:nvSpPr>
        <p:spPr>
          <a:xfrm>
            <a:off x="273132" y="4845132"/>
            <a:ext cx="8645237" cy="665019"/>
          </a:xfrm>
          <a:prstGeom prst="rect">
            <a:avLst/>
          </a:prstGeom>
        </p:spPr>
        <p:txBody>
          <a:bodyPr vert="horz" wrap="square" rtlCol="0" anchor="b">
            <a:normAutofit/>
          </a:bodyPr>
          <a:lstStyle/>
          <a:p>
            <a:r>
              <a:rPr lang="en-US" sz="1200" dirty="0" smtClean="0"/>
              <a:t>*This chart is included to illustrate the long term solvency of the fund. Forecast and legislative changes have improved the solvency of the fund from 2015-2019 and made other adjustments ,such as the movement of the federal portion of the BHP to the federal fund.</a:t>
            </a:r>
          </a:p>
        </p:txBody>
      </p:sp>
    </p:spTree>
    <p:extLst>
      <p:ext uri="{BB962C8B-B14F-4D97-AF65-F5344CB8AC3E}">
        <p14:creationId xmlns:p14="http://schemas.microsoft.com/office/powerpoint/2010/main" val="2301939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Future State Funding Options: </a:t>
            </a:r>
            <a:r>
              <a:rPr lang="en-US" sz="3200" dirty="0"/>
              <a:t/>
            </a:r>
            <a:br>
              <a:rPr lang="en-US" sz="3200" dirty="0"/>
            </a:br>
            <a:r>
              <a:rPr lang="en-US" sz="3200" dirty="0"/>
              <a:t>Provider Assessments</a:t>
            </a:r>
          </a:p>
        </p:txBody>
      </p:sp>
      <p:sp>
        <p:nvSpPr>
          <p:cNvPr id="5" name="Rectangle 4"/>
          <p:cNvSpPr/>
          <p:nvPr/>
        </p:nvSpPr>
        <p:spPr bwMode="auto">
          <a:xfrm>
            <a:off x="389351" y="1435395"/>
            <a:ext cx="4114800" cy="4136063"/>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t>Pros</a:t>
            </a:r>
            <a:r>
              <a:rPr lang="en-US" sz="2400" b="1" kern="0" dirty="0" smtClean="0"/>
              <a:t>:</a:t>
            </a: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Longstanding history of provider assessments and surcharges</a:t>
            </a: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Draws funding from entities most likely to benefit from expanded access to coverage</a:t>
            </a: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Revenue collected on these assessments may be dedicated to health care spending</a:t>
            </a:r>
          </a:p>
          <a:p>
            <a:pPr marL="285750" indent="-285750" eaLnBrk="0" fontAlgn="base" hangingPunct="0">
              <a:spcBef>
                <a:spcPct val="0"/>
              </a:spcBef>
              <a:spcAft>
                <a:spcPts val="1200"/>
              </a:spcAft>
              <a:buFont typeface="Arial" panose="020B0604020202020204" pitchFamily="34" charset="0"/>
              <a:buChar char="•"/>
              <a:defRPr/>
            </a:pPr>
            <a:endParaRPr lang="en-US" sz="2200" kern="0" dirty="0"/>
          </a:p>
        </p:txBody>
      </p:sp>
      <p:sp>
        <p:nvSpPr>
          <p:cNvPr id="6" name="Rectangle 5"/>
          <p:cNvSpPr/>
          <p:nvPr/>
        </p:nvSpPr>
        <p:spPr bwMode="auto">
          <a:xfrm>
            <a:off x="4718723" y="1435396"/>
            <a:ext cx="4114800" cy="4136063"/>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t>Cons:</a:t>
            </a:r>
          </a:p>
          <a:p>
            <a:pPr marL="285750" indent="-285750" eaLnBrk="0" fontAlgn="base" hangingPunct="0">
              <a:spcBef>
                <a:spcPct val="0"/>
              </a:spcBef>
              <a:spcAft>
                <a:spcPts val="1200"/>
              </a:spcAft>
              <a:buFont typeface="Arial" panose="020B0604020202020204" pitchFamily="34" charset="0"/>
              <a:buChar char="•"/>
              <a:defRPr/>
            </a:pPr>
            <a:r>
              <a:rPr lang="en-US" sz="2000" kern="0" dirty="0" smtClean="0"/>
              <a:t>Largest provider assessment (i.e., provider tax) scheduled to expire in 2019</a:t>
            </a:r>
          </a:p>
          <a:p>
            <a:pPr marL="285750" indent="-285750" eaLnBrk="0" fontAlgn="base" hangingPunct="0">
              <a:spcBef>
                <a:spcPct val="0"/>
              </a:spcBef>
              <a:spcAft>
                <a:spcPts val="1200"/>
              </a:spcAft>
              <a:buFont typeface="Arial" panose="020B0604020202020204" pitchFamily="34" charset="0"/>
              <a:buChar char="•"/>
              <a:defRPr/>
            </a:pPr>
            <a:r>
              <a:rPr lang="en-US" sz="2000" kern="0" dirty="0" smtClean="0"/>
              <a:t>Politically challenging to authorize new assessments</a:t>
            </a:r>
          </a:p>
          <a:p>
            <a:pPr marL="285750" indent="-285750" eaLnBrk="0" fontAlgn="base" hangingPunct="0">
              <a:spcBef>
                <a:spcPct val="0"/>
              </a:spcBef>
              <a:spcAft>
                <a:spcPts val="1200"/>
              </a:spcAft>
              <a:buFont typeface="Arial" panose="020B0604020202020204" pitchFamily="34" charset="0"/>
              <a:buChar char="•"/>
              <a:defRPr/>
            </a:pPr>
            <a:r>
              <a:rPr lang="en-US" sz="2000" kern="0" dirty="0"/>
              <a:t>Subject to CMS constraints (if used to draw federal Medicaid dollars</a:t>
            </a:r>
            <a:r>
              <a:rPr lang="en-US" sz="2000" kern="0" dirty="0" smtClean="0"/>
              <a:t>)</a:t>
            </a:r>
          </a:p>
          <a:p>
            <a:pPr marL="285750" indent="-285750" eaLnBrk="0" fontAlgn="base" hangingPunct="0">
              <a:spcBef>
                <a:spcPct val="0"/>
              </a:spcBef>
              <a:spcAft>
                <a:spcPts val="1200"/>
              </a:spcAft>
              <a:buFont typeface="Arial" panose="020B0604020202020204" pitchFamily="34" charset="0"/>
              <a:buChar char="•"/>
              <a:defRPr/>
            </a:pPr>
            <a:r>
              <a:rPr lang="en-US" sz="2000" kern="0" dirty="0" smtClean="0"/>
              <a:t>Revenue may be placed in general fund and not dedicated to health care spending</a:t>
            </a:r>
            <a:endParaRPr lang="en-US" sz="2000" kern="0" dirty="0"/>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36</a:t>
            </a:fld>
            <a:endParaRPr lang="en-US" altLang="en-US" sz="1200" dirty="0" smtClean="0">
              <a:latin typeface="Calibri" pitchFamily="34" charset="0"/>
            </a:endParaRPr>
          </a:p>
        </p:txBody>
      </p:sp>
    </p:spTree>
    <p:extLst>
      <p:ext uri="{BB962C8B-B14F-4D97-AF65-F5344CB8AC3E}">
        <p14:creationId xmlns:p14="http://schemas.microsoft.com/office/powerpoint/2010/main" val="4071415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Future State Funding Options: </a:t>
            </a:r>
            <a:br>
              <a:rPr lang="en-US" sz="3200" dirty="0" smtClean="0"/>
            </a:br>
            <a:r>
              <a:rPr lang="en-US" sz="3200" dirty="0" smtClean="0"/>
              <a:t>General Fund Overview</a:t>
            </a:r>
            <a:endParaRPr lang="en-US" sz="3200" dirty="0"/>
          </a:p>
        </p:txBody>
      </p:sp>
      <p:sp>
        <p:nvSpPr>
          <p:cNvPr id="10" name="Rectangle 9"/>
          <p:cNvSpPr/>
          <p:nvPr/>
        </p:nvSpPr>
        <p:spPr>
          <a:xfrm>
            <a:off x="362139" y="1567543"/>
            <a:ext cx="8299007" cy="424731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lvl="1" indent="-285750">
              <a:spcAft>
                <a:spcPts val="600"/>
              </a:spcAft>
              <a:buFont typeface="Arial" panose="020B0604020202020204" pitchFamily="34" charset="0"/>
              <a:buChar char="•"/>
            </a:pPr>
            <a:r>
              <a:rPr lang="en-US" sz="2000" dirty="0" smtClean="0">
                <a:solidFill>
                  <a:srgbClr val="000000"/>
                </a:solidFill>
                <a:latin typeface="Calibri" pitchFamily="34" charset="0"/>
              </a:rPr>
              <a:t>States may use general fund revenue to cover the non-federal share of public program expenditures</a:t>
            </a:r>
          </a:p>
          <a:p>
            <a:pPr marL="0" lvl="1">
              <a:spcAft>
                <a:spcPts val="600"/>
              </a:spcAft>
            </a:pPr>
            <a:endParaRPr lang="en-US" sz="2000" dirty="0">
              <a:solidFill>
                <a:srgbClr val="000000"/>
              </a:solidFill>
              <a:latin typeface="Calibri" pitchFamily="34" charset="0"/>
            </a:endParaRPr>
          </a:p>
          <a:p>
            <a:pPr marL="285750" lvl="1" indent="-285750">
              <a:spcAft>
                <a:spcPts val="600"/>
              </a:spcAft>
              <a:buFont typeface="Arial" panose="020B0604020202020204" pitchFamily="34" charset="0"/>
              <a:buChar char="•"/>
            </a:pPr>
            <a:r>
              <a:rPr lang="en-US" sz="2000" dirty="0"/>
              <a:t>The state share of Medical Assistance in the current budget is $10.3 billion during the </a:t>
            </a:r>
            <a:r>
              <a:rPr lang="en-US" sz="2000" dirty="0" err="1"/>
              <a:t>FY2016</a:t>
            </a:r>
            <a:r>
              <a:rPr lang="en-US" sz="2000" dirty="0"/>
              <a:t>-17 biennium. About 91% of the state share is funded out of the General Fund and 9% is funded out of the Health Care Access Fund (</a:t>
            </a:r>
            <a:r>
              <a:rPr lang="en-US" sz="2000" dirty="0" err="1"/>
              <a:t>HCAF</a:t>
            </a:r>
            <a:r>
              <a:rPr lang="en-US" sz="2000" dirty="0"/>
              <a:t>)</a:t>
            </a:r>
          </a:p>
          <a:p>
            <a:pPr marL="0" lvl="1">
              <a:spcAft>
                <a:spcPts val="600"/>
              </a:spcAft>
            </a:pPr>
            <a:endParaRPr lang="en-US" sz="2000" dirty="0">
              <a:latin typeface="Calibri" pitchFamily="34" charset="0"/>
            </a:endParaRPr>
          </a:p>
          <a:p>
            <a:pPr marL="285750" lvl="1" indent="-285750">
              <a:spcAft>
                <a:spcPts val="600"/>
              </a:spcAft>
              <a:buFont typeface="Arial" panose="020B0604020202020204" pitchFamily="34" charset="0"/>
              <a:buChar char="•"/>
            </a:pPr>
            <a:r>
              <a:rPr lang="en-US" sz="2000" dirty="0"/>
              <a:t>The </a:t>
            </a:r>
            <a:r>
              <a:rPr lang="en-US" sz="2000" dirty="0" err="1"/>
              <a:t>HCAF</a:t>
            </a:r>
            <a:r>
              <a:rPr lang="en-US" sz="2000" dirty="0"/>
              <a:t> provides the remaining $938 million of the state share of MA </a:t>
            </a:r>
          </a:p>
          <a:p>
            <a:pPr marL="0" lvl="1">
              <a:spcAft>
                <a:spcPts val="600"/>
              </a:spcAft>
            </a:pPr>
            <a:r>
              <a:rPr lang="en-US" sz="2000" dirty="0" smtClean="0">
                <a:solidFill>
                  <a:srgbClr val="000000"/>
                </a:solidFill>
                <a:latin typeface="Calibri" pitchFamily="34" charset="0"/>
              </a:rPr>
              <a:t/>
            </a:r>
            <a:br>
              <a:rPr lang="en-US" sz="2000" dirty="0" smtClean="0">
                <a:solidFill>
                  <a:srgbClr val="000000"/>
                </a:solidFill>
                <a:latin typeface="Calibri" pitchFamily="34" charset="0"/>
              </a:rPr>
            </a:br>
            <a:endParaRPr lang="en-US" sz="2000" dirty="0" smtClean="0">
              <a:solidFill>
                <a:srgbClr val="000000"/>
              </a:solidFill>
              <a:latin typeface="Calibri" pitchFamily="34" charset="0"/>
            </a:endParaRPr>
          </a:p>
          <a:p>
            <a:pPr marL="285750" lvl="1" indent="-285750">
              <a:spcAft>
                <a:spcPts val="600"/>
              </a:spcAft>
              <a:buFont typeface="Arial" panose="020B0604020202020204" pitchFamily="34" charset="0"/>
              <a:buChar char="•"/>
            </a:pPr>
            <a:endParaRPr lang="en-US" sz="2000" dirty="0" smtClean="0">
              <a:solidFill>
                <a:srgbClr val="000000"/>
              </a:solidFill>
              <a:latin typeface="Calibri" pitchFamily="34" charset="0"/>
            </a:endParaRP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37</a:t>
            </a:fld>
            <a:endParaRPr lang="en-US" altLang="en-US" sz="1200" dirty="0" smtClean="0">
              <a:latin typeface="Calibri" pitchFamily="34" charset="0"/>
            </a:endParaRPr>
          </a:p>
        </p:txBody>
      </p:sp>
    </p:spTree>
    <p:extLst>
      <p:ext uri="{BB962C8B-B14F-4D97-AF65-F5344CB8AC3E}">
        <p14:creationId xmlns:p14="http://schemas.microsoft.com/office/powerpoint/2010/main" val="1196665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Future State Funding Options: </a:t>
            </a:r>
            <a:br>
              <a:rPr lang="en-US" sz="3200" dirty="0" smtClean="0"/>
            </a:br>
            <a:r>
              <a:rPr lang="en-US" sz="3200" dirty="0" smtClean="0"/>
              <a:t>General Fund</a:t>
            </a:r>
            <a:endParaRPr lang="en-US" sz="3200" dirty="0"/>
          </a:p>
        </p:txBody>
      </p:sp>
      <p:sp>
        <p:nvSpPr>
          <p:cNvPr id="5" name="Rectangle 4"/>
          <p:cNvSpPr/>
          <p:nvPr/>
        </p:nvSpPr>
        <p:spPr bwMode="auto">
          <a:xfrm>
            <a:off x="389351" y="1435395"/>
            <a:ext cx="4114800" cy="4136063"/>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t>Pros</a:t>
            </a:r>
            <a:r>
              <a:rPr lang="en-US" sz="2400" b="1" kern="0" dirty="0" smtClean="0"/>
              <a:t>:</a:t>
            </a:r>
          </a:p>
          <a:p>
            <a:pPr algn="ctr" eaLnBrk="0" fontAlgn="base" hangingPunct="0">
              <a:spcBef>
                <a:spcPct val="0"/>
              </a:spcBef>
              <a:spcAft>
                <a:spcPct val="0"/>
              </a:spcAft>
              <a:defRPr/>
            </a:pPr>
            <a:endParaRPr lang="en-US" sz="2400" b="1" kern="0" dirty="0" smtClean="0"/>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May be allocated to any program</a:t>
            </a: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Does not require federal approval</a:t>
            </a:r>
          </a:p>
          <a:p>
            <a:pPr marL="285750" indent="-285750" eaLnBrk="0" fontAlgn="base" hangingPunct="0">
              <a:spcBef>
                <a:spcPct val="0"/>
              </a:spcBef>
              <a:spcAft>
                <a:spcPts val="1200"/>
              </a:spcAft>
              <a:buFont typeface="Arial" panose="020B0604020202020204" pitchFamily="34" charset="0"/>
              <a:buChar char="•"/>
              <a:defRPr/>
            </a:pPr>
            <a:endParaRPr lang="en-US" sz="2200" kern="0" dirty="0"/>
          </a:p>
        </p:txBody>
      </p:sp>
      <p:sp>
        <p:nvSpPr>
          <p:cNvPr id="6" name="Rectangle 5"/>
          <p:cNvSpPr/>
          <p:nvPr/>
        </p:nvSpPr>
        <p:spPr bwMode="auto">
          <a:xfrm>
            <a:off x="4718723" y="1435396"/>
            <a:ext cx="4114800" cy="4136063"/>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t>Cons</a:t>
            </a:r>
            <a:r>
              <a:rPr lang="en-US" sz="2400" b="1" kern="0" dirty="0" smtClean="0"/>
              <a:t>:</a:t>
            </a:r>
          </a:p>
          <a:p>
            <a:pPr algn="ctr" eaLnBrk="0" fontAlgn="base" hangingPunct="0">
              <a:spcBef>
                <a:spcPct val="0"/>
              </a:spcBef>
              <a:spcAft>
                <a:spcPct val="0"/>
              </a:spcAft>
              <a:defRPr/>
            </a:pPr>
            <a:endParaRPr lang="en-US" sz="2400" b="1" kern="0" dirty="0"/>
          </a:p>
          <a:p>
            <a:pPr marL="285750" indent="-285750" eaLnBrk="0" fontAlgn="base" hangingPunct="0">
              <a:spcBef>
                <a:spcPct val="0"/>
              </a:spcBef>
              <a:spcAft>
                <a:spcPts val="1200"/>
              </a:spcAft>
              <a:buFont typeface="Arial" panose="020B0604020202020204" pitchFamily="34" charset="0"/>
              <a:buChar char="•"/>
              <a:defRPr/>
            </a:pPr>
            <a:r>
              <a:rPr lang="en-US" sz="2000" kern="0" dirty="0" smtClean="0"/>
              <a:t>Politically challenging to allocate more funding to health care programs/State Health and Human Services Budget</a:t>
            </a:r>
          </a:p>
          <a:p>
            <a:pPr marL="285750" indent="-285750" eaLnBrk="0" fontAlgn="base" hangingPunct="0">
              <a:spcBef>
                <a:spcPct val="0"/>
              </a:spcBef>
              <a:spcAft>
                <a:spcPts val="1200"/>
              </a:spcAft>
              <a:buFont typeface="Arial" panose="020B0604020202020204" pitchFamily="34" charset="0"/>
              <a:buChar char="•"/>
              <a:defRPr/>
            </a:pPr>
            <a:r>
              <a:rPr lang="en-US" sz="2000" kern="0" dirty="0" smtClean="0"/>
              <a:t>General fund availability may vary considerably from year to year</a:t>
            </a:r>
          </a:p>
          <a:p>
            <a:pPr marL="285750" indent="-285750" eaLnBrk="0" fontAlgn="base" hangingPunct="0">
              <a:spcBef>
                <a:spcPct val="0"/>
              </a:spcBef>
              <a:spcAft>
                <a:spcPts val="1200"/>
              </a:spcAft>
              <a:buFont typeface="Arial" panose="020B0604020202020204" pitchFamily="34" charset="0"/>
              <a:buChar char="•"/>
              <a:defRPr/>
            </a:pPr>
            <a:r>
              <a:rPr lang="en-US" sz="2000" kern="0" dirty="0" smtClean="0"/>
              <a:t>Available funding competes with other important State needs outside of </a:t>
            </a:r>
            <a:r>
              <a:rPr lang="en-US" sz="2000" kern="0" dirty="0" err="1" smtClean="0"/>
              <a:t>HHS</a:t>
            </a:r>
            <a:r>
              <a:rPr lang="en-US" sz="2000" kern="0" dirty="0" smtClean="0"/>
              <a:t> budget</a:t>
            </a: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38</a:t>
            </a:fld>
            <a:endParaRPr lang="en-US" altLang="en-US" sz="1200" dirty="0" smtClean="0">
              <a:latin typeface="Calibri" pitchFamily="34" charset="0"/>
            </a:endParaRPr>
          </a:p>
        </p:txBody>
      </p:sp>
    </p:spTree>
    <p:extLst>
      <p:ext uri="{BB962C8B-B14F-4D97-AF65-F5344CB8AC3E}">
        <p14:creationId xmlns:p14="http://schemas.microsoft.com/office/powerpoint/2010/main" val="1710645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200" dirty="0" smtClean="0"/>
              <a:t>Developing Recommendations for Financing </a:t>
            </a:r>
            <a:r>
              <a:rPr lang="en-US" sz="2200" dirty="0"/>
              <a:t>Public Programs: </a:t>
            </a:r>
            <a:r>
              <a:rPr lang="en-US" sz="2200" i="1" dirty="0"/>
              <a:t>Modeling Needs </a:t>
            </a:r>
          </a:p>
        </p:txBody>
      </p:sp>
      <p:sp>
        <p:nvSpPr>
          <p:cNvPr id="3" name="TextBox 2"/>
          <p:cNvSpPr txBox="1"/>
          <p:nvPr/>
        </p:nvSpPr>
        <p:spPr>
          <a:xfrm>
            <a:off x="362139" y="1457608"/>
            <a:ext cx="8468594" cy="4046899"/>
          </a:xfrm>
          <a:prstGeom prst="rect">
            <a:avLst/>
          </a:prstGeom>
        </p:spPr>
        <p:txBody>
          <a:bodyPr vert="horz" wrap="square" rtlCol="0" anchor="t">
            <a:normAutofit lnSpcReduction="10000"/>
          </a:bodyPr>
          <a:lstStyle/>
          <a:p>
            <a:pPr marL="285750" indent="-285750">
              <a:buFont typeface="Arial" pitchFamily="34" charset="0"/>
              <a:buChar char="•"/>
            </a:pPr>
            <a:r>
              <a:rPr lang="en-US" sz="2400" dirty="0" smtClean="0"/>
              <a:t>Path forward requires modeling to identify projected:</a:t>
            </a:r>
          </a:p>
          <a:p>
            <a:pPr marL="285750" indent="-285750">
              <a:buFont typeface="Arial" pitchFamily="34" charset="0"/>
              <a:buChar char="•"/>
            </a:pPr>
            <a:endParaRPr lang="en-US" sz="2400" dirty="0" smtClean="0"/>
          </a:p>
          <a:p>
            <a:pPr marL="742950" lvl="1" indent="-285750">
              <a:buFont typeface="Arial" pitchFamily="34" charset="0"/>
              <a:buChar char="•"/>
            </a:pPr>
            <a:r>
              <a:rPr lang="en-US" sz="2400" dirty="0" smtClean="0"/>
              <a:t>Total costs of insurance affordability programs (based on recommendations for coverage options and affordability scale)</a:t>
            </a:r>
          </a:p>
          <a:p>
            <a:pPr marL="742950" lvl="1" indent="-285750">
              <a:buFont typeface="Arial" pitchFamily="34" charset="0"/>
              <a:buChar char="•"/>
            </a:pPr>
            <a:endParaRPr lang="en-US" sz="2400" dirty="0" smtClean="0"/>
          </a:p>
          <a:p>
            <a:pPr marL="742950" lvl="1" indent="-285750">
              <a:buFont typeface="Arial" pitchFamily="34" charset="0"/>
              <a:buChar char="•"/>
            </a:pPr>
            <a:r>
              <a:rPr lang="en-US" sz="2400" dirty="0" smtClean="0"/>
              <a:t>Likely availability of federal funds</a:t>
            </a:r>
          </a:p>
          <a:p>
            <a:pPr marL="742950" lvl="1" indent="-285750">
              <a:buFont typeface="Arial" pitchFamily="34" charset="0"/>
              <a:buChar char="•"/>
            </a:pPr>
            <a:endParaRPr lang="en-US" sz="2400" dirty="0" smtClean="0"/>
          </a:p>
          <a:p>
            <a:pPr marL="742950" lvl="1" indent="-285750">
              <a:buFont typeface="Arial" pitchFamily="34" charset="0"/>
              <a:buChar char="•"/>
            </a:pPr>
            <a:r>
              <a:rPr lang="en-US" sz="2400" dirty="0" smtClean="0"/>
              <a:t>Revenue from state sources, including and excluding provider assessments, dedicated to the state share of insurance affordability programs</a:t>
            </a:r>
            <a:endParaRPr lang="en-US" sz="2000" dirty="0" smtClean="0"/>
          </a:p>
          <a:p>
            <a:pPr marL="742950" lvl="1" indent="-285750">
              <a:buFont typeface="Arial" pitchFamily="34" charset="0"/>
              <a:buChar char="•"/>
            </a:pPr>
            <a:endParaRPr lang="en-US" sz="2000" dirty="0"/>
          </a:p>
        </p:txBody>
      </p:sp>
      <p:pic>
        <p:nvPicPr>
          <p:cNvPr id="7"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39</a:t>
            </a:fld>
            <a:endParaRPr lang="en-US" altLang="en-US" sz="1200" dirty="0" smtClean="0">
              <a:latin typeface="Calibri" pitchFamily="34" charset="0"/>
            </a:endParaRPr>
          </a:p>
        </p:txBody>
      </p:sp>
    </p:spTree>
    <p:extLst>
      <p:ext uri="{BB962C8B-B14F-4D97-AF65-F5344CB8AC3E}">
        <p14:creationId xmlns:p14="http://schemas.microsoft.com/office/powerpoint/2010/main" val="3178006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590800"/>
            <a:ext cx="7772400" cy="1752600"/>
          </a:xfrm>
        </p:spPr>
        <p:txBody>
          <a:bodyPr>
            <a:normAutofit fontScale="90000"/>
          </a:bodyPr>
          <a:lstStyle/>
          <a:p>
            <a:r>
              <a:rPr lang="en-US" dirty="0" smtClean="0"/>
              <a:t/>
            </a:r>
            <a:br>
              <a:rPr lang="en-US" dirty="0" smtClean="0"/>
            </a:br>
            <a:r>
              <a:rPr lang="en-US" b="1" dirty="0" smtClean="0"/>
              <a:t>Minnesota </a:t>
            </a:r>
            <a:br>
              <a:rPr lang="en-US" b="1" dirty="0" smtClean="0"/>
            </a:br>
            <a:r>
              <a:rPr lang="en-US" dirty="0" smtClean="0"/>
              <a:t>Health Care Financing Task Force</a:t>
            </a:r>
            <a:br>
              <a:rPr lang="en-US" dirty="0" smtClean="0"/>
            </a:br>
            <a:r>
              <a:rPr lang="en-US" sz="2700" i="1" dirty="0" smtClean="0"/>
              <a:t>Seamless Coverage &amp; Barriers To Access Workgroups</a:t>
            </a:r>
            <a:r>
              <a:rPr lang="en-US" sz="3600" dirty="0" smtClean="0"/>
              <a:t/>
            </a:r>
            <a:br>
              <a:rPr lang="en-US" sz="3600" dirty="0" smtClean="0"/>
            </a:br>
            <a:r>
              <a:rPr lang="en-US" sz="3600" dirty="0" smtClean="0"/>
              <a:t> </a:t>
            </a:r>
            <a:endParaRPr lang="en-US" sz="3600" dirty="0"/>
          </a:p>
        </p:txBody>
      </p:sp>
      <p:sp>
        <p:nvSpPr>
          <p:cNvPr id="2" name="Subtitle 1"/>
          <p:cNvSpPr>
            <a:spLocks noGrp="1"/>
          </p:cNvSpPr>
          <p:nvPr>
            <p:ph type="subTitle" idx="1"/>
          </p:nvPr>
        </p:nvSpPr>
        <p:spPr>
          <a:xfrm>
            <a:off x="1447800" y="4114800"/>
            <a:ext cx="6400800" cy="1219200"/>
          </a:xfrm>
        </p:spPr>
        <p:txBody>
          <a:bodyPr>
            <a:normAutofit/>
          </a:bodyPr>
          <a:lstStyle/>
          <a:p>
            <a:r>
              <a:rPr lang="en-US" dirty="0" smtClean="0"/>
              <a:t>JOINT SESSION ON PATH TO FINAL RECOMMENDATIONS</a:t>
            </a:r>
            <a:endParaRPr lang="en-US" dirty="0"/>
          </a:p>
          <a:p>
            <a:endParaRPr lang="en-US" dirty="0" smtClean="0"/>
          </a:p>
          <a:p>
            <a:r>
              <a:rPr lang="en-US" dirty="0" smtClean="0"/>
              <a:t>November 6, 2015</a:t>
            </a:r>
            <a:endParaRPr lang="en-US" dirty="0"/>
          </a:p>
          <a:p>
            <a:endParaRPr lang="en-US" dirty="0" smtClean="0"/>
          </a:p>
          <a:p>
            <a:endParaRPr lang="en-US" dirty="0"/>
          </a:p>
        </p:txBody>
      </p:sp>
      <p:sp>
        <p:nvSpPr>
          <p:cNvPr id="8" name="Rectangle 7"/>
          <p:cNvSpPr/>
          <p:nvPr/>
        </p:nvSpPr>
        <p:spPr>
          <a:xfrm>
            <a:off x="159656" y="5689937"/>
            <a:ext cx="2670629" cy="1015663"/>
          </a:xfrm>
          <a:prstGeom prst="rect">
            <a:avLst/>
          </a:prstGeom>
        </p:spPr>
        <p:txBody>
          <a:bodyPr wrap="square">
            <a:spAutoFit/>
          </a:bodyPr>
          <a:lstStyle/>
          <a:p>
            <a:r>
              <a:rPr lang="en-US" sz="1200" i="1" dirty="0">
                <a:solidFill>
                  <a:srgbClr val="051D39"/>
                </a:solidFill>
              </a:rPr>
              <a:t>The </a:t>
            </a:r>
            <a:r>
              <a:rPr lang="en-US" sz="1200" i="1" dirty="0" smtClean="0">
                <a:solidFill>
                  <a:srgbClr val="051D39"/>
                </a:solidFill>
              </a:rPr>
              <a:t>presentation </a:t>
            </a:r>
            <a:r>
              <a:rPr lang="en-US" sz="1200" i="1" dirty="0">
                <a:solidFill>
                  <a:srgbClr val="051D39"/>
                </a:solidFill>
              </a:rPr>
              <a:t>will be posted when accessibility standards are completed.  In the meantime, if you desire a copy of the presentation, please </a:t>
            </a:r>
            <a:r>
              <a:rPr lang="en-US" sz="1200" i="1" dirty="0" smtClean="0">
                <a:solidFill>
                  <a:srgbClr val="051D39"/>
                </a:solidFill>
              </a:rPr>
              <a:t>contact </a:t>
            </a:r>
            <a:r>
              <a:rPr lang="en-US" sz="1200" i="1" dirty="0" smtClean="0">
                <a:solidFill>
                  <a:srgbClr val="051D39"/>
                </a:solidFill>
                <a:hlinkClick r:id="rId3"/>
              </a:rPr>
              <a:t>smanasse@manatt.com</a:t>
            </a:r>
            <a:r>
              <a:rPr lang="en-US" sz="1200" i="1" dirty="0" smtClean="0">
                <a:solidFill>
                  <a:srgbClr val="051D39"/>
                </a:solidFill>
              </a:rPr>
              <a:t>.</a:t>
            </a:r>
            <a:endParaRPr lang="en-US" sz="1200" i="1" dirty="0">
              <a:solidFill>
                <a:srgbClr val="051D39"/>
              </a:solidFill>
            </a:endParaRPr>
          </a:p>
        </p:txBody>
      </p:sp>
      <p:pic>
        <p:nvPicPr>
          <p:cNvPr id="9" name="Picture 2" title="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6894" y="6425870"/>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897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bg1"/>
                </a:solidFill>
              </a:rPr>
              <a:t>Agenda: Financing the Marketplace</a:t>
            </a:r>
            <a:endParaRPr lang="en-US" sz="2800" dirty="0">
              <a:solidFill>
                <a:schemeClr val="bg1"/>
              </a:solidFill>
            </a:endParaRPr>
          </a:p>
        </p:txBody>
      </p:sp>
      <p:sp>
        <p:nvSpPr>
          <p:cNvPr id="3" name="Content Placeholder 2"/>
          <p:cNvSpPr>
            <a:spLocks noGrp="1"/>
          </p:cNvSpPr>
          <p:nvPr>
            <p:ph idx="1"/>
          </p:nvPr>
        </p:nvSpPr>
        <p:spPr/>
        <p:txBody>
          <a:bodyPr>
            <a:noAutofit/>
          </a:bodyPr>
          <a:lstStyle/>
          <a:p>
            <a:r>
              <a:rPr lang="en-US" sz="2200" dirty="0">
                <a:solidFill>
                  <a:schemeClr val="bg1">
                    <a:lumMod val="75000"/>
                  </a:schemeClr>
                </a:solidFill>
              </a:rPr>
              <a:t>Financing Public </a:t>
            </a:r>
            <a:r>
              <a:rPr lang="en-US" sz="2200" dirty="0" smtClean="0">
                <a:solidFill>
                  <a:schemeClr val="bg1">
                    <a:lumMod val="75000"/>
                  </a:schemeClr>
                </a:solidFill>
              </a:rPr>
              <a:t>Programs</a:t>
            </a:r>
            <a:endParaRPr lang="en-US" sz="2200" dirty="0">
              <a:solidFill>
                <a:schemeClr val="bg1">
                  <a:lumMod val="75000"/>
                </a:schemeClr>
              </a:solidFill>
            </a:endParaRPr>
          </a:p>
          <a:p>
            <a:endParaRPr lang="en-US" sz="2200" dirty="0" smtClean="0"/>
          </a:p>
          <a:p>
            <a:r>
              <a:rPr lang="en-US" sz="2200" b="1" dirty="0" smtClean="0">
                <a:solidFill>
                  <a:schemeClr val="tx1"/>
                </a:solidFill>
              </a:rPr>
              <a:t>Financing </a:t>
            </a:r>
            <a:r>
              <a:rPr lang="en-US" sz="2200" b="1" dirty="0">
                <a:solidFill>
                  <a:schemeClr val="tx1"/>
                </a:solidFill>
              </a:rPr>
              <a:t>the </a:t>
            </a:r>
            <a:r>
              <a:rPr lang="en-US" sz="2200" b="1" dirty="0" smtClean="0">
                <a:solidFill>
                  <a:schemeClr val="tx1"/>
                </a:solidFill>
              </a:rPr>
              <a:t>Marketplace</a:t>
            </a:r>
            <a:endParaRPr lang="en-US" sz="2200" b="1" dirty="0">
              <a:solidFill>
                <a:schemeClr val="tx1"/>
              </a:solidFill>
            </a:endParaRPr>
          </a:p>
        </p:txBody>
      </p:sp>
      <p:pic>
        <p:nvPicPr>
          <p:cNvPr id="7" name="Picture 2" title="Manat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1"/>
          <p:cNvSpPr txBox="1">
            <a:spLocks/>
          </p:cNvSpPr>
          <p:nvPr/>
        </p:nvSpPr>
        <p:spPr bwMode="auto">
          <a:xfrm>
            <a:off x="8570793"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40</a:t>
            </a:fld>
            <a:endParaRPr lang="en-US" altLang="en-US" sz="1200" dirty="0" smtClean="0">
              <a:latin typeface="Calibri" pitchFamily="34" charset="0"/>
            </a:endParaRPr>
          </a:p>
        </p:txBody>
      </p:sp>
    </p:spTree>
    <p:extLst>
      <p:ext uri="{BB962C8B-B14F-4D97-AF65-F5344CB8AC3E}">
        <p14:creationId xmlns:p14="http://schemas.microsoft.com/office/powerpoint/2010/main" val="397879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of Current Funding: </a:t>
            </a:r>
            <a:br>
              <a:rPr lang="en-US" dirty="0" smtClean="0"/>
            </a:br>
            <a:r>
              <a:rPr lang="en-US" dirty="0" err="1" smtClean="0"/>
              <a:t>MNsure</a:t>
            </a:r>
            <a:r>
              <a:rPr lang="en-US" dirty="0" smtClean="0"/>
              <a:t>, cont.</a:t>
            </a:r>
            <a:endParaRPr lang="en-US" dirty="0"/>
          </a:p>
        </p:txBody>
      </p:sp>
      <p:pic>
        <p:nvPicPr>
          <p:cNvPr id="5" name="Picture 4" descr="Funding Sources for Estimated FY 2016 Expenditure Budget  Percent&#10;MNsure User Fee 18%&#10;DHS Federal Medicaid Match 46%&#10;DHS State Funds 25%&#10;CCIIO Establishment Grant 11%&#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884" y="1398856"/>
            <a:ext cx="7846232" cy="4060288"/>
          </a:xfrm>
          <a:prstGeom prst="rect">
            <a:avLst/>
          </a:prstGeom>
        </p:spPr>
      </p:pic>
      <p:sp>
        <p:nvSpPr>
          <p:cNvPr id="12" name="TextBox 11"/>
          <p:cNvSpPr txBox="1"/>
          <p:nvPr/>
        </p:nvSpPr>
        <p:spPr>
          <a:xfrm>
            <a:off x="0" y="5138057"/>
            <a:ext cx="3008671" cy="387420"/>
          </a:xfrm>
          <a:prstGeom prst="rect">
            <a:avLst/>
          </a:prstGeom>
        </p:spPr>
        <p:txBody>
          <a:bodyPr vert="horz" wrap="square" rtlCol="0" anchor="ctr">
            <a:noAutofit/>
          </a:bodyPr>
          <a:lstStyle/>
          <a:p>
            <a:r>
              <a:rPr lang="en-US" sz="1600" b="1" dirty="0" smtClean="0"/>
              <a:t>Additional details in appendix</a:t>
            </a:r>
          </a:p>
        </p:txBody>
      </p:sp>
      <p:sp>
        <p:nvSpPr>
          <p:cNvPr id="11" name="TextBox 10"/>
          <p:cNvSpPr txBox="1"/>
          <p:nvPr/>
        </p:nvSpPr>
        <p:spPr>
          <a:xfrm>
            <a:off x="5388616" y="5228800"/>
            <a:ext cx="3722914" cy="391886"/>
          </a:xfrm>
          <a:prstGeom prst="rect">
            <a:avLst/>
          </a:prstGeom>
        </p:spPr>
        <p:txBody>
          <a:bodyPr vert="horz" wrap="square" rtlCol="0" anchor="b">
            <a:noAutofit/>
          </a:bodyPr>
          <a:lstStyle/>
          <a:p>
            <a:r>
              <a:rPr lang="en-US" sz="1400" dirty="0" smtClean="0"/>
              <a:t>* Also referred to as “Premium Withhold”</a:t>
            </a:r>
          </a:p>
        </p:txBody>
      </p:sp>
      <p:sp>
        <p:nvSpPr>
          <p:cNvPr id="7" name="TextBox 6"/>
          <p:cNvSpPr txBox="1"/>
          <p:nvPr/>
        </p:nvSpPr>
        <p:spPr>
          <a:xfrm>
            <a:off x="1041577" y="6438611"/>
            <a:ext cx="1223749" cy="347708"/>
          </a:xfrm>
          <a:prstGeom prst="rect">
            <a:avLst/>
          </a:prstGeom>
        </p:spPr>
        <p:txBody>
          <a:bodyPr vert="horz" wrap="square" rtlCol="0" anchor="b">
            <a:normAutofit fontScale="62500" lnSpcReduction="20000"/>
          </a:bodyPr>
          <a:lstStyle/>
          <a:p>
            <a:r>
              <a:rPr lang="en-US" i="1" dirty="0" smtClean="0"/>
              <a:t>Source: </a:t>
            </a:r>
            <a:r>
              <a:rPr lang="en-US" i="1" dirty="0" err="1" smtClean="0"/>
              <a:t>MNsure</a:t>
            </a:r>
            <a:endParaRPr lang="en-US" i="1" dirty="0" smtClean="0"/>
          </a:p>
        </p:txBody>
      </p:sp>
      <p:pic>
        <p:nvPicPr>
          <p:cNvPr id="15" name="Picture 2" title="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Slide Number Placeholder 1"/>
          <p:cNvSpPr txBox="1">
            <a:spLocks/>
          </p:cNvSpPr>
          <p:nvPr/>
        </p:nvSpPr>
        <p:spPr bwMode="auto">
          <a:xfrm>
            <a:off x="8666328" y="6492875"/>
            <a:ext cx="45422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spcBef>
                <a:spcPct val="0"/>
              </a:spcBef>
              <a:buFontTx/>
              <a:buNone/>
            </a:pPr>
            <a:fld id="{BBF615F9-BED1-47AA-987A-10A1DA8139B7}" type="slidenum">
              <a:rPr lang="en-US" altLang="en-US" sz="1200" smtClean="0">
                <a:latin typeface="Calibri" pitchFamily="34" charset="0"/>
              </a:rPr>
              <a:pPr>
                <a:spcBef>
                  <a:spcPct val="0"/>
                </a:spcBef>
                <a:buFontTx/>
                <a:buNone/>
              </a:pPr>
              <a:t>41</a:t>
            </a:fld>
            <a:endParaRPr lang="en-US" altLang="en-US" sz="1200" dirty="0" smtClean="0">
              <a:latin typeface="Calibri" pitchFamily="34" charset="0"/>
            </a:endParaRPr>
          </a:p>
        </p:txBody>
      </p:sp>
    </p:spTree>
    <p:extLst>
      <p:ext uri="{BB962C8B-B14F-4D97-AF65-F5344CB8AC3E}">
        <p14:creationId xmlns:p14="http://schemas.microsoft.com/office/powerpoint/2010/main" val="881570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Marketplace Sustainability</a:t>
            </a:r>
            <a:endParaRPr lang="en-US" dirty="0"/>
          </a:p>
        </p:txBody>
      </p:sp>
      <p:sp>
        <p:nvSpPr>
          <p:cNvPr id="21" name="TextBox 20"/>
          <p:cNvSpPr txBox="1"/>
          <p:nvPr/>
        </p:nvSpPr>
        <p:spPr>
          <a:xfrm>
            <a:off x="362139" y="1457608"/>
            <a:ext cx="8659031" cy="4046899"/>
          </a:xfrm>
          <a:prstGeom prst="rect">
            <a:avLst/>
          </a:prstGeom>
        </p:spPr>
        <p:txBody>
          <a:bodyPr vert="horz" wrap="square" rtlCol="0" anchor="t">
            <a:normAutofit/>
          </a:bodyPr>
          <a:lstStyle/>
          <a:p>
            <a:pPr lvl="1"/>
            <a:endParaRPr lang="en-US" sz="2000" dirty="0" smtClean="0"/>
          </a:p>
          <a:p>
            <a:pPr marL="342900" indent="-342900">
              <a:buFont typeface="Arial" panose="020B0604020202020204" pitchFamily="34" charset="0"/>
              <a:buChar char="•"/>
            </a:pPr>
            <a:r>
              <a:rPr lang="en-US" sz="2000" dirty="0" smtClean="0"/>
              <a:t>Federal </a:t>
            </a:r>
            <a:r>
              <a:rPr lang="en-US" sz="2000" dirty="0"/>
              <a:t>law requires that Exchanges are </a:t>
            </a:r>
            <a:r>
              <a:rPr lang="en-US" sz="2000" dirty="0" smtClean="0"/>
              <a:t>self-sustaining (42 </a:t>
            </a:r>
            <a:r>
              <a:rPr lang="en-US" sz="2000" dirty="0" err="1" smtClean="0"/>
              <a:t>C.F.R</a:t>
            </a:r>
            <a:r>
              <a:rPr lang="en-US" sz="2000" dirty="0" smtClean="0"/>
              <a:t>. </a:t>
            </a:r>
            <a:r>
              <a:rPr lang="en-US" sz="2000" dirty="0" smtClean="0">
                <a:latin typeface="Calibri"/>
              </a:rPr>
              <a:t>§ 155.160)</a:t>
            </a:r>
          </a:p>
          <a:p>
            <a:pPr marL="800100" lvl="1" indent="-342900">
              <a:buFont typeface="Arial" panose="020B0604020202020204" pitchFamily="34" charset="0"/>
              <a:buChar char="•"/>
            </a:pPr>
            <a:r>
              <a:rPr lang="en-US" dirty="0" smtClean="0">
                <a:latin typeface="Calibri"/>
              </a:rPr>
              <a:t>“Self-sustaining” means funded without federal dollars </a:t>
            </a:r>
            <a:endParaRPr lang="en-US" dirty="0"/>
          </a:p>
          <a:p>
            <a:pPr lvl="1"/>
            <a:endParaRPr lang="en-US" sz="2000" dirty="0" smtClean="0"/>
          </a:p>
          <a:p>
            <a:pPr marL="342900" indent="-342900">
              <a:buFont typeface="Arial" panose="020B0604020202020204" pitchFamily="34" charset="0"/>
              <a:buChar char="•"/>
            </a:pPr>
            <a:r>
              <a:rPr lang="en-US" sz="2000" dirty="0" smtClean="0"/>
              <a:t>States </a:t>
            </a:r>
            <a:r>
              <a:rPr lang="en-US" sz="2000" dirty="0"/>
              <a:t>can determine their sustainability </a:t>
            </a:r>
            <a:r>
              <a:rPr lang="en-US" sz="2000" dirty="0" smtClean="0"/>
              <a:t>plans, funding their marketplaces from the following sources:</a:t>
            </a:r>
          </a:p>
          <a:p>
            <a:pPr marL="800100" lvl="1" indent="-342900">
              <a:buFont typeface="Arial" panose="020B0604020202020204" pitchFamily="34" charset="0"/>
              <a:buChar char="•"/>
            </a:pPr>
            <a:r>
              <a:rPr lang="en-US" dirty="0">
                <a:latin typeface="Calibri"/>
              </a:rPr>
              <a:t>User fees/premium withholds</a:t>
            </a:r>
          </a:p>
          <a:p>
            <a:pPr marL="800100" lvl="1" indent="-342900">
              <a:buFont typeface="Arial" panose="020B0604020202020204" pitchFamily="34" charset="0"/>
              <a:buChar char="•"/>
            </a:pPr>
            <a:r>
              <a:rPr lang="en-US" dirty="0">
                <a:latin typeface="Calibri"/>
              </a:rPr>
              <a:t>State general </a:t>
            </a:r>
            <a:r>
              <a:rPr lang="en-US" dirty="0" smtClean="0">
                <a:latin typeface="Calibri"/>
              </a:rPr>
              <a:t>funds</a:t>
            </a:r>
          </a:p>
          <a:p>
            <a:pPr marL="800100" lvl="1" indent="-342900">
              <a:buFont typeface="Arial" panose="020B0604020202020204" pitchFamily="34" charset="0"/>
              <a:buChar char="•"/>
            </a:pPr>
            <a:r>
              <a:rPr lang="en-US" dirty="0" smtClean="0">
                <a:latin typeface="Calibri"/>
              </a:rPr>
              <a:t>Cost allocation to other state agencies</a:t>
            </a:r>
          </a:p>
          <a:p>
            <a:pPr marL="800100" lvl="1" indent="-342900">
              <a:buFont typeface="Arial" panose="020B0604020202020204" pitchFamily="34" charset="0"/>
              <a:buChar char="•"/>
            </a:pPr>
            <a:r>
              <a:rPr lang="en-US" dirty="0" smtClean="0">
                <a:latin typeface="Calibri"/>
              </a:rPr>
              <a:t>Any other revenue source selected by the State</a:t>
            </a:r>
            <a:endParaRPr lang="en-US" dirty="0">
              <a:latin typeface="Calibri"/>
            </a:endParaRPr>
          </a:p>
        </p:txBody>
      </p:sp>
      <p:pic>
        <p:nvPicPr>
          <p:cNvPr id="15"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Slide Number Placeholder 1"/>
          <p:cNvSpPr txBox="1">
            <a:spLocks/>
          </p:cNvSpPr>
          <p:nvPr/>
        </p:nvSpPr>
        <p:spPr bwMode="auto">
          <a:xfrm>
            <a:off x="8666328" y="6492875"/>
            <a:ext cx="45422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spcBef>
                <a:spcPct val="0"/>
              </a:spcBef>
              <a:buFontTx/>
              <a:buNone/>
            </a:pPr>
            <a:fld id="{BBF615F9-BED1-47AA-987A-10A1DA8139B7}" type="slidenum">
              <a:rPr lang="en-US" altLang="en-US" sz="1200" smtClean="0">
                <a:latin typeface="Calibri" pitchFamily="34" charset="0"/>
              </a:rPr>
              <a:pPr>
                <a:spcBef>
                  <a:spcPct val="0"/>
                </a:spcBef>
                <a:buFontTx/>
                <a:buNone/>
              </a:pPr>
              <a:t>42</a:t>
            </a:fld>
            <a:endParaRPr lang="en-US" altLang="en-US" sz="1200" dirty="0" smtClean="0">
              <a:latin typeface="Calibri" pitchFamily="34" charset="0"/>
            </a:endParaRPr>
          </a:p>
        </p:txBody>
      </p:sp>
    </p:spTree>
    <p:extLst>
      <p:ext uri="{BB962C8B-B14F-4D97-AF65-F5344CB8AC3E}">
        <p14:creationId xmlns:p14="http://schemas.microsoft.com/office/powerpoint/2010/main" val="4058168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of Future Financing Options:  Marketplace</a:t>
            </a:r>
            <a:endParaRPr lang="en-US" dirty="0"/>
          </a:p>
        </p:txBody>
      </p:sp>
      <p:sp>
        <p:nvSpPr>
          <p:cNvPr id="5" name="TextBox 4"/>
          <p:cNvSpPr txBox="1"/>
          <p:nvPr/>
        </p:nvSpPr>
        <p:spPr>
          <a:xfrm>
            <a:off x="473455" y="4706242"/>
            <a:ext cx="4400750" cy="409486"/>
          </a:xfrm>
          <a:prstGeom prst="rect">
            <a:avLst/>
          </a:prstGeom>
        </p:spPr>
        <p:txBody>
          <a:bodyPr vert="horz" wrap="square" rtlCol="0" anchor="b">
            <a:normAutofit/>
          </a:bodyPr>
          <a:lstStyle/>
          <a:p>
            <a:pPr algn="ctr"/>
            <a:r>
              <a:rPr lang="en-US" i="1" dirty="0" err="1" smtClean="0"/>
              <a:t>SBM</a:t>
            </a:r>
            <a:r>
              <a:rPr lang="en-US" i="1" dirty="0" smtClean="0"/>
              <a:t> or Partially Privatized Marketplace</a:t>
            </a:r>
          </a:p>
        </p:txBody>
      </p:sp>
      <p:sp>
        <p:nvSpPr>
          <p:cNvPr id="8" name="Rectangle 7"/>
          <p:cNvSpPr/>
          <p:nvPr/>
        </p:nvSpPr>
        <p:spPr bwMode="auto">
          <a:xfrm>
            <a:off x="196381" y="2471661"/>
            <a:ext cx="1554480" cy="1798546"/>
          </a:xfrm>
          <a:prstGeom prst="rect">
            <a:avLst/>
          </a:prstGeom>
          <a:solidFill>
            <a:schemeClr val="bg1">
              <a:alpha val="29804"/>
            </a:schemeClr>
          </a:solidFill>
          <a:ln w="19050">
            <a:solidFill>
              <a:schemeClr val="bg1">
                <a:lumMod val="75000"/>
              </a:schemeClr>
            </a:solidFill>
          </a:ln>
        </p:spPr>
        <p:txBody>
          <a:bodyPr wrap="square" rtlCol="0" anchor="ctr"/>
          <a:lstStyle/>
          <a:p>
            <a:pPr algn="ctr"/>
            <a:r>
              <a:rPr lang="en-US" sz="2000" b="1" dirty="0" smtClean="0">
                <a:solidFill>
                  <a:prstClr val="black"/>
                </a:solidFill>
              </a:rPr>
              <a:t>Maintain Public Program Cost Allocation</a:t>
            </a:r>
            <a:endParaRPr lang="en-US" sz="2000" b="1" dirty="0">
              <a:solidFill>
                <a:prstClr val="black"/>
              </a:solidFill>
            </a:endParaRPr>
          </a:p>
        </p:txBody>
      </p:sp>
      <p:sp>
        <p:nvSpPr>
          <p:cNvPr id="17" name="Rectangle 16"/>
          <p:cNvSpPr/>
          <p:nvPr/>
        </p:nvSpPr>
        <p:spPr bwMode="auto">
          <a:xfrm>
            <a:off x="1863643" y="2471658"/>
            <a:ext cx="1554480" cy="1798545"/>
          </a:xfrm>
          <a:prstGeom prst="rect">
            <a:avLst/>
          </a:prstGeom>
          <a:solidFill>
            <a:schemeClr val="bg1">
              <a:alpha val="29804"/>
            </a:schemeClr>
          </a:solidFill>
          <a:ln w="19050">
            <a:solidFill>
              <a:srgbClr val="336699"/>
            </a:solidFill>
          </a:ln>
        </p:spPr>
        <p:txBody>
          <a:bodyPr wrap="square" rtlCol="0" anchor="ctr"/>
          <a:lstStyle/>
          <a:p>
            <a:pPr algn="ctr"/>
            <a:r>
              <a:rPr lang="en-US" sz="2000" b="1" dirty="0" smtClean="0">
                <a:solidFill>
                  <a:prstClr val="black"/>
                </a:solidFill>
              </a:rPr>
              <a:t>Maintain user fee only on on-Marketplace products*</a:t>
            </a:r>
            <a:endParaRPr lang="en-US" sz="2000" b="1" dirty="0">
              <a:solidFill>
                <a:prstClr val="black"/>
              </a:solidFill>
            </a:endParaRPr>
          </a:p>
        </p:txBody>
      </p:sp>
      <p:sp>
        <p:nvSpPr>
          <p:cNvPr id="40" name="Rectangle 39"/>
          <p:cNvSpPr/>
          <p:nvPr/>
        </p:nvSpPr>
        <p:spPr bwMode="auto">
          <a:xfrm>
            <a:off x="3561623" y="2471662"/>
            <a:ext cx="1554480" cy="1798545"/>
          </a:xfrm>
          <a:prstGeom prst="rect">
            <a:avLst/>
          </a:prstGeom>
          <a:solidFill>
            <a:schemeClr val="bg1">
              <a:alpha val="29804"/>
            </a:schemeClr>
          </a:solidFill>
          <a:ln w="19050">
            <a:solidFill>
              <a:srgbClr val="336699"/>
            </a:solidFill>
          </a:ln>
        </p:spPr>
        <p:txBody>
          <a:bodyPr wrap="square" rtlCol="0" anchor="ctr"/>
          <a:lstStyle/>
          <a:p>
            <a:pPr algn="ctr"/>
            <a:r>
              <a:rPr lang="en-US" sz="2000" b="1" dirty="0" smtClean="0">
                <a:solidFill>
                  <a:prstClr val="black"/>
                </a:solidFill>
              </a:rPr>
              <a:t>Expand user fee to on- and off-Marketplace products*</a:t>
            </a:r>
            <a:endParaRPr lang="en-US" sz="2000" b="1" dirty="0">
              <a:solidFill>
                <a:prstClr val="black"/>
              </a:solidFill>
            </a:endParaRPr>
          </a:p>
        </p:txBody>
      </p:sp>
      <p:sp>
        <p:nvSpPr>
          <p:cNvPr id="28" name="TextBox 27"/>
          <p:cNvSpPr txBox="1"/>
          <p:nvPr/>
        </p:nvSpPr>
        <p:spPr>
          <a:xfrm>
            <a:off x="1463581" y="1642028"/>
            <a:ext cx="4400750" cy="409486"/>
          </a:xfrm>
          <a:prstGeom prst="rect">
            <a:avLst/>
          </a:prstGeom>
        </p:spPr>
        <p:txBody>
          <a:bodyPr vert="horz" wrap="square" rtlCol="0" anchor="b">
            <a:normAutofit/>
          </a:bodyPr>
          <a:lstStyle/>
          <a:p>
            <a:pPr algn="ctr"/>
            <a:r>
              <a:rPr lang="en-US" i="1" dirty="0" smtClean="0"/>
              <a:t>*Options for Consideration</a:t>
            </a:r>
          </a:p>
        </p:txBody>
      </p:sp>
      <p:sp>
        <p:nvSpPr>
          <p:cNvPr id="25" name="TextBox 24"/>
          <p:cNvSpPr txBox="1"/>
          <p:nvPr/>
        </p:nvSpPr>
        <p:spPr>
          <a:xfrm>
            <a:off x="6849283" y="4679618"/>
            <a:ext cx="1900629" cy="409486"/>
          </a:xfrm>
          <a:prstGeom prst="rect">
            <a:avLst/>
          </a:prstGeom>
        </p:spPr>
        <p:txBody>
          <a:bodyPr vert="horz" wrap="square" rtlCol="0" anchor="b">
            <a:normAutofit/>
          </a:bodyPr>
          <a:lstStyle/>
          <a:p>
            <a:pPr algn="ctr"/>
            <a:r>
              <a:rPr lang="en-US" i="1" dirty="0" err="1" smtClean="0"/>
              <a:t>FFM</a:t>
            </a:r>
            <a:r>
              <a:rPr lang="en-US" i="1" dirty="0" smtClean="0"/>
              <a:t> or </a:t>
            </a:r>
            <a:r>
              <a:rPr lang="en-US" i="1" dirty="0" err="1" smtClean="0"/>
              <a:t>SSBM</a:t>
            </a:r>
            <a:endParaRPr lang="en-US" i="1" dirty="0" smtClean="0"/>
          </a:p>
        </p:txBody>
      </p:sp>
      <p:sp>
        <p:nvSpPr>
          <p:cNvPr id="12" name="Rectangle 11"/>
          <p:cNvSpPr/>
          <p:nvPr/>
        </p:nvSpPr>
        <p:spPr bwMode="auto">
          <a:xfrm>
            <a:off x="6951549" y="2471657"/>
            <a:ext cx="1554480" cy="1798545"/>
          </a:xfrm>
          <a:prstGeom prst="rect">
            <a:avLst/>
          </a:prstGeom>
          <a:solidFill>
            <a:schemeClr val="bg1">
              <a:alpha val="29804"/>
            </a:schemeClr>
          </a:solidFill>
          <a:ln w="19050">
            <a:solidFill>
              <a:schemeClr val="bg1">
                <a:lumMod val="75000"/>
              </a:schemeClr>
            </a:solidFill>
          </a:ln>
        </p:spPr>
        <p:txBody>
          <a:bodyPr wrap="square" rtlCol="0" anchor="ctr"/>
          <a:lstStyle/>
          <a:p>
            <a:pPr algn="ctr"/>
            <a:r>
              <a:rPr lang="en-US" sz="2000" b="1" dirty="0" smtClean="0"/>
              <a:t>Federal user fee</a:t>
            </a:r>
            <a:endParaRPr lang="en-US" sz="2000" b="1" dirty="0"/>
          </a:p>
        </p:txBody>
      </p:sp>
      <p:pic>
        <p:nvPicPr>
          <p:cNvPr id="13"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43</a:t>
            </a:fld>
            <a:endParaRPr lang="en-US" dirty="0"/>
          </a:p>
        </p:txBody>
      </p:sp>
    </p:spTree>
    <p:extLst>
      <p:ext uri="{BB962C8B-B14F-4D97-AF65-F5344CB8AC3E}">
        <p14:creationId xmlns:p14="http://schemas.microsoft.com/office/powerpoint/2010/main" val="967182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Future Marketplace Financing Options: </a:t>
            </a:r>
            <a:br>
              <a:rPr lang="en-US" sz="3200" dirty="0" smtClean="0"/>
            </a:br>
            <a:r>
              <a:rPr lang="en-US" sz="3200" dirty="0" smtClean="0"/>
              <a:t>Maintain Cost Allocation Model</a:t>
            </a:r>
            <a:endParaRPr lang="en-US" sz="3200" dirty="0"/>
          </a:p>
        </p:txBody>
      </p:sp>
      <p:sp>
        <p:nvSpPr>
          <p:cNvPr id="7" name="Rectangle 6"/>
          <p:cNvSpPr/>
          <p:nvPr/>
        </p:nvSpPr>
        <p:spPr>
          <a:xfrm>
            <a:off x="197135" y="1418215"/>
            <a:ext cx="8718430" cy="830997"/>
          </a:xfrm>
          <a:prstGeom prst="rect">
            <a:avLst/>
          </a:prstGeom>
          <a:ln w="19050">
            <a:solidFill>
              <a:srgbClr val="385D8A"/>
            </a:solidFill>
            <a:prstDash val="sysDash"/>
          </a:ln>
        </p:spPr>
        <p:txBody>
          <a:bodyPr wrap="square">
            <a:spAutoFit/>
          </a:bodyPr>
          <a:lstStyle/>
          <a:p>
            <a:r>
              <a:rPr lang="en-US" sz="2400" dirty="0"/>
              <a:t>Cost allocation will be a core piece of the Marketplace sustainability (unless Minnesota elects to transition to an </a:t>
            </a:r>
            <a:r>
              <a:rPr lang="en-US" sz="2400" dirty="0" err="1"/>
              <a:t>FFM</a:t>
            </a:r>
            <a:r>
              <a:rPr lang="en-US" sz="2400" dirty="0"/>
              <a:t> model)</a:t>
            </a:r>
          </a:p>
        </p:txBody>
      </p:sp>
      <p:sp>
        <p:nvSpPr>
          <p:cNvPr id="3" name="TextBox 2"/>
          <p:cNvSpPr txBox="1"/>
          <p:nvPr/>
        </p:nvSpPr>
        <p:spPr>
          <a:xfrm>
            <a:off x="304800" y="2597258"/>
            <a:ext cx="8468594" cy="2802224"/>
          </a:xfrm>
          <a:prstGeom prst="rect">
            <a:avLst/>
          </a:prstGeom>
        </p:spPr>
        <p:txBody>
          <a:bodyPr vert="horz" wrap="square" rtlCol="0" anchor="t">
            <a:noAutofit/>
          </a:bodyPr>
          <a:lstStyle/>
          <a:p>
            <a:pPr marL="285750" indent="-285750">
              <a:spcAft>
                <a:spcPts val="600"/>
              </a:spcAft>
              <a:buFont typeface="Arial" panose="020B0604020202020204" pitchFamily="34" charset="0"/>
              <a:buChar char="•"/>
            </a:pPr>
            <a:r>
              <a:rPr lang="en-US" sz="2000" dirty="0" smtClean="0"/>
              <a:t>MNsure is the State’s single application and eligibility determination portal for most populations in Minnesota coverage programs including Medicaid, CHIP, </a:t>
            </a:r>
            <a:r>
              <a:rPr lang="en-US" sz="2000" dirty="0" err="1" smtClean="0"/>
              <a:t>MinnesotaCare</a:t>
            </a:r>
            <a:r>
              <a:rPr lang="en-US" sz="2000" dirty="0" smtClean="0"/>
              <a:t> and QHPs in the Marketplace</a:t>
            </a:r>
          </a:p>
          <a:p>
            <a:pPr marL="285750" indent="-285750">
              <a:spcAft>
                <a:spcPts val="600"/>
              </a:spcAft>
              <a:buFont typeface="Arial" panose="020B0604020202020204" pitchFamily="34" charset="0"/>
              <a:buChar char="•"/>
            </a:pPr>
            <a:r>
              <a:rPr lang="en-US" sz="2000" dirty="0" smtClean="0"/>
              <a:t>Like all states with integrated application, eligibility and enrollment systems, Minnesota allocates a portion of Marketplace costs to DHS (because MNsure is serving public program eligible consumers)</a:t>
            </a:r>
          </a:p>
          <a:p>
            <a:pPr marL="285750" indent="-285750">
              <a:spcAft>
                <a:spcPts val="600"/>
              </a:spcAft>
              <a:buFont typeface="Arial" panose="020B0604020202020204" pitchFamily="34" charset="0"/>
              <a:buChar char="•"/>
            </a:pPr>
            <a:r>
              <a:rPr lang="en-US" sz="2000" dirty="0"/>
              <a:t>Minnesota refined its cost allocation methodology in </a:t>
            </a:r>
            <a:r>
              <a:rPr lang="en-US" sz="2000" dirty="0" smtClean="0"/>
              <a:t>2014 </a:t>
            </a:r>
            <a:r>
              <a:rPr lang="en-US" sz="2000" dirty="0"/>
              <a:t>to capture </a:t>
            </a:r>
            <a:r>
              <a:rPr lang="en-US" sz="2000" dirty="0" err="1" smtClean="0"/>
              <a:t>MNsure</a:t>
            </a:r>
            <a:r>
              <a:rPr lang="en-US" sz="2000" dirty="0" smtClean="0"/>
              <a:t> </a:t>
            </a:r>
            <a:r>
              <a:rPr lang="en-US" sz="2000" dirty="0" err="1" smtClean="0"/>
              <a:t>E&amp;E</a:t>
            </a:r>
            <a:r>
              <a:rPr lang="en-US" sz="2000" dirty="0" smtClean="0"/>
              <a:t> costs and consumer support costs  </a:t>
            </a:r>
            <a:r>
              <a:rPr lang="en-US" sz="2000" dirty="0"/>
              <a:t>attributable to public programs.</a:t>
            </a:r>
          </a:p>
          <a:p>
            <a:pPr marL="285750" indent="-285750">
              <a:spcAft>
                <a:spcPts val="600"/>
              </a:spcAft>
              <a:buFont typeface="Arial" panose="020B0604020202020204" pitchFamily="34" charset="0"/>
              <a:buChar char="•"/>
            </a:pPr>
            <a:endParaRPr lang="en-US" sz="2000" dirty="0" smtClean="0"/>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44</a:t>
            </a:fld>
            <a:endParaRPr lang="en-US" altLang="en-US" sz="1200" dirty="0" smtClean="0">
              <a:latin typeface="Calibri" pitchFamily="34" charset="0"/>
            </a:endParaRPr>
          </a:p>
        </p:txBody>
      </p:sp>
    </p:spTree>
    <p:extLst>
      <p:ext uri="{BB962C8B-B14F-4D97-AF65-F5344CB8AC3E}">
        <p14:creationId xmlns:p14="http://schemas.microsoft.com/office/powerpoint/2010/main" val="3936850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Future Marketplace Financing Options: </a:t>
            </a:r>
            <a:br>
              <a:rPr lang="en-US" sz="3200" dirty="0" smtClean="0"/>
            </a:br>
            <a:r>
              <a:rPr lang="en-US" sz="3200" dirty="0" smtClean="0"/>
              <a:t>Cost Allocation Model – Other State Examples</a:t>
            </a:r>
            <a:endParaRPr lang="en-US" sz="3200" dirty="0"/>
          </a:p>
        </p:txBody>
      </p:sp>
      <p:sp>
        <p:nvSpPr>
          <p:cNvPr id="5" name="TextBox 4"/>
          <p:cNvSpPr txBox="1"/>
          <p:nvPr/>
        </p:nvSpPr>
        <p:spPr>
          <a:xfrm>
            <a:off x="2289690" y="1533302"/>
            <a:ext cx="4613491" cy="405484"/>
          </a:xfrm>
          <a:prstGeom prst="rect">
            <a:avLst/>
          </a:prstGeom>
        </p:spPr>
        <p:txBody>
          <a:bodyPr vert="horz" wrap="square" rtlCol="0" anchor="b">
            <a:noAutofit/>
          </a:bodyPr>
          <a:lstStyle/>
          <a:p>
            <a:pPr algn="ctr"/>
            <a:r>
              <a:rPr lang="en-US" sz="2400" b="1" dirty="0" smtClean="0"/>
              <a:t>Share of Marketplace Costs</a:t>
            </a:r>
          </a:p>
        </p:txBody>
      </p:sp>
      <p:graphicFrame>
        <p:nvGraphicFramePr>
          <p:cNvPr id="10" name="Table 9" descr="State Medicaid Marketplace&#10;Kentucky 75% 25%&#10;Maryland 86% 14%&#10;Minnesota 70% 30%&#10;New York 70% 30%&#10;"/>
          <p:cNvGraphicFramePr>
            <a:graphicFrameLocks noGrp="1"/>
          </p:cNvGraphicFramePr>
          <p:nvPr>
            <p:extLst>
              <p:ext uri="{D42A27DB-BD31-4B8C-83A1-F6EECF244321}">
                <p14:modId xmlns:p14="http://schemas.microsoft.com/office/powerpoint/2010/main" val="3901101630"/>
              </p:ext>
            </p:extLst>
          </p:nvPr>
        </p:nvGraphicFramePr>
        <p:xfrm>
          <a:off x="568066" y="2112239"/>
          <a:ext cx="8001772" cy="3523751"/>
        </p:xfrm>
        <a:graphic>
          <a:graphicData uri="http://schemas.openxmlformats.org/drawingml/2006/table">
            <a:tbl>
              <a:tblPr firstRow="1" firstCol="1">
                <a:tableStyleId>{BC89EF96-8CEA-46FF-86C4-4CE0E7609802}</a:tableStyleId>
              </a:tblPr>
              <a:tblGrid>
                <a:gridCol w="2277179"/>
                <a:gridCol w="2980706"/>
                <a:gridCol w="2743887"/>
              </a:tblGrid>
              <a:tr h="646445">
                <a:tc>
                  <a:txBody>
                    <a:bodyPr/>
                    <a:lstStyle/>
                    <a:p>
                      <a:pPr marL="0" marR="0" algn="ctr">
                        <a:spcBef>
                          <a:spcPts val="0"/>
                        </a:spcBef>
                        <a:spcAft>
                          <a:spcPts val="0"/>
                        </a:spcAft>
                      </a:pPr>
                      <a:r>
                        <a:rPr lang="en-US" sz="2400" dirty="0">
                          <a:effectLst/>
                        </a:rPr>
                        <a:t>State</a:t>
                      </a:r>
                      <a:endParaRPr lang="en-US" sz="2400" dirty="0">
                        <a:solidFill>
                          <a:schemeClr val="tx1"/>
                        </a:solidFill>
                        <a:effectLst/>
                        <a:latin typeface="+mj-lt"/>
                        <a:ea typeface="Calibri"/>
                        <a:cs typeface="Times New Roman"/>
                      </a:endParaRPr>
                    </a:p>
                  </a:txBody>
                  <a:tcPr marL="68585" marR="68585" marT="0" marB="0" anchor="ctr">
                    <a:solidFill>
                      <a:schemeClr val="bg1">
                        <a:lumMod val="85000"/>
                      </a:schemeClr>
                    </a:solidFill>
                  </a:tcPr>
                </a:tc>
                <a:tc>
                  <a:txBody>
                    <a:bodyPr/>
                    <a:lstStyle/>
                    <a:p>
                      <a:pPr marL="0" marR="0" algn="ctr">
                        <a:spcBef>
                          <a:spcPts val="0"/>
                        </a:spcBef>
                        <a:spcAft>
                          <a:spcPts val="0"/>
                        </a:spcAft>
                      </a:pPr>
                      <a:r>
                        <a:rPr lang="en-US" sz="2400" b="1" dirty="0" smtClean="0">
                          <a:effectLst/>
                        </a:rPr>
                        <a:t>Medicaid</a:t>
                      </a:r>
                      <a:endParaRPr lang="en-US" sz="2400" b="1" dirty="0">
                        <a:solidFill>
                          <a:schemeClr val="tx1"/>
                        </a:solidFill>
                        <a:effectLst/>
                        <a:latin typeface="+mj-lt"/>
                        <a:ea typeface="Calibri"/>
                        <a:cs typeface="Times New Roman"/>
                      </a:endParaRPr>
                    </a:p>
                  </a:txBody>
                  <a:tcPr marL="68585" marR="68585" marT="0" marB="0" anchor="ctr">
                    <a:solidFill>
                      <a:schemeClr val="bg1">
                        <a:lumMod val="85000"/>
                      </a:schemeClr>
                    </a:solidFill>
                  </a:tcPr>
                </a:tc>
                <a:tc>
                  <a:txBody>
                    <a:bodyPr/>
                    <a:lstStyle/>
                    <a:p>
                      <a:pPr marL="0" marR="0" algn="ctr">
                        <a:spcBef>
                          <a:spcPts val="0"/>
                        </a:spcBef>
                        <a:spcAft>
                          <a:spcPts val="0"/>
                        </a:spcAft>
                      </a:pPr>
                      <a:r>
                        <a:rPr lang="en-US" sz="2400" b="1" dirty="0" smtClean="0">
                          <a:solidFill>
                            <a:schemeClr val="tx1"/>
                          </a:solidFill>
                          <a:effectLst/>
                          <a:latin typeface="+mj-lt"/>
                          <a:ea typeface="Calibri"/>
                          <a:cs typeface="Times New Roman"/>
                        </a:rPr>
                        <a:t>Marketplace</a:t>
                      </a:r>
                      <a:endParaRPr lang="en-US" sz="2400" b="1" dirty="0">
                        <a:solidFill>
                          <a:schemeClr val="tx1"/>
                        </a:solidFill>
                        <a:effectLst/>
                        <a:latin typeface="+mj-lt"/>
                        <a:ea typeface="Calibri"/>
                        <a:cs typeface="Times New Roman"/>
                      </a:endParaRPr>
                    </a:p>
                  </a:txBody>
                  <a:tcPr marL="68585" marR="68585" marT="0" marB="0" anchor="ctr">
                    <a:solidFill>
                      <a:schemeClr val="bg1">
                        <a:lumMod val="85000"/>
                      </a:schemeClr>
                    </a:solidFill>
                  </a:tcPr>
                </a:tc>
              </a:tr>
              <a:tr h="641263">
                <a:tc>
                  <a:txBody>
                    <a:bodyPr/>
                    <a:lstStyle/>
                    <a:p>
                      <a:pPr marL="0" marR="0" algn="ctr">
                        <a:spcBef>
                          <a:spcPts val="0"/>
                        </a:spcBef>
                        <a:spcAft>
                          <a:spcPts val="0"/>
                        </a:spcAft>
                      </a:pPr>
                      <a:r>
                        <a:rPr lang="en-US" sz="2400" dirty="0">
                          <a:effectLst/>
                        </a:rPr>
                        <a:t>Kentucky</a:t>
                      </a:r>
                      <a:endParaRPr lang="en-US" sz="2400" b="0" dirty="0">
                        <a:solidFill>
                          <a:schemeClr val="tx1"/>
                        </a:solidFill>
                        <a:effectLst/>
                        <a:latin typeface="+mj-lt"/>
                        <a:ea typeface="Calibri"/>
                        <a:cs typeface="Times New Roman"/>
                      </a:endParaRPr>
                    </a:p>
                  </a:txBody>
                  <a:tcPr marL="68585" marR="68585" marT="0" marB="0" anchor="ctr"/>
                </a:tc>
                <a:tc>
                  <a:txBody>
                    <a:bodyPr/>
                    <a:lstStyle/>
                    <a:p>
                      <a:pPr marL="0" marR="0" algn="ctr">
                        <a:spcBef>
                          <a:spcPts val="0"/>
                        </a:spcBef>
                        <a:spcAft>
                          <a:spcPts val="0"/>
                        </a:spcAft>
                      </a:pPr>
                      <a:r>
                        <a:rPr lang="en-US" sz="2400" dirty="0" smtClean="0">
                          <a:effectLst/>
                        </a:rPr>
                        <a:t>75%</a:t>
                      </a:r>
                      <a:endParaRPr lang="en-US" sz="2400" dirty="0">
                        <a:effectLst/>
                        <a:latin typeface="+mj-lt"/>
                        <a:ea typeface="Calibri"/>
                        <a:cs typeface="Times New Roman"/>
                      </a:endParaRPr>
                    </a:p>
                  </a:txBody>
                  <a:tcPr marL="68585" marR="68585" marT="0" marB="0" anchor="ctr"/>
                </a:tc>
                <a:tc>
                  <a:txBody>
                    <a:bodyPr/>
                    <a:lstStyle/>
                    <a:p>
                      <a:pPr marL="0" marR="0" algn="ctr">
                        <a:spcBef>
                          <a:spcPts val="0"/>
                        </a:spcBef>
                        <a:spcAft>
                          <a:spcPts val="0"/>
                        </a:spcAft>
                      </a:pPr>
                      <a:r>
                        <a:rPr lang="en-US" sz="2400" dirty="0" smtClean="0">
                          <a:effectLst/>
                          <a:latin typeface="+mj-lt"/>
                          <a:ea typeface="Calibri"/>
                          <a:cs typeface="Times New Roman"/>
                        </a:rPr>
                        <a:t>25%</a:t>
                      </a:r>
                      <a:endParaRPr lang="en-US" sz="2400" dirty="0">
                        <a:effectLst/>
                        <a:latin typeface="+mj-lt"/>
                        <a:ea typeface="Calibri"/>
                        <a:cs typeface="Times New Roman"/>
                      </a:endParaRPr>
                    </a:p>
                  </a:txBody>
                  <a:tcPr marL="68585" marR="68585" marT="0" marB="0" anchor="ctr"/>
                </a:tc>
              </a:tr>
              <a:tr h="641263">
                <a:tc>
                  <a:txBody>
                    <a:bodyPr/>
                    <a:lstStyle/>
                    <a:p>
                      <a:pPr marL="0" marR="0" algn="ctr">
                        <a:spcBef>
                          <a:spcPts val="0"/>
                        </a:spcBef>
                        <a:spcAft>
                          <a:spcPts val="0"/>
                        </a:spcAft>
                      </a:pPr>
                      <a:r>
                        <a:rPr lang="en-US" sz="2400" dirty="0">
                          <a:effectLst/>
                        </a:rPr>
                        <a:t>Maryland</a:t>
                      </a:r>
                      <a:endParaRPr lang="en-US" sz="2400" b="0" dirty="0">
                        <a:solidFill>
                          <a:schemeClr val="tx1"/>
                        </a:solidFill>
                        <a:effectLst/>
                        <a:latin typeface="+mj-lt"/>
                        <a:ea typeface="Calibri"/>
                        <a:cs typeface="Times New Roman"/>
                      </a:endParaRPr>
                    </a:p>
                  </a:txBody>
                  <a:tcPr marL="68585" marR="68585" marT="0" marB="0" anchor="ctr"/>
                </a:tc>
                <a:tc>
                  <a:txBody>
                    <a:bodyPr/>
                    <a:lstStyle/>
                    <a:p>
                      <a:pPr marL="0" marR="0" algn="ctr">
                        <a:spcBef>
                          <a:spcPts val="0"/>
                        </a:spcBef>
                        <a:spcAft>
                          <a:spcPts val="0"/>
                        </a:spcAft>
                      </a:pPr>
                      <a:r>
                        <a:rPr lang="en-US" sz="2400" dirty="0">
                          <a:effectLst/>
                        </a:rPr>
                        <a:t>86</a:t>
                      </a:r>
                      <a:r>
                        <a:rPr lang="en-US" sz="2400" dirty="0" smtClean="0">
                          <a:effectLst/>
                        </a:rPr>
                        <a:t>%</a:t>
                      </a:r>
                      <a:endParaRPr lang="en-US" sz="2400" dirty="0">
                        <a:effectLst/>
                        <a:latin typeface="+mj-lt"/>
                        <a:ea typeface="Calibri"/>
                        <a:cs typeface="Times New Roman"/>
                      </a:endParaRPr>
                    </a:p>
                  </a:txBody>
                  <a:tcPr marL="68585" marR="68585" marT="0" marB="0" anchor="ctr"/>
                </a:tc>
                <a:tc>
                  <a:txBody>
                    <a:bodyPr/>
                    <a:lstStyle/>
                    <a:p>
                      <a:pPr marL="0" marR="0" algn="ctr">
                        <a:spcBef>
                          <a:spcPts val="0"/>
                        </a:spcBef>
                        <a:spcAft>
                          <a:spcPts val="0"/>
                        </a:spcAft>
                      </a:pPr>
                      <a:r>
                        <a:rPr lang="en-US" sz="2400" dirty="0" smtClean="0">
                          <a:effectLst/>
                          <a:latin typeface="+mj-lt"/>
                          <a:ea typeface="Calibri"/>
                          <a:cs typeface="Times New Roman"/>
                        </a:rPr>
                        <a:t>14%</a:t>
                      </a:r>
                      <a:endParaRPr lang="en-US" sz="2400" dirty="0">
                        <a:effectLst/>
                        <a:latin typeface="+mj-lt"/>
                        <a:ea typeface="Calibri"/>
                        <a:cs typeface="Times New Roman"/>
                      </a:endParaRPr>
                    </a:p>
                  </a:txBody>
                  <a:tcPr marL="68585" marR="68585" marT="0" marB="0" anchor="ctr"/>
                </a:tc>
              </a:tr>
              <a:tr h="797390">
                <a:tc>
                  <a:txBody>
                    <a:bodyPr/>
                    <a:lstStyle/>
                    <a:p>
                      <a:pPr marL="0" marR="0" algn="ctr">
                        <a:spcBef>
                          <a:spcPts val="0"/>
                        </a:spcBef>
                        <a:spcAft>
                          <a:spcPts val="0"/>
                        </a:spcAft>
                      </a:pPr>
                      <a:r>
                        <a:rPr lang="en-US" sz="2400" dirty="0" smtClean="0">
                          <a:effectLst/>
                        </a:rPr>
                        <a:t>Minnesota</a:t>
                      </a:r>
                      <a:endParaRPr lang="en-US" sz="2400" b="0" dirty="0">
                        <a:solidFill>
                          <a:srgbClr val="FF0000"/>
                        </a:solidFill>
                        <a:effectLst/>
                        <a:latin typeface="+mj-lt"/>
                        <a:ea typeface="Calibri"/>
                        <a:cs typeface="Times New Roman"/>
                      </a:endParaRPr>
                    </a:p>
                  </a:txBody>
                  <a:tcPr marL="68585" marR="68585" marT="0" marB="0" anchor="ctr"/>
                </a:tc>
                <a:tc>
                  <a:txBody>
                    <a:bodyPr/>
                    <a:lstStyle/>
                    <a:p>
                      <a:pPr marL="0" marR="0" algn="ctr">
                        <a:spcBef>
                          <a:spcPts val="0"/>
                        </a:spcBef>
                        <a:spcAft>
                          <a:spcPts val="0"/>
                        </a:spcAft>
                      </a:pPr>
                      <a:r>
                        <a:rPr lang="en-US" sz="2400" dirty="0" smtClean="0">
                          <a:solidFill>
                            <a:schemeClr val="tx1"/>
                          </a:solidFill>
                          <a:effectLst/>
                        </a:rPr>
                        <a:t>70%</a:t>
                      </a:r>
                      <a:endParaRPr lang="en-US" sz="2400" dirty="0" smtClean="0">
                        <a:solidFill>
                          <a:schemeClr val="tx1"/>
                        </a:solidFill>
                        <a:effectLst/>
                        <a:latin typeface="+mj-lt"/>
                      </a:endParaRPr>
                    </a:p>
                  </a:txBody>
                  <a:tcPr marL="68585" marR="68585"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effectLst/>
                        </a:rPr>
                        <a:t>30%</a:t>
                      </a:r>
                      <a:endParaRPr kumimoji="0" lang="en-US" sz="2400" kern="1200" dirty="0" smtClean="0">
                        <a:solidFill>
                          <a:schemeClr val="tx1"/>
                        </a:solidFill>
                        <a:effectLst/>
                        <a:latin typeface="+mn-lt"/>
                        <a:ea typeface="+mn-ea"/>
                        <a:cs typeface="+mn-cs"/>
                      </a:endParaRPr>
                    </a:p>
                  </a:txBody>
                  <a:tcPr marL="68585" marR="68585" marT="0" marB="0" anchor="ctr"/>
                </a:tc>
              </a:tr>
              <a:tr h="797390">
                <a:tc>
                  <a:txBody>
                    <a:bodyPr/>
                    <a:lstStyle/>
                    <a:p>
                      <a:pPr marL="0" marR="0" algn="ctr">
                        <a:spcBef>
                          <a:spcPts val="0"/>
                        </a:spcBef>
                        <a:spcAft>
                          <a:spcPts val="0"/>
                        </a:spcAft>
                      </a:pPr>
                      <a:r>
                        <a:rPr lang="en-US" sz="2400" dirty="0">
                          <a:effectLst/>
                        </a:rPr>
                        <a:t>New </a:t>
                      </a:r>
                      <a:r>
                        <a:rPr lang="en-US" sz="2400" dirty="0" smtClean="0">
                          <a:effectLst/>
                        </a:rPr>
                        <a:t>York</a:t>
                      </a:r>
                      <a:endParaRPr lang="en-US" sz="2400" b="0" dirty="0">
                        <a:solidFill>
                          <a:schemeClr val="tx1"/>
                        </a:solidFill>
                        <a:effectLst/>
                        <a:latin typeface="+mj-lt"/>
                        <a:ea typeface="Calibri"/>
                        <a:cs typeface="Times New Roman"/>
                      </a:endParaRPr>
                    </a:p>
                  </a:txBody>
                  <a:tcPr marL="68585" marR="68585" marT="0" marB="0" anchor="ctr"/>
                </a:tc>
                <a:tc>
                  <a:txBody>
                    <a:bodyPr/>
                    <a:lstStyle/>
                    <a:p>
                      <a:pPr marL="0" marR="0" algn="ctr">
                        <a:spcBef>
                          <a:spcPts val="0"/>
                        </a:spcBef>
                        <a:spcAft>
                          <a:spcPts val="0"/>
                        </a:spcAft>
                      </a:pPr>
                      <a:r>
                        <a:rPr lang="en-US" sz="2400" dirty="0" smtClean="0">
                          <a:effectLst/>
                        </a:rPr>
                        <a:t>70%</a:t>
                      </a:r>
                      <a:endParaRPr lang="en-US" sz="2400" dirty="0" smtClean="0">
                        <a:effectLst/>
                        <a:latin typeface="+mj-lt"/>
                      </a:endParaRPr>
                    </a:p>
                  </a:txBody>
                  <a:tcPr marL="68585" marR="68585" marT="0" marB="0" anchor="ctr"/>
                </a:tc>
                <a:tc>
                  <a:txBody>
                    <a:bodyPr/>
                    <a:lstStyle/>
                    <a:p>
                      <a:pPr marL="0" marR="0" algn="ctr">
                        <a:spcBef>
                          <a:spcPts val="0"/>
                        </a:spcBef>
                        <a:spcAft>
                          <a:spcPts val="0"/>
                        </a:spcAft>
                      </a:pPr>
                      <a:r>
                        <a:rPr lang="en-US" sz="2400" dirty="0" smtClean="0">
                          <a:effectLst/>
                          <a:latin typeface="+mj-lt"/>
                        </a:rPr>
                        <a:t>30%</a:t>
                      </a:r>
                    </a:p>
                  </a:txBody>
                  <a:tcPr marL="68585" marR="68585" marT="0" marB="0" anchor="ctr"/>
                </a:tc>
              </a:tr>
            </a:tbl>
          </a:graphicData>
        </a:graphic>
      </p:graphicFrame>
      <p:sp>
        <p:nvSpPr>
          <p:cNvPr id="3" name="TextBox 2"/>
          <p:cNvSpPr txBox="1"/>
          <p:nvPr/>
        </p:nvSpPr>
        <p:spPr>
          <a:xfrm>
            <a:off x="1228299" y="6492875"/>
            <a:ext cx="7383438" cy="365125"/>
          </a:xfrm>
          <a:prstGeom prst="rect">
            <a:avLst/>
          </a:prstGeom>
        </p:spPr>
        <p:txBody>
          <a:bodyPr vert="horz" wrap="square" rtlCol="0" anchor="b">
            <a:noAutofit/>
          </a:bodyPr>
          <a:lstStyle/>
          <a:p>
            <a:r>
              <a:rPr lang="en-US" sz="1400" i="1" dirty="0" smtClean="0"/>
              <a:t>Source for KY, MD, NY data: State Health Reform Assistance Network, Medicaid, Marketplace, and Insurance Inter-agency Relationships, Sept. 24, 2015.</a:t>
            </a: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45</a:t>
            </a:fld>
            <a:endParaRPr lang="en-US" altLang="en-US" sz="1200" dirty="0" smtClean="0">
              <a:latin typeface="Calibri" pitchFamily="34" charset="0"/>
            </a:endParaRPr>
          </a:p>
        </p:txBody>
      </p:sp>
    </p:spTree>
    <p:extLst>
      <p:ext uri="{BB962C8B-B14F-4D97-AF65-F5344CB8AC3E}">
        <p14:creationId xmlns:p14="http://schemas.microsoft.com/office/powerpoint/2010/main" val="271766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Future Marketplace Financing Options: </a:t>
            </a:r>
            <a:br>
              <a:rPr lang="en-US" sz="3200" dirty="0" smtClean="0"/>
            </a:br>
            <a:r>
              <a:rPr lang="en-US" sz="3200" dirty="0" smtClean="0"/>
              <a:t>User Fee Only On-Marketplace Products</a:t>
            </a:r>
            <a:endParaRPr lang="en-US" sz="3200" dirty="0"/>
          </a:p>
        </p:txBody>
      </p:sp>
      <p:sp>
        <p:nvSpPr>
          <p:cNvPr id="7" name="Rectangle 6"/>
          <p:cNvSpPr/>
          <p:nvPr/>
        </p:nvSpPr>
        <p:spPr bwMode="auto">
          <a:xfrm>
            <a:off x="0" y="1643281"/>
            <a:ext cx="9144000" cy="696158"/>
          </a:xfrm>
          <a:prstGeom prst="rect">
            <a:avLst/>
          </a:prstGeom>
          <a:solidFill>
            <a:srgbClr val="FFC000">
              <a:alpha val="29804"/>
            </a:srgbClr>
          </a:solidFill>
          <a:ln w="19050">
            <a:solidFill>
              <a:srgbClr val="336699"/>
            </a:solidFill>
          </a:ln>
        </p:spPr>
        <p:txBody>
          <a:bodyPr wrap="none" rtlCol="0" anchor="ctr"/>
          <a:lstStyle/>
          <a:p>
            <a:pPr algn="ctr"/>
            <a:r>
              <a:rPr lang="en-US" sz="2400" b="1" dirty="0" smtClean="0">
                <a:solidFill>
                  <a:prstClr val="black"/>
                </a:solidFill>
              </a:rPr>
              <a:t>Option: Maintain user fee on on-Marketplace products only</a:t>
            </a:r>
            <a:endParaRPr lang="en-US" sz="2400" b="1" dirty="0">
              <a:solidFill>
                <a:prstClr val="black"/>
              </a:solidFill>
            </a:endParaRPr>
          </a:p>
        </p:txBody>
      </p:sp>
      <p:sp>
        <p:nvSpPr>
          <p:cNvPr id="4" name="TextBox 3"/>
          <p:cNvSpPr txBox="1"/>
          <p:nvPr/>
        </p:nvSpPr>
        <p:spPr>
          <a:xfrm>
            <a:off x="2027407" y="2566059"/>
            <a:ext cx="5290457" cy="420585"/>
          </a:xfrm>
          <a:prstGeom prst="rect">
            <a:avLst/>
          </a:prstGeom>
        </p:spPr>
        <p:txBody>
          <a:bodyPr vert="horz" wrap="square" rtlCol="0" anchor="b">
            <a:normAutofit/>
          </a:bodyPr>
          <a:lstStyle/>
          <a:p>
            <a:pPr algn="ctr"/>
            <a:r>
              <a:rPr lang="en-US" b="1" dirty="0" err="1" smtClean="0"/>
              <a:t>MNsure</a:t>
            </a:r>
            <a:r>
              <a:rPr lang="en-US" b="1" dirty="0" smtClean="0"/>
              <a:t> User Fee Revenue Projections</a:t>
            </a:r>
          </a:p>
        </p:txBody>
      </p:sp>
      <p:pic>
        <p:nvPicPr>
          <p:cNvPr id="1026" name="Picture 2" title="MNsure User Fee Revenue Projections ch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623" y="2847382"/>
            <a:ext cx="7820025" cy="282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2" title="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46</a:t>
            </a:fld>
            <a:endParaRPr lang="en-US" altLang="en-US" sz="1200" dirty="0" smtClean="0">
              <a:latin typeface="Calibri" pitchFamily="34" charset="0"/>
            </a:endParaRPr>
          </a:p>
        </p:txBody>
      </p:sp>
    </p:spTree>
    <p:extLst>
      <p:ext uri="{BB962C8B-B14F-4D97-AF65-F5344CB8AC3E}">
        <p14:creationId xmlns:p14="http://schemas.microsoft.com/office/powerpoint/2010/main" val="909014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Future Marketplace Financing Options: </a:t>
            </a:r>
            <a:r>
              <a:rPr lang="en-US" sz="2400" dirty="0"/>
              <a:t/>
            </a:r>
            <a:br>
              <a:rPr lang="en-US" sz="2400" dirty="0"/>
            </a:br>
            <a:r>
              <a:rPr lang="en-US" sz="2400" dirty="0" smtClean="0"/>
              <a:t>Maintain User Fee on On-Marketplace Products Only</a:t>
            </a:r>
            <a:endParaRPr lang="en-US" sz="2400" dirty="0"/>
          </a:p>
        </p:txBody>
      </p:sp>
      <p:sp>
        <p:nvSpPr>
          <p:cNvPr id="5" name="Rectangle 4"/>
          <p:cNvSpPr/>
          <p:nvPr/>
        </p:nvSpPr>
        <p:spPr bwMode="auto">
          <a:xfrm>
            <a:off x="389351" y="1435395"/>
            <a:ext cx="4114800" cy="4136063"/>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smtClean="0">
                <a:solidFill>
                  <a:srgbClr val="000000"/>
                </a:solidFill>
              </a:rPr>
              <a:t>Pros:</a:t>
            </a:r>
          </a:p>
          <a:p>
            <a:pPr algn="ctr" eaLnBrk="0" fontAlgn="base" hangingPunct="0">
              <a:spcBef>
                <a:spcPct val="0"/>
              </a:spcBef>
              <a:spcAft>
                <a:spcPct val="0"/>
              </a:spcAft>
              <a:defRPr/>
            </a:pPr>
            <a:endParaRPr lang="en-US" sz="2400" b="1" kern="0" dirty="0" smtClean="0">
              <a:solidFill>
                <a:srgbClr val="000000"/>
              </a:solidFill>
            </a:endParaRPr>
          </a:p>
          <a:p>
            <a:pPr marL="285750" indent="-285750" eaLnBrk="0" fontAlgn="base" hangingPunct="0">
              <a:spcBef>
                <a:spcPct val="0"/>
              </a:spcBef>
              <a:spcAft>
                <a:spcPts val="1200"/>
              </a:spcAft>
              <a:buFont typeface="Arial" panose="020B0604020202020204" pitchFamily="34" charset="0"/>
              <a:buChar char="•"/>
              <a:defRPr/>
            </a:pPr>
            <a:r>
              <a:rPr lang="en-US" sz="2400" kern="0" dirty="0" smtClean="0"/>
              <a:t>Does not require any changes</a:t>
            </a:r>
          </a:p>
          <a:p>
            <a:pPr algn="ctr" eaLnBrk="0" fontAlgn="base" hangingPunct="0">
              <a:spcBef>
                <a:spcPct val="0"/>
              </a:spcBef>
              <a:spcAft>
                <a:spcPct val="0"/>
              </a:spcAft>
              <a:defRPr/>
            </a:pPr>
            <a:endParaRPr lang="en-US" sz="2400" b="1" kern="0" dirty="0" smtClean="0">
              <a:solidFill>
                <a:srgbClr val="000000"/>
              </a:solidFill>
            </a:endParaRPr>
          </a:p>
          <a:p>
            <a:pPr marL="285750" indent="-285750" eaLnBrk="0" fontAlgn="base" hangingPunct="0">
              <a:spcBef>
                <a:spcPct val="0"/>
              </a:spcBef>
              <a:spcAft>
                <a:spcPts val="1200"/>
              </a:spcAft>
              <a:buFont typeface="Arial" panose="020B0604020202020204" pitchFamily="34" charset="0"/>
              <a:buChar char="•"/>
              <a:defRPr/>
            </a:pPr>
            <a:endParaRPr lang="en-US" sz="2200" kern="0" dirty="0" smtClean="0"/>
          </a:p>
        </p:txBody>
      </p:sp>
      <p:sp>
        <p:nvSpPr>
          <p:cNvPr id="6" name="Rectangle 5"/>
          <p:cNvSpPr/>
          <p:nvPr/>
        </p:nvSpPr>
        <p:spPr bwMode="auto">
          <a:xfrm>
            <a:off x="4718723" y="1435396"/>
            <a:ext cx="4114800" cy="4136063"/>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smtClean="0">
                <a:solidFill>
                  <a:srgbClr val="000000"/>
                </a:solidFill>
              </a:rPr>
              <a:t>Cons:</a:t>
            </a:r>
          </a:p>
          <a:p>
            <a:pPr algn="ctr" eaLnBrk="0" fontAlgn="base" hangingPunct="0">
              <a:spcBef>
                <a:spcPct val="0"/>
              </a:spcBef>
              <a:spcAft>
                <a:spcPct val="0"/>
              </a:spcAft>
              <a:defRPr/>
            </a:pPr>
            <a:endParaRPr lang="en-US" sz="2400" b="1" kern="0" dirty="0">
              <a:solidFill>
                <a:srgbClr val="000000"/>
              </a:solidFill>
            </a:endParaRPr>
          </a:p>
          <a:p>
            <a:pPr marL="342900" indent="-342900" eaLnBrk="0" fontAlgn="base" hangingPunct="0">
              <a:spcBef>
                <a:spcPct val="0"/>
              </a:spcBef>
              <a:spcAft>
                <a:spcPts val="1200"/>
              </a:spcAft>
              <a:buFont typeface="Arial" panose="020B0604020202020204" pitchFamily="34" charset="0"/>
              <a:buChar char="•"/>
              <a:defRPr/>
            </a:pPr>
            <a:r>
              <a:rPr lang="en-US" sz="2400" kern="0" dirty="0" smtClean="0"/>
              <a:t>Creates incentives for insurers to favor coverage sold off-</a:t>
            </a:r>
            <a:r>
              <a:rPr lang="en-US" sz="2400" kern="0" dirty="0" err="1" smtClean="0"/>
              <a:t>MNsure</a:t>
            </a:r>
            <a:endParaRPr lang="en-US" sz="2400" kern="0" dirty="0" smtClean="0"/>
          </a:p>
          <a:p>
            <a:pPr marL="342900" indent="-342900" eaLnBrk="0" fontAlgn="base" hangingPunct="0">
              <a:spcBef>
                <a:spcPct val="0"/>
              </a:spcBef>
              <a:spcAft>
                <a:spcPts val="1200"/>
              </a:spcAft>
              <a:buFont typeface="Arial" panose="020B0604020202020204" pitchFamily="34" charset="0"/>
              <a:buChar char="•"/>
              <a:defRPr/>
            </a:pPr>
            <a:r>
              <a:rPr lang="en-US" sz="2400" kern="0" dirty="0"/>
              <a:t>Depending on enrollment, funding may not be sufficient to cover costs</a:t>
            </a:r>
          </a:p>
          <a:p>
            <a:pPr eaLnBrk="0" fontAlgn="base" hangingPunct="0">
              <a:spcBef>
                <a:spcPct val="0"/>
              </a:spcBef>
              <a:spcAft>
                <a:spcPts val="1200"/>
              </a:spcAft>
              <a:defRPr/>
            </a:pPr>
            <a:endParaRPr lang="en-US" sz="2400" kern="0" dirty="0"/>
          </a:p>
          <a:p>
            <a:pPr algn="ctr" eaLnBrk="0" fontAlgn="base" hangingPunct="0">
              <a:spcBef>
                <a:spcPct val="0"/>
              </a:spcBef>
              <a:spcAft>
                <a:spcPct val="0"/>
              </a:spcAft>
              <a:defRPr/>
            </a:pPr>
            <a:endParaRPr lang="en-US" sz="2400" b="1" kern="0" dirty="0">
              <a:solidFill>
                <a:srgbClr val="000000"/>
              </a:solidFill>
            </a:endParaRP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47</a:t>
            </a:fld>
            <a:endParaRPr lang="en-US" altLang="en-US" sz="1200" dirty="0" smtClean="0">
              <a:latin typeface="Calibri" pitchFamily="34" charset="0"/>
            </a:endParaRPr>
          </a:p>
        </p:txBody>
      </p:sp>
    </p:spTree>
    <p:extLst>
      <p:ext uri="{BB962C8B-B14F-4D97-AF65-F5344CB8AC3E}">
        <p14:creationId xmlns:p14="http://schemas.microsoft.com/office/powerpoint/2010/main" val="1755397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Future Marketplace Financing Options: </a:t>
            </a:r>
            <a:br>
              <a:rPr lang="en-US" sz="3200" dirty="0" smtClean="0"/>
            </a:br>
            <a:r>
              <a:rPr lang="en-US" sz="3200" dirty="0" smtClean="0"/>
              <a:t>Expand User Fee</a:t>
            </a:r>
            <a:endParaRPr lang="en-US" sz="3200" dirty="0"/>
          </a:p>
        </p:txBody>
      </p:sp>
      <p:sp>
        <p:nvSpPr>
          <p:cNvPr id="6" name="Rectangle 5"/>
          <p:cNvSpPr/>
          <p:nvPr/>
        </p:nvSpPr>
        <p:spPr bwMode="auto">
          <a:xfrm>
            <a:off x="0" y="1643281"/>
            <a:ext cx="9144000" cy="696158"/>
          </a:xfrm>
          <a:prstGeom prst="rect">
            <a:avLst/>
          </a:prstGeom>
          <a:solidFill>
            <a:srgbClr val="FFC000">
              <a:alpha val="29804"/>
            </a:srgbClr>
          </a:solidFill>
          <a:ln w="19050">
            <a:solidFill>
              <a:srgbClr val="336699"/>
            </a:solidFill>
          </a:ln>
        </p:spPr>
        <p:txBody>
          <a:bodyPr wrap="none" rtlCol="0" anchor="ctr"/>
          <a:lstStyle/>
          <a:p>
            <a:pPr algn="ctr"/>
            <a:r>
              <a:rPr lang="en-US" sz="2400" b="1" dirty="0" smtClean="0">
                <a:solidFill>
                  <a:prstClr val="black"/>
                </a:solidFill>
              </a:rPr>
              <a:t>Option</a:t>
            </a:r>
            <a:r>
              <a:rPr lang="en-US" sz="2400" b="1" dirty="0">
                <a:solidFill>
                  <a:prstClr val="black"/>
                </a:solidFill>
              </a:rPr>
              <a:t>: Expand user fee to on- and off-Marketplace </a:t>
            </a:r>
            <a:r>
              <a:rPr lang="en-US" sz="2400" b="1" dirty="0" smtClean="0">
                <a:solidFill>
                  <a:prstClr val="black"/>
                </a:solidFill>
              </a:rPr>
              <a:t>products</a:t>
            </a:r>
            <a:endParaRPr lang="en-US" sz="2400" b="1" dirty="0">
              <a:solidFill>
                <a:prstClr val="black"/>
              </a:solidFill>
            </a:endParaRPr>
          </a:p>
        </p:txBody>
      </p:sp>
      <p:sp>
        <p:nvSpPr>
          <p:cNvPr id="7" name="TextBox 6"/>
          <p:cNvSpPr txBox="1"/>
          <p:nvPr/>
        </p:nvSpPr>
        <p:spPr>
          <a:xfrm>
            <a:off x="348289" y="2524383"/>
            <a:ext cx="8468594" cy="3235149"/>
          </a:xfrm>
          <a:prstGeom prst="rect">
            <a:avLst/>
          </a:prstGeom>
        </p:spPr>
        <p:txBody>
          <a:bodyPr vert="horz" wrap="square" rtlCol="0" anchor="t">
            <a:normAutofit/>
          </a:bodyPr>
          <a:lstStyle/>
          <a:p>
            <a:pPr marL="285750" indent="-285750">
              <a:buFont typeface="Arial" pitchFamily="34" charset="0"/>
              <a:buChar char="•"/>
            </a:pPr>
            <a:r>
              <a:rPr lang="en-US" sz="2400" dirty="0" smtClean="0"/>
              <a:t>Minnesota currently assesses a user fee only on plans offered through the Marketplace. </a:t>
            </a:r>
          </a:p>
          <a:p>
            <a:endParaRPr lang="en-US" sz="2400" dirty="0" smtClean="0"/>
          </a:p>
          <a:p>
            <a:pPr marL="285750" indent="-285750">
              <a:buFont typeface="Arial" pitchFamily="34" charset="0"/>
              <a:buChar char="•"/>
            </a:pPr>
            <a:r>
              <a:rPr lang="en-US" sz="2400" dirty="0" smtClean="0"/>
              <a:t>Many other states with </a:t>
            </a:r>
            <a:r>
              <a:rPr lang="en-US" sz="2400" dirty="0" err="1" smtClean="0"/>
              <a:t>SBMs</a:t>
            </a:r>
            <a:r>
              <a:rPr lang="en-US" sz="2400" dirty="0" smtClean="0"/>
              <a:t>, including Kentucky, New York, Connecticut, assess plans inside and outside the Marketplace. </a:t>
            </a:r>
            <a:endParaRPr lang="en-US" dirty="0" smtClean="0"/>
          </a:p>
          <a:p>
            <a:pPr marL="285750" indent="-285750">
              <a:buFont typeface="Arial" pitchFamily="34" charset="0"/>
              <a:buChar char="•"/>
            </a:pPr>
            <a:endParaRPr lang="en-US" dirty="0" smtClean="0"/>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48</a:t>
            </a:fld>
            <a:endParaRPr lang="en-US" altLang="en-US" sz="1200" dirty="0" smtClean="0">
              <a:latin typeface="Calibri" pitchFamily="34" charset="0"/>
            </a:endParaRPr>
          </a:p>
        </p:txBody>
      </p:sp>
    </p:spTree>
    <p:extLst>
      <p:ext uri="{BB962C8B-B14F-4D97-AF65-F5344CB8AC3E}">
        <p14:creationId xmlns:p14="http://schemas.microsoft.com/office/powerpoint/2010/main" val="2060281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Future Marketplace Financing Options: </a:t>
            </a:r>
            <a:br>
              <a:rPr lang="en-US" sz="3200" dirty="0" smtClean="0"/>
            </a:br>
            <a:r>
              <a:rPr lang="en-US" sz="3200" dirty="0" smtClean="0"/>
              <a:t>Expand User Fee, continued</a:t>
            </a:r>
            <a:endParaRPr lang="en-US" sz="3200" dirty="0"/>
          </a:p>
        </p:txBody>
      </p:sp>
      <p:graphicFrame>
        <p:nvGraphicFramePr>
          <p:cNvPr id="4" name="Table 3" descr="State On-Marketplace Only On- and Off-Marketplace 2015 User Fee&#10;FFM x - 3.5%&#10;California x - $13.95 PMPM&#10;Colorado - x 1.4% plus $1.25 PMPM broad-based fee&#10;Connecticut - x 1.35%&#10;DC - x 1%&#10;Hawaii x - 2%&#10;Idaho x - 1.5%&#10;Kentucky - x 1%&#10;Maryland - x 2%&#10;Massachusetts x - 2.5%&#10;Minnesota x - 3.5%&#10;Nevada x - $13 PMPM&#10;New Mexico - x Assessment pegged to insurer market share and SBM operating expenses&#10;New York - x Varies by region&#10;Oregon  x - $9.66 PMPM&#10;Rhode Island -  -&#10;Vermont N/A N/A N/A   State Appropriations&#10;Washington x - 2% plus $4.19 PMPM&#10;"/>
          <p:cNvGraphicFramePr>
            <a:graphicFrameLocks noGrp="1"/>
          </p:cNvGraphicFramePr>
          <p:nvPr>
            <p:extLst>
              <p:ext uri="{D42A27DB-BD31-4B8C-83A1-F6EECF244321}">
                <p14:modId xmlns:p14="http://schemas.microsoft.com/office/powerpoint/2010/main" val="2529569094"/>
              </p:ext>
            </p:extLst>
          </p:nvPr>
        </p:nvGraphicFramePr>
        <p:xfrm>
          <a:off x="242149" y="1328057"/>
          <a:ext cx="8720918" cy="5182116"/>
        </p:xfrm>
        <a:graphic>
          <a:graphicData uri="http://schemas.openxmlformats.org/drawingml/2006/table">
            <a:tbl>
              <a:tblPr firstRow="1"/>
              <a:tblGrid>
                <a:gridCol w="1807030"/>
                <a:gridCol w="1514573"/>
                <a:gridCol w="1447800"/>
                <a:gridCol w="3951515"/>
              </a:tblGrid>
              <a:tr h="226541">
                <a:tc>
                  <a:txBody>
                    <a:bodyPr/>
                    <a:lstStyle/>
                    <a:p>
                      <a:pPr rtl="0"/>
                      <a:r>
                        <a:rPr lang="en-US" sz="1500" b="1" dirty="0">
                          <a:solidFill>
                            <a:schemeClr val="tx1"/>
                          </a:solidFill>
                          <a:effectLst/>
                        </a:rPr>
                        <a:t>State</a:t>
                      </a:r>
                      <a:endParaRPr lang="en-US" sz="1500" dirty="0">
                        <a:solidFill>
                          <a:schemeClr val="tx1"/>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bg1">
                        <a:lumMod val="75000"/>
                      </a:schemeClr>
                    </a:solidFill>
                  </a:tcPr>
                </a:tc>
                <a:tc>
                  <a:txBody>
                    <a:bodyPr/>
                    <a:lstStyle/>
                    <a:p>
                      <a:pPr algn="ctr" rtl="0"/>
                      <a:r>
                        <a:rPr lang="en-US" sz="1500" b="1" dirty="0" smtClean="0">
                          <a:solidFill>
                            <a:schemeClr val="tx1"/>
                          </a:solidFill>
                          <a:effectLst/>
                        </a:rPr>
                        <a:t>On-Marketplace Only</a:t>
                      </a:r>
                      <a:endParaRPr lang="en-US" sz="1500" b="1" dirty="0">
                        <a:solidFill>
                          <a:schemeClr val="tx1"/>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bg1">
                        <a:lumMod val="75000"/>
                      </a:schemeClr>
                    </a:solidFill>
                  </a:tcPr>
                </a:tc>
                <a:tc>
                  <a:txBody>
                    <a:bodyPr/>
                    <a:lstStyle/>
                    <a:p>
                      <a:pPr algn="ctr" rtl="0"/>
                      <a:r>
                        <a:rPr lang="en-US" sz="1500" b="1" dirty="0" smtClean="0">
                          <a:solidFill>
                            <a:schemeClr val="tx1"/>
                          </a:solidFill>
                          <a:effectLst/>
                        </a:rPr>
                        <a:t>On- and Off-Marketplace</a:t>
                      </a:r>
                      <a:endParaRPr lang="en-US" sz="1500" b="1" dirty="0">
                        <a:solidFill>
                          <a:schemeClr val="tx1"/>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bg1">
                        <a:lumMod val="75000"/>
                      </a:schemeClr>
                    </a:solidFill>
                  </a:tcPr>
                </a:tc>
                <a:tc>
                  <a:txBody>
                    <a:bodyPr/>
                    <a:lstStyle/>
                    <a:p>
                      <a:pPr algn="ctr" rtl="0"/>
                      <a:r>
                        <a:rPr lang="en-US" sz="1500" b="1" dirty="0" smtClean="0">
                          <a:solidFill>
                            <a:schemeClr val="tx1"/>
                          </a:solidFill>
                          <a:effectLst/>
                        </a:rPr>
                        <a:t>2015 User Fee</a:t>
                      </a:r>
                      <a:endParaRPr lang="en-US" sz="1500" dirty="0">
                        <a:solidFill>
                          <a:schemeClr val="tx1"/>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bg1">
                        <a:lumMod val="75000"/>
                      </a:schemeClr>
                    </a:solidFill>
                  </a:tcPr>
                </a:tc>
              </a:tr>
              <a:tr h="184064">
                <a:tc>
                  <a:txBody>
                    <a:bodyPr/>
                    <a:lstStyle/>
                    <a:p>
                      <a:pPr rtl="0"/>
                      <a:r>
                        <a:rPr lang="en-US" sz="1500" b="1" dirty="0" err="1" smtClean="0">
                          <a:solidFill>
                            <a:srgbClr val="222222"/>
                          </a:solidFill>
                          <a:effectLst/>
                        </a:rPr>
                        <a:t>FFM</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sym typeface="Wingdings"/>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a:solidFill>
                            <a:srgbClr val="222222"/>
                          </a:solidFill>
                          <a:effectLst/>
                        </a:rPr>
                        <a:t>3.5%</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184064">
                <a:tc>
                  <a:txBody>
                    <a:bodyPr/>
                    <a:lstStyle/>
                    <a:p>
                      <a:pPr rtl="0"/>
                      <a:r>
                        <a:rPr lang="en-US" sz="1500" b="1" dirty="0">
                          <a:solidFill>
                            <a:srgbClr val="222222"/>
                          </a:solidFill>
                          <a:effectLst/>
                        </a:rPr>
                        <a:t>California</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a:solidFill>
                            <a:srgbClr val="222222"/>
                          </a:solidFill>
                          <a:effectLst/>
                        </a:rPr>
                        <a:t>$13.95 PMPM</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226541">
                <a:tc>
                  <a:txBody>
                    <a:bodyPr/>
                    <a:lstStyle/>
                    <a:p>
                      <a:pPr rtl="0"/>
                      <a:r>
                        <a:rPr lang="en-US" sz="1500" b="1" dirty="0" smtClean="0">
                          <a:solidFill>
                            <a:srgbClr val="222222"/>
                          </a:solidFill>
                          <a:effectLst/>
                        </a:rPr>
                        <a:t>Colorado</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a:solidFill>
                            <a:srgbClr val="222222"/>
                          </a:solidFill>
                          <a:effectLst/>
                        </a:rPr>
                        <a:t>1.4% plus $1.25 PMPM broad-based fee</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226541">
                <a:tc>
                  <a:txBody>
                    <a:bodyPr/>
                    <a:lstStyle/>
                    <a:p>
                      <a:pPr rtl="0"/>
                      <a:r>
                        <a:rPr lang="en-US" sz="1500" b="1">
                          <a:solidFill>
                            <a:srgbClr val="222222"/>
                          </a:solidFill>
                          <a:effectLst/>
                        </a:rPr>
                        <a:t>Connecticut</a:t>
                      </a:r>
                      <a:endParaRPr lang="en-US" sz="150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a:solidFill>
                            <a:srgbClr val="222222"/>
                          </a:solidFill>
                          <a:effectLst/>
                        </a:rPr>
                        <a:t>1.35%</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226541">
                <a:tc>
                  <a:txBody>
                    <a:bodyPr/>
                    <a:lstStyle/>
                    <a:p>
                      <a:pPr rtl="0"/>
                      <a:r>
                        <a:rPr lang="en-US" sz="1500" b="1" dirty="0" smtClean="0">
                          <a:solidFill>
                            <a:srgbClr val="222222"/>
                          </a:solidFill>
                          <a:effectLst/>
                        </a:rPr>
                        <a:t>DC</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a:solidFill>
                            <a:srgbClr val="222222"/>
                          </a:solidFill>
                          <a:effectLst/>
                        </a:rPr>
                        <a:t>1%</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17017">
                <a:tc>
                  <a:txBody>
                    <a:bodyPr/>
                    <a:lstStyle/>
                    <a:p>
                      <a:pPr rtl="0"/>
                      <a:r>
                        <a:rPr lang="en-US" sz="1500" b="1">
                          <a:solidFill>
                            <a:srgbClr val="222222"/>
                          </a:solidFill>
                          <a:effectLst/>
                        </a:rPr>
                        <a:t>Hawaii</a:t>
                      </a:r>
                      <a:endParaRPr lang="en-US" sz="150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a:solidFill>
                            <a:srgbClr val="222222"/>
                          </a:solidFill>
                          <a:effectLst/>
                        </a:rPr>
                        <a:t>2%</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184064">
                <a:tc>
                  <a:txBody>
                    <a:bodyPr/>
                    <a:lstStyle/>
                    <a:p>
                      <a:pPr rtl="0"/>
                      <a:r>
                        <a:rPr lang="en-US" sz="1500" b="1">
                          <a:solidFill>
                            <a:srgbClr val="222222"/>
                          </a:solidFill>
                          <a:effectLst/>
                        </a:rPr>
                        <a:t>Idaho</a:t>
                      </a:r>
                      <a:endParaRPr lang="en-US" sz="150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a:solidFill>
                            <a:srgbClr val="222222"/>
                          </a:solidFill>
                          <a:effectLst/>
                        </a:rPr>
                        <a:t>1.5%</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226541">
                <a:tc>
                  <a:txBody>
                    <a:bodyPr/>
                    <a:lstStyle/>
                    <a:p>
                      <a:pPr rtl="0"/>
                      <a:r>
                        <a:rPr lang="en-US" sz="1500" b="1" dirty="0" smtClean="0">
                          <a:solidFill>
                            <a:srgbClr val="222222"/>
                          </a:solidFill>
                          <a:effectLst/>
                        </a:rPr>
                        <a:t>Kentucky</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a:solidFill>
                            <a:srgbClr val="222222"/>
                          </a:solidFill>
                          <a:effectLst/>
                        </a:rPr>
                        <a:t>1%</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226541">
                <a:tc>
                  <a:txBody>
                    <a:bodyPr/>
                    <a:lstStyle/>
                    <a:p>
                      <a:pPr rtl="0"/>
                      <a:r>
                        <a:rPr lang="en-US" sz="1500" b="1" dirty="0" smtClean="0">
                          <a:solidFill>
                            <a:srgbClr val="222222"/>
                          </a:solidFill>
                          <a:effectLst/>
                        </a:rPr>
                        <a:t>Maryland</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a:solidFill>
                            <a:srgbClr val="222222"/>
                          </a:solidFill>
                          <a:effectLst/>
                        </a:rPr>
                        <a:t>2%</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184064">
                <a:tc>
                  <a:txBody>
                    <a:bodyPr/>
                    <a:lstStyle/>
                    <a:p>
                      <a:pPr rtl="0"/>
                      <a:r>
                        <a:rPr lang="en-US" sz="1500" b="1" dirty="0" smtClean="0">
                          <a:solidFill>
                            <a:srgbClr val="222222"/>
                          </a:solidFill>
                          <a:effectLst/>
                        </a:rPr>
                        <a:t>Massachusetts</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a:solidFill>
                            <a:srgbClr val="222222"/>
                          </a:solidFill>
                          <a:effectLst/>
                        </a:rPr>
                        <a:t>2.5%</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184064">
                <a:tc>
                  <a:txBody>
                    <a:bodyPr/>
                    <a:lstStyle/>
                    <a:p>
                      <a:pPr rtl="0"/>
                      <a:r>
                        <a:rPr lang="en-US" sz="1500" b="1">
                          <a:solidFill>
                            <a:srgbClr val="222222"/>
                          </a:solidFill>
                          <a:effectLst/>
                        </a:rPr>
                        <a:t>Minnesota</a:t>
                      </a:r>
                      <a:endParaRPr lang="en-US" sz="150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a:solidFill>
                            <a:srgbClr val="222222"/>
                          </a:solidFill>
                          <a:effectLst/>
                        </a:rPr>
                        <a:t>3.5%</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184064">
                <a:tc>
                  <a:txBody>
                    <a:bodyPr/>
                    <a:lstStyle/>
                    <a:p>
                      <a:pPr rtl="0"/>
                      <a:r>
                        <a:rPr lang="en-US" sz="1500" b="1">
                          <a:solidFill>
                            <a:srgbClr val="222222"/>
                          </a:solidFill>
                          <a:effectLst/>
                        </a:rPr>
                        <a:t>Nevada</a:t>
                      </a:r>
                      <a:endParaRPr lang="en-US" sz="150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a:solidFill>
                            <a:srgbClr val="222222"/>
                          </a:solidFill>
                          <a:effectLst/>
                        </a:rPr>
                        <a:t>$13 PMPM</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53970">
                <a:tc>
                  <a:txBody>
                    <a:bodyPr/>
                    <a:lstStyle/>
                    <a:p>
                      <a:pPr rtl="0"/>
                      <a:r>
                        <a:rPr lang="en-US" sz="1500" b="1" dirty="0">
                          <a:solidFill>
                            <a:srgbClr val="222222"/>
                          </a:solidFill>
                          <a:effectLst/>
                        </a:rPr>
                        <a:t>New </a:t>
                      </a:r>
                      <a:r>
                        <a:rPr lang="en-US" sz="1500" b="1" dirty="0" smtClean="0">
                          <a:solidFill>
                            <a:srgbClr val="222222"/>
                          </a:solidFill>
                          <a:effectLst/>
                        </a:rPr>
                        <a:t>Mexico</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400" dirty="0">
                          <a:solidFill>
                            <a:srgbClr val="222222"/>
                          </a:solidFill>
                          <a:effectLst/>
                        </a:rPr>
                        <a:t>Assessment pegged to insurer market share and </a:t>
                      </a:r>
                      <a:r>
                        <a:rPr lang="en-US" sz="1400" dirty="0" err="1">
                          <a:solidFill>
                            <a:srgbClr val="222222"/>
                          </a:solidFill>
                          <a:effectLst/>
                        </a:rPr>
                        <a:t>SBM</a:t>
                      </a:r>
                      <a:r>
                        <a:rPr lang="en-US" sz="1400" dirty="0">
                          <a:solidFill>
                            <a:srgbClr val="222222"/>
                          </a:solidFill>
                          <a:effectLst/>
                        </a:rPr>
                        <a:t> operating expenses</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226541">
                <a:tc>
                  <a:txBody>
                    <a:bodyPr/>
                    <a:lstStyle/>
                    <a:p>
                      <a:pPr rtl="0"/>
                      <a:r>
                        <a:rPr lang="en-US" sz="1500" b="1" dirty="0">
                          <a:solidFill>
                            <a:srgbClr val="222222"/>
                          </a:solidFill>
                          <a:effectLst/>
                        </a:rPr>
                        <a:t>New </a:t>
                      </a:r>
                      <a:r>
                        <a:rPr lang="en-US" sz="1500" b="1" dirty="0" smtClean="0">
                          <a:solidFill>
                            <a:srgbClr val="222222"/>
                          </a:solidFill>
                          <a:effectLst/>
                        </a:rPr>
                        <a:t>York</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a:solidFill>
                            <a:srgbClr val="222222"/>
                          </a:solidFill>
                          <a:effectLst/>
                        </a:rPr>
                        <a:t>Varies by region</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184064">
                <a:tc>
                  <a:txBody>
                    <a:bodyPr/>
                    <a:lstStyle/>
                    <a:p>
                      <a:pPr rtl="0"/>
                      <a:r>
                        <a:rPr lang="en-US" sz="1500" b="1" dirty="0" smtClean="0">
                          <a:solidFill>
                            <a:srgbClr val="222222"/>
                          </a:solidFill>
                          <a:effectLst/>
                        </a:rPr>
                        <a:t>Oregon</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a:solidFill>
                            <a:srgbClr val="222222"/>
                          </a:solidFill>
                          <a:effectLst/>
                        </a:rPr>
                        <a:t>$9.66 </a:t>
                      </a:r>
                      <a:r>
                        <a:rPr lang="en-US" sz="1500" dirty="0" err="1">
                          <a:solidFill>
                            <a:srgbClr val="222222"/>
                          </a:solidFill>
                          <a:effectLst/>
                        </a:rPr>
                        <a:t>PMPM</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99111">
                <a:tc>
                  <a:txBody>
                    <a:bodyPr/>
                    <a:lstStyle/>
                    <a:p>
                      <a:pPr rtl="0"/>
                      <a:r>
                        <a:rPr lang="en-US" sz="1500" b="1" dirty="0">
                          <a:solidFill>
                            <a:srgbClr val="222222"/>
                          </a:solidFill>
                          <a:effectLst/>
                        </a:rPr>
                        <a:t>Rhode </a:t>
                      </a:r>
                      <a:r>
                        <a:rPr lang="en-US" sz="1500" b="1" dirty="0" smtClean="0">
                          <a:solidFill>
                            <a:srgbClr val="222222"/>
                          </a:solidFill>
                          <a:effectLst/>
                        </a:rPr>
                        <a:t>Island</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56635">
                <a:tc>
                  <a:txBody>
                    <a:bodyPr/>
                    <a:lstStyle/>
                    <a:p>
                      <a:pPr rtl="0"/>
                      <a:r>
                        <a:rPr lang="en-US" sz="1500" b="1" dirty="0" smtClean="0">
                          <a:solidFill>
                            <a:srgbClr val="222222"/>
                          </a:solidFill>
                          <a:effectLst/>
                        </a:rPr>
                        <a:t>Vermont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rPr>
                        <a:t>N/A</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rPr>
                        <a:t>N/A</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rPr>
                        <a:t>N/A </a:t>
                      </a:r>
                      <a:r>
                        <a:rPr lang="en-US" sz="1500" baseline="0" dirty="0" smtClean="0">
                          <a:solidFill>
                            <a:srgbClr val="222222"/>
                          </a:solidFill>
                          <a:effectLst/>
                        </a:rPr>
                        <a:t>  State Appropriations</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11493">
                <a:tc>
                  <a:txBody>
                    <a:bodyPr/>
                    <a:lstStyle/>
                    <a:p>
                      <a:pPr rtl="0"/>
                      <a:r>
                        <a:rPr lang="en-US" sz="1500" b="1" dirty="0" smtClean="0">
                          <a:solidFill>
                            <a:srgbClr val="222222"/>
                          </a:solidFill>
                          <a:effectLst/>
                        </a:rPr>
                        <a:t>Washington</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a:solidFill>
                            <a:srgbClr val="222222"/>
                          </a:solidFill>
                          <a:effectLst/>
                        </a:rPr>
                        <a:t>2% plus $4.19 </a:t>
                      </a:r>
                      <a:r>
                        <a:rPr lang="en-US" sz="1500" dirty="0" err="1">
                          <a:solidFill>
                            <a:srgbClr val="222222"/>
                          </a:solidFill>
                          <a:effectLst/>
                        </a:rPr>
                        <a:t>PMPM</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bl>
          </a:graphicData>
        </a:graphic>
      </p:graphicFrame>
      <p:sp>
        <p:nvSpPr>
          <p:cNvPr id="5" name="TextBox 4"/>
          <p:cNvSpPr txBox="1"/>
          <p:nvPr/>
        </p:nvSpPr>
        <p:spPr>
          <a:xfrm>
            <a:off x="304800" y="6675437"/>
            <a:ext cx="7217229" cy="182563"/>
          </a:xfrm>
          <a:prstGeom prst="rect">
            <a:avLst/>
          </a:prstGeom>
        </p:spPr>
        <p:txBody>
          <a:bodyPr vert="horz" wrap="square" rtlCol="0" anchor="b">
            <a:noAutofit/>
          </a:bodyPr>
          <a:lstStyle/>
          <a:p>
            <a:r>
              <a:rPr lang="en-US" sz="800" dirty="0" smtClean="0"/>
              <a:t>*Source</a:t>
            </a:r>
            <a:r>
              <a:rPr lang="en-US" sz="800" dirty="0"/>
              <a:t>: Commonwealth </a:t>
            </a:r>
            <a:r>
              <a:rPr lang="en-US" sz="800" dirty="0" smtClean="0"/>
              <a:t>Fund http</a:t>
            </a:r>
            <a:r>
              <a:rPr lang="en-US" sz="800" dirty="0"/>
              <a:t>://</a:t>
            </a:r>
            <a:r>
              <a:rPr lang="en-US" sz="800" dirty="0" err="1"/>
              <a:t>www.commonwealthfund.org</a:t>
            </a:r>
            <a:r>
              <a:rPr lang="en-US" sz="800" dirty="0"/>
              <a:t>/publications/blog/2015/may/state-marketplaces-and-financing-stability</a:t>
            </a:r>
            <a:endParaRPr lang="en-US" sz="800" dirty="0" smtClean="0"/>
          </a:p>
        </p:txBody>
      </p:sp>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49</a:t>
            </a:fld>
            <a:endParaRPr lang="en-US" altLang="en-US" sz="1200" dirty="0" smtClean="0">
              <a:latin typeface="Calibri" pitchFamily="34" charset="0"/>
            </a:endParaRPr>
          </a:p>
        </p:txBody>
      </p:sp>
    </p:spTree>
    <p:extLst>
      <p:ext uri="{BB962C8B-B14F-4D97-AF65-F5344CB8AC3E}">
        <p14:creationId xmlns:p14="http://schemas.microsoft.com/office/powerpoint/2010/main" val="3350356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a:t>Path to Final Recommendations</a:t>
            </a:r>
          </a:p>
        </p:txBody>
      </p:sp>
      <p:sp>
        <p:nvSpPr>
          <p:cNvPr id="3" name="Content Placeholder 2"/>
          <p:cNvSpPr>
            <a:spLocks noGrp="1"/>
          </p:cNvSpPr>
          <p:nvPr>
            <p:ph sz="quarter" idx="1"/>
          </p:nvPr>
        </p:nvSpPr>
        <p:spPr/>
        <p:txBody>
          <a:bodyPr>
            <a:normAutofit/>
          </a:bodyPr>
          <a:lstStyle/>
          <a:p>
            <a:pPr lvl="0">
              <a:spcBef>
                <a:spcPts val="1800"/>
              </a:spcBef>
              <a:buClrTx/>
            </a:pPr>
            <a:r>
              <a:rPr lang="en-US" sz="2000" dirty="0">
                <a:solidFill>
                  <a:schemeClr val="tx1"/>
                </a:solidFill>
              </a:rPr>
              <a:t>“Running List” of recommendations to be shared at each Task Force meeting as attachment to the meeting agenda and </a:t>
            </a:r>
            <a:r>
              <a:rPr lang="en-US" sz="2000" dirty="0" smtClean="0">
                <a:solidFill>
                  <a:schemeClr val="tx1"/>
                </a:solidFill>
              </a:rPr>
              <a:t>record (see Attachment)</a:t>
            </a:r>
            <a:endParaRPr lang="en-US" sz="2000" dirty="0">
              <a:solidFill>
                <a:schemeClr val="tx1"/>
              </a:solidFill>
            </a:endParaRPr>
          </a:p>
          <a:p>
            <a:pPr lvl="0">
              <a:spcBef>
                <a:spcPts val="1800"/>
              </a:spcBef>
              <a:buClrTx/>
            </a:pPr>
            <a:r>
              <a:rPr lang="en-US" sz="2000" dirty="0" err="1">
                <a:solidFill>
                  <a:schemeClr val="tx1"/>
                </a:solidFill>
              </a:rPr>
              <a:t>Manatt</a:t>
            </a:r>
            <a:r>
              <a:rPr lang="en-US" sz="2000" dirty="0">
                <a:solidFill>
                  <a:schemeClr val="tx1"/>
                </a:solidFill>
              </a:rPr>
              <a:t> to revise </a:t>
            </a:r>
            <a:r>
              <a:rPr lang="en-US" sz="2000" dirty="0" err="1">
                <a:solidFill>
                  <a:schemeClr val="tx1"/>
                </a:solidFill>
              </a:rPr>
              <a:t>workplans</a:t>
            </a:r>
            <a:r>
              <a:rPr lang="en-US" sz="2000" dirty="0">
                <a:solidFill>
                  <a:schemeClr val="tx1"/>
                </a:solidFill>
              </a:rPr>
              <a:t>/timeline to reflect plan for remaining meetings to drive to final recommendations – </a:t>
            </a:r>
            <a:r>
              <a:rPr lang="en-US" sz="2000" dirty="0" smtClean="0">
                <a:solidFill>
                  <a:schemeClr val="tx1"/>
                </a:solidFill>
              </a:rPr>
              <a:t>11/13</a:t>
            </a:r>
            <a:endParaRPr lang="en-US" sz="2000" dirty="0">
              <a:solidFill>
                <a:schemeClr val="tx1"/>
              </a:solidFill>
            </a:endParaRPr>
          </a:p>
          <a:p>
            <a:pPr lvl="0">
              <a:spcBef>
                <a:spcPts val="1800"/>
              </a:spcBef>
              <a:buClrTx/>
            </a:pPr>
            <a:r>
              <a:rPr lang="en-US" sz="2000" dirty="0" err="1">
                <a:solidFill>
                  <a:schemeClr val="tx1"/>
                </a:solidFill>
              </a:rPr>
              <a:t>Milliman</a:t>
            </a:r>
            <a:r>
              <a:rPr lang="en-US" sz="2000" dirty="0">
                <a:solidFill>
                  <a:schemeClr val="tx1"/>
                </a:solidFill>
              </a:rPr>
              <a:t> modeling – </a:t>
            </a:r>
            <a:r>
              <a:rPr lang="en-US" sz="2000" dirty="0" smtClean="0">
                <a:solidFill>
                  <a:schemeClr val="tx1"/>
                </a:solidFill>
              </a:rPr>
              <a:t>12/4 to 12/18</a:t>
            </a:r>
            <a:endParaRPr lang="en-US" sz="2000" dirty="0">
              <a:solidFill>
                <a:schemeClr val="tx1"/>
              </a:solidFill>
            </a:endParaRPr>
          </a:p>
          <a:p>
            <a:pPr lvl="0">
              <a:spcBef>
                <a:spcPts val="1800"/>
              </a:spcBef>
              <a:buClrTx/>
            </a:pPr>
            <a:r>
              <a:rPr lang="en-US" sz="2000" dirty="0">
                <a:solidFill>
                  <a:schemeClr val="tx1"/>
                </a:solidFill>
              </a:rPr>
              <a:t>Draft recommendations report </a:t>
            </a:r>
            <a:r>
              <a:rPr lang="en-US" sz="2000" dirty="0" smtClean="0">
                <a:solidFill>
                  <a:schemeClr val="tx1"/>
                </a:solidFill>
              </a:rPr>
              <a:t>– 12/18</a:t>
            </a:r>
            <a:endParaRPr lang="en-US" sz="2000" dirty="0">
              <a:solidFill>
                <a:schemeClr val="tx1"/>
              </a:solidFill>
            </a:endParaRPr>
          </a:p>
          <a:p>
            <a:endParaRPr lang="en-US" sz="2000" dirty="0">
              <a:solidFill>
                <a:schemeClr val="tx1"/>
              </a:solidFill>
            </a:endParaRPr>
          </a:p>
        </p:txBody>
      </p:sp>
      <p:sp>
        <p:nvSpPr>
          <p:cNvPr id="4" name="Slide Number Placeholder 1"/>
          <p:cNvSpPr txBox="1">
            <a:spLocks/>
          </p:cNvSpPr>
          <p:nvPr/>
        </p:nvSpPr>
        <p:spPr bwMode="auto">
          <a:xfrm>
            <a:off x="8593945"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5</a:t>
            </a:fld>
            <a:endParaRPr lang="en-US" altLang="en-US" sz="1200" dirty="0" smtClean="0">
              <a:latin typeface="Calibri" pitchFamily="34" charset="0"/>
            </a:endParaRPr>
          </a:p>
        </p:txBody>
      </p:sp>
    </p:spTree>
    <p:extLst>
      <p:ext uri="{BB962C8B-B14F-4D97-AF65-F5344CB8AC3E}">
        <p14:creationId xmlns:p14="http://schemas.microsoft.com/office/powerpoint/2010/main" val="3833207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Future Marketplace Financing Options: </a:t>
            </a:r>
            <a:br>
              <a:rPr lang="en-US" sz="3200" dirty="0"/>
            </a:br>
            <a:r>
              <a:rPr lang="en-US" sz="3200" dirty="0"/>
              <a:t>Expand User </a:t>
            </a:r>
            <a:r>
              <a:rPr lang="en-US" sz="3200" dirty="0" smtClean="0"/>
              <a:t>Fee, part 3</a:t>
            </a:r>
            <a:endParaRPr lang="en-US" sz="3200" dirty="0"/>
          </a:p>
        </p:txBody>
      </p:sp>
      <p:sp>
        <p:nvSpPr>
          <p:cNvPr id="5" name="Rectangle 4"/>
          <p:cNvSpPr/>
          <p:nvPr/>
        </p:nvSpPr>
        <p:spPr bwMode="auto">
          <a:xfrm>
            <a:off x="389351" y="1435395"/>
            <a:ext cx="4114800" cy="4136063"/>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Pros</a:t>
            </a:r>
            <a:r>
              <a:rPr lang="en-US" sz="2400" b="1" kern="0" dirty="0" smtClean="0">
                <a:solidFill>
                  <a:srgbClr val="000000"/>
                </a:solidFill>
              </a:rPr>
              <a:t>:</a:t>
            </a:r>
          </a:p>
          <a:p>
            <a:pPr eaLnBrk="0" fontAlgn="base" hangingPunct="0">
              <a:spcBef>
                <a:spcPct val="0"/>
              </a:spcBef>
              <a:spcAft>
                <a:spcPts val="1200"/>
              </a:spcAft>
              <a:defRPr/>
            </a:pPr>
            <a:endParaRPr lang="en-US" sz="2000" kern="0" dirty="0" smtClean="0"/>
          </a:p>
          <a:p>
            <a:pPr marL="285750" indent="-285750" eaLnBrk="0" fontAlgn="base" hangingPunct="0">
              <a:spcBef>
                <a:spcPct val="0"/>
              </a:spcBef>
              <a:spcAft>
                <a:spcPts val="1200"/>
              </a:spcAft>
              <a:buFont typeface="Arial" panose="020B0604020202020204" pitchFamily="34" charset="0"/>
              <a:buChar char="•"/>
              <a:defRPr/>
            </a:pPr>
            <a:r>
              <a:rPr lang="en-US" kern="0" dirty="0"/>
              <a:t>Reduces incentives for insurers to favor off-Marketplace coverage </a:t>
            </a:r>
            <a:endParaRPr lang="en-US" kern="0" dirty="0" smtClean="0"/>
          </a:p>
          <a:p>
            <a:pPr marL="285750" indent="-285750" eaLnBrk="0" fontAlgn="base" hangingPunct="0">
              <a:spcBef>
                <a:spcPct val="0"/>
              </a:spcBef>
              <a:spcAft>
                <a:spcPts val="1200"/>
              </a:spcAft>
              <a:buFont typeface="Arial" panose="020B0604020202020204" pitchFamily="34" charset="0"/>
              <a:buChar char="•"/>
              <a:defRPr/>
            </a:pPr>
            <a:r>
              <a:rPr lang="en-US" dirty="0"/>
              <a:t>Spreads cost to broader base of those that benefit from higher coverage </a:t>
            </a:r>
            <a:r>
              <a:rPr lang="en-US" dirty="0" smtClean="0"/>
              <a:t>levels</a:t>
            </a:r>
          </a:p>
          <a:p>
            <a:pPr marL="285750" indent="-285750" eaLnBrk="0" fontAlgn="base" hangingPunct="0">
              <a:spcBef>
                <a:spcPct val="0"/>
              </a:spcBef>
              <a:spcAft>
                <a:spcPts val="1200"/>
              </a:spcAft>
              <a:buFont typeface="Arial" panose="020B0604020202020204" pitchFamily="34" charset="0"/>
              <a:buChar char="•"/>
              <a:defRPr/>
            </a:pPr>
            <a:r>
              <a:rPr lang="en-US" kern="0" dirty="0" smtClean="0"/>
              <a:t>Broadening </a:t>
            </a:r>
            <a:r>
              <a:rPr lang="en-US" kern="0" dirty="0"/>
              <a:t>base may enable State to reduce user fee </a:t>
            </a:r>
            <a:r>
              <a:rPr lang="en-US" kern="0" dirty="0" smtClean="0"/>
              <a:t>rate</a:t>
            </a:r>
          </a:p>
          <a:p>
            <a:pPr marL="285750" indent="-285750" eaLnBrk="0" fontAlgn="base" hangingPunct="0">
              <a:spcBef>
                <a:spcPct val="0"/>
              </a:spcBef>
              <a:spcAft>
                <a:spcPts val="1200"/>
              </a:spcAft>
              <a:buFont typeface="Arial" panose="020B0604020202020204" pitchFamily="34" charset="0"/>
              <a:buChar char="•"/>
              <a:defRPr/>
            </a:pPr>
            <a:r>
              <a:rPr lang="en-US" kern="0" dirty="0" smtClean="0"/>
              <a:t>Increases flexibility in funding </a:t>
            </a:r>
            <a:r>
              <a:rPr lang="en-US" kern="0" dirty="0" err="1" smtClean="0"/>
              <a:t>MNsure</a:t>
            </a:r>
            <a:endParaRPr lang="en-US" kern="0" dirty="0" smtClean="0"/>
          </a:p>
          <a:p>
            <a:pPr marL="285750" indent="-285750" eaLnBrk="0" fontAlgn="base" hangingPunct="0">
              <a:spcBef>
                <a:spcPct val="0"/>
              </a:spcBef>
              <a:spcAft>
                <a:spcPts val="1200"/>
              </a:spcAft>
              <a:buFont typeface="Arial" panose="020B0604020202020204" pitchFamily="34" charset="0"/>
              <a:buChar char="•"/>
              <a:defRPr/>
            </a:pPr>
            <a:r>
              <a:rPr lang="en-US" kern="0" dirty="0" smtClean="0"/>
              <a:t>Stabilizes resources to fund </a:t>
            </a:r>
            <a:r>
              <a:rPr lang="en-US" kern="0" dirty="0" err="1" smtClean="0"/>
              <a:t>MNsure</a:t>
            </a:r>
            <a:endParaRPr lang="en-US" kern="0" dirty="0" smtClean="0"/>
          </a:p>
          <a:p>
            <a:pPr marL="285750" indent="-285750" eaLnBrk="0" fontAlgn="base" hangingPunct="0">
              <a:spcBef>
                <a:spcPct val="0"/>
              </a:spcBef>
              <a:spcAft>
                <a:spcPts val="1200"/>
              </a:spcAft>
              <a:buFont typeface="Arial" panose="020B0604020202020204" pitchFamily="34" charset="0"/>
              <a:buChar char="•"/>
              <a:defRPr/>
            </a:pPr>
            <a:endParaRPr lang="en-US" sz="2200" kern="0" dirty="0"/>
          </a:p>
        </p:txBody>
      </p:sp>
      <p:sp>
        <p:nvSpPr>
          <p:cNvPr id="6" name="Rectangle 5"/>
          <p:cNvSpPr/>
          <p:nvPr/>
        </p:nvSpPr>
        <p:spPr bwMode="auto">
          <a:xfrm>
            <a:off x="4718723" y="1435396"/>
            <a:ext cx="4114800" cy="4136063"/>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Cons</a:t>
            </a:r>
            <a:r>
              <a:rPr lang="en-US" sz="2400" b="1" kern="0" dirty="0" smtClean="0">
                <a:solidFill>
                  <a:srgbClr val="000000"/>
                </a:solidFill>
              </a:rPr>
              <a:t>:</a:t>
            </a:r>
          </a:p>
          <a:p>
            <a:pPr algn="ctr" eaLnBrk="0" fontAlgn="base" hangingPunct="0">
              <a:spcBef>
                <a:spcPct val="0"/>
              </a:spcBef>
              <a:spcAft>
                <a:spcPct val="0"/>
              </a:spcAft>
              <a:defRPr/>
            </a:pPr>
            <a:endParaRPr lang="en-US" sz="2400" b="1" kern="0" dirty="0">
              <a:solidFill>
                <a:srgbClr val="000000"/>
              </a:solidFill>
            </a:endParaRPr>
          </a:p>
          <a:p>
            <a:pPr marL="285750" indent="-285750" eaLnBrk="0" fontAlgn="base" hangingPunct="0">
              <a:spcBef>
                <a:spcPct val="0"/>
              </a:spcBef>
              <a:spcAft>
                <a:spcPts val="1200"/>
              </a:spcAft>
              <a:buFont typeface="Arial" panose="020B0604020202020204" pitchFamily="34" charset="0"/>
              <a:buChar char="•"/>
              <a:defRPr/>
            </a:pPr>
            <a:r>
              <a:rPr lang="en-US" kern="0" dirty="0" smtClean="0"/>
              <a:t>Some may resist mid-course change</a:t>
            </a:r>
          </a:p>
          <a:p>
            <a:pPr marL="285750" indent="-285750" eaLnBrk="0" fontAlgn="base" hangingPunct="0">
              <a:spcBef>
                <a:spcPct val="0"/>
              </a:spcBef>
              <a:spcAft>
                <a:spcPts val="1200"/>
              </a:spcAft>
              <a:buFont typeface="Arial" panose="020B0604020202020204" pitchFamily="34" charset="0"/>
              <a:buChar char="•"/>
              <a:defRPr/>
            </a:pPr>
            <a:r>
              <a:rPr lang="en-US" kern="0" dirty="0" smtClean="0"/>
              <a:t>Federal system only applies to on-Marketplace products</a:t>
            </a: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50</a:t>
            </a:fld>
            <a:endParaRPr lang="en-US" altLang="en-US" sz="1200" dirty="0" smtClean="0">
              <a:latin typeface="Calibri" pitchFamily="34" charset="0"/>
            </a:endParaRPr>
          </a:p>
        </p:txBody>
      </p:sp>
    </p:spTree>
    <p:extLst>
      <p:ext uri="{BB962C8B-B14F-4D97-AF65-F5344CB8AC3E}">
        <p14:creationId xmlns:p14="http://schemas.microsoft.com/office/powerpoint/2010/main" val="2322190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
            </a:r>
            <a:br>
              <a:rPr lang="en-US" sz="3200" dirty="0" smtClean="0"/>
            </a:br>
            <a:r>
              <a:rPr lang="en-US" sz="3200" dirty="0" smtClean="0"/>
              <a:t>Federal User Fee</a:t>
            </a:r>
            <a:endParaRPr lang="en-US" sz="3200" dirty="0"/>
          </a:p>
        </p:txBody>
      </p:sp>
      <p:sp>
        <p:nvSpPr>
          <p:cNvPr id="3" name="TextBox 2"/>
          <p:cNvSpPr txBox="1"/>
          <p:nvPr/>
        </p:nvSpPr>
        <p:spPr>
          <a:xfrm>
            <a:off x="-29003" y="1457608"/>
            <a:ext cx="9250878" cy="696158"/>
          </a:xfrm>
          <a:prstGeom prst="rect">
            <a:avLst/>
          </a:prstGeom>
          <a:solidFill>
            <a:srgbClr val="FFECB3"/>
          </a:solidFill>
        </p:spPr>
        <p:txBody>
          <a:bodyPr vert="horz" wrap="square" rtlCol="0" anchor="ctr">
            <a:normAutofit/>
          </a:bodyPr>
          <a:lstStyle/>
          <a:p>
            <a:pPr algn="ctr"/>
            <a:r>
              <a:rPr lang="en-US" b="1" dirty="0" smtClean="0">
                <a:solidFill>
                  <a:prstClr val="black"/>
                </a:solidFill>
              </a:rPr>
              <a:t>If </a:t>
            </a:r>
            <a:r>
              <a:rPr lang="en-US" b="1" dirty="0">
                <a:solidFill>
                  <a:prstClr val="black"/>
                </a:solidFill>
              </a:rPr>
              <a:t>Minnesota converts Marketplace to </a:t>
            </a:r>
            <a:r>
              <a:rPr lang="en-US" b="1" dirty="0" err="1" smtClean="0">
                <a:solidFill>
                  <a:prstClr val="black"/>
                </a:solidFill>
              </a:rPr>
              <a:t>SSBM</a:t>
            </a:r>
            <a:r>
              <a:rPr lang="en-US" b="1" dirty="0" smtClean="0">
                <a:solidFill>
                  <a:prstClr val="black"/>
                </a:solidFill>
              </a:rPr>
              <a:t> or </a:t>
            </a:r>
            <a:r>
              <a:rPr lang="en-US" b="1" dirty="0" err="1" smtClean="0">
                <a:solidFill>
                  <a:prstClr val="black"/>
                </a:solidFill>
              </a:rPr>
              <a:t>FFM</a:t>
            </a:r>
            <a:r>
              <a:rPr lang="en-US" b="1" dirty="0" smtClean="0">
                <a:solidFill>
                  <a:prstClr val="black"/>
                </a:solidFill>
              </a:rPr>
              <a:t>, the federal government will charge for all plans sold through </a:t>
            </a:r>
            <a:r>
              <a:rPr lang="en-US" b="1" dirty="0" err="1" smtClean="0">
                <a:solidFill>
                  <a:prstClr val="black"/>
                </a:solidFill>
              </a:rPr>
              <a:t>HealthCare.gov</a:t>
            </a:r>
            <a:endParaRPr lang="en-US" dirty="0" smtClean="0"/>
          </a:p>
        </p:txBody>
      </p:sp>
      <p:sp>
        <p:nvSpPr>
          <p:cNvPr id="12" name="Rectangle 11"/>
          <p:cNvSpPr/>
          <p:nvPr/>
        </p:nvSpPr>
        <p:spPr>
          <a:xfrm>
            <a:off x="209739" y="2285506"/>
            <a:ext cx="4010368" cy="3219001"/>
          </a:xfrm>
          <a:prstGeom prst="rect">
            <a:avLst/>
          </a:prstGeom>
          <a:solidFill>
            <a:srgbClr val="FFFFFF"/>
          </a:solidFill>
          <a:ln w="76200" cap="flat" cmpd="sng" algn="ctr">
            <a:solidFill>
              <a:srgbClr val="336699"/>
            </a:solidFill>
            <a:prstDash val="solid"/>
            <a:miter lim="800000"/>
          </a:ln>
          <a:effectLst/>
        </p:spPr>
        <p:txBody>
          <a:bodyPr lIns="101467" tIns="50736" rIns="101467" bIns="50736" rtlCol="0" anchor="t"/>
          <a:lstStyle>
            <a:defPPr>
              <a:defRPr lang="en-US"/>
            </a:defPPr>
            <a:lvl1pPr algn="l" rtl="0" eaLnBrk="0" fontAlgn="base" hangingPunct="0">
              <a:spcBef>
                <a:spcPct val="0"/>
              </a:spcBef>
              <a:spcAft>
                <a:spcPct val="0"/>
              </a:spcAft>
              <a:defRPr sz="2200" kern="1200">
                <a:solidFill>
                  <a:schemeClr val="lt1"/>
                </a:solidFill>
                <a:latin typeface="+mn-lt"/>
                <a:ea typeface="+mn-ea"/>
                <a:cs typeface="+mn-cs"/>
              </a:defRPr>
            </a:lvl1pPr>
            <a:lvl2pPr marL="455329" algn="l" rtl="0" eaLnBrk="0" fontAlgn="base" hangingPunct="0">
              <a:spcBef>
                <a:spcPct val="0"/>
              </a:spcBef>
              <a:spcAft>
                <a:spcPct val="0"/>
              </a:spcAft>
              <a:defRPr sz="2200" kern="1200">
                <a:solidFill>
                  <a:schemeClr val="lt1"/>
                </a:solidFill>
                <a:latin typeface="+mn-lt"/>
                <a:ea typeface="+mn-ea"/>
                <a:cs typeface="+mn-cs"/>
              </a:defRPr>
            </a:lvl2pPr>
            <a:lvl3pPr marL="910660" algn="l" rtl="0" eaLnBrk="0" fontAlgn="base" hangingPunct="0">
              <a:spcBef>
                <a:spcPct val="0"/>
              </a:spcBef>
              <a:spcAft>
                <a:spcPct val="0"/>
              </a:spcAft>
              <a:defRPr sz="2200" kern="1200">
                <a:solidFill>
                  <a:schemeClr val="lt1"/>
                </a:solidFill>
                <a:latin typeface="+mn-lt"/>
                <a:ea typeface="+mn-ea"/>
                <a:cs typeface="+mn-cs"/>
              </a:defRPr>
            </a:lvl3pPr>
            <a:lvl4pPr marL="1365996" algn="l" rtl="0" eaLnBrk="0" fontAlgn="base" hangingPunct="0">
              <a:spcBef>
                <a:spcPct val="0"/>
              </a:spcBef>
              <a:spcAft>
                <a:spcPct val="0"/>
              </a:spcAft>
              <a:defRPr sz="2200" kern="1200">
                <a:solidFill>
                  <a:schemeClr val="lt1"/>
                </a:solidFill>
                <a:latin typeface="+mn-lt"/>
                <a:ea typeface="+mn-ea"/>
                <a:cs typeface="+mn-cs"/>
              </a:defRPr>
            </a:lvl4pPr>
            <a:lvl5pPr marL="1821326" algn="l" rtl="0" eaLnBrk="0" fontAlgn="base" hangingPunct="0">
              <a:spcBef>
                <a:spcPct val="0"/>
              </a:spcBef>
              <a:spcAft>
                <a:spcPct val="0"/>
              </a:spcAft>
              <a:defRPr sz="2200" kern="1200">
                <a:solidFill>
                  <a:schemeClr val="lt1"/>
                </a:solidFill>
                <a:latin typeface="+mn-lt"/>
                <a:ea typeface="+mn-ea"/>
                <a:cs typeface="+mn-cs"/>
              </a:defRPr>
            </a:lvl5pPr>
            <a:lvl6pPr marL="2276666" algn="l" defTabSz="910660" rtl="0" eaLnBrk="1" latinLnBrk="0" hangingPunct="1">
              <a:defRPr sz="2200" kern="1200">
                <a:solidFill>
                  <a:schemeClr val="lt1"/>
                </a:solidFill>
                <a:latin typeface="+mn-lt"/>
                <a:ea typeface="+mn-ea"/>
                <a:cs typeface="+mn-cs"/>
              </a:defRPr>
            </a:lvl6pPr>
            <a:lvl7pPr marL="2731997" algn="l" defTabSz="910660" rtl="0" eaLnBrk="1" latinLnBrk="0" hangingPunct="1">
              <a:defRPr sz="2200" kern="1200">
                <a:solidFill>
                  <a:schemeClr val="lt1"/>
                </a:solidFill>
                <a:latin typeface="+mn-lt"/>
                <a:ea typeface="+mn-ea"/>
                <a:cs typeface="+mn-cs"/>
              </a:defRPr>
            </a:lvl7pPr>
            <a:lvl8pPr marL="3187328" algn="l" defTabSz="910660" rtl="0" eaLnBrk="1" latinLnBrk="0" hangingPunct="1">
              <a:defRPr sz="2200" kern="1200">
                <a:solidFill>
                  <a:schemeClr val="lt1"/>
                </a:solidFill>
                <a:latin typeface="+mn-lt"/>
                <a:ea typeface="+mn-ea"/>
                <a:cs typeface="+mn-cs"/>
              </a:defRPr>
            </a:lvl8pPr>
            <a:lvl9pPr marL="3642660" algn="l" defTabSz="910660" rtl="0" eaLnBrk="1" latinLnBrk="0" hangingPunct="1">
              <a:defRPr sz="2200" kern="1200">
                <a:solidFill>
                  <a:schemeClr val="lt1"/>
                </a:solidFill>
                <a:latin typeface="+mn-lt"/>
                <a:ea typeface="+mn-ea"/>
                <a:cs typeface="+mn-cs"/>
              </a:defRPr>
            </a:lvl9pPr>
          </a:lstStyle>
          <a:p>
            <a:pPr algn="ctr">
              <a:defRPr/>
            </a:pPr>
            <a:r>
              <a:rPr lang="en-US" b="1" dirty="0" err="1" smtClean="0">
                <a:solidFill>
                  <a:schemeClr val="tx1"/>
                </a:solidFill>
                <a:latin typeface="+mj-lt"/>
              </a:rPr>
              <a:t>FFM</a:t>
            </a:r>
            <a:endParaRPr lang="en-US" b="1" dirty="0" smtClean="0">
              <a:solidFill>
                <a:schemeClr val="tx1"/>
              </a:solidFill>
              <a:latin typeface="+mj-lt"/>
            </a:endParaRPr>
          </a:p>
          <a:p>
            <a:pPr marL="342900" indent="-342900">
              <a:spcBef>
                <a:spcPts val="1200"/>
              </a:spcBef>
              <a:buFont typeface="Arial" panose="020B0604020202020204" pitchFamily="34" charset="0"/>
              <a:buChar char="•"/>
              <a:defRPr/>
            </a:pPr>
            <a:r>
              <a:rPr lang="en-US" sz="1800" dirty="0">
                <a:solidFill>
                  <a:schemeClr val="tx1"/>
                </a:solidFill>
              </a:rPr>
              <a:t>Federal government collects 3.5% user fee on all plans sold through </a:t>
            </a:r>
            <a:r>
              <a:rPr lang="en-US" sz="1800" dirty="0" err="1" smtClean="0">
                <a:solidFill>
                  <a:schemeClr val="tx1"/>
                </a:solidFill>
              </a:rPr>
              <a:t>HealthCare.gov</a:t>
            </a:r>
            <a:r>
              <a:rPr lang="en-US" sz="1800" dirty="0" smtClean="0">
                <a:solidFill>
                  <a:schemeClr val="tx1"/>
                </a:solidFill>
              </a:rPr>
              <a:t> to cover all </a:t>
            </a:r>
            <a:r>
              <a:rPr lang="en-US" sz="1800" dirty="0">
                <a:solidFill>
                  <a:schemeClr val="tx1"/>
                </a:solidFill>
              </a:rPr>
              <a:t>M</a:t>
            </a:r>
            <a:r>
              <a:rPr lang="en-US" sz="1800" dirty="0" smtClean="0">
                <a:solidFill>
                  <a:schemeClr val="tx1"/>
                </a:solidFill>
              </a:rPr>
              <a:t>arketplace functions</a:t>
            </a:r>
            <a:endParaRPr lang="en-US" sz="1800" dirty="0">
              <a:solidFill>
                <a:schemeClr val="tx1"/>
              </a:solidFill>
            </a:endParaRPr>
          </a:p>
        </p:txBody>
      </p:sp>
      <p:sp>
        <p:nvSpPr>
          <p:cNvPr id="13" name="Rectangle 12"/>
          <p:cNvSpPr/>
          <p:nvPr/>
        </p:nvSpPr>
        <p:spPr>
          <a:xfrm>
            <a:off x="4820365" y="2320838"/>
            <a:ext cx="4010368" cy="3219001"/>
          </a:xfrm>
          <a:prstGeom prst="rect">
            <a:avLst/>
          </a:prstGeom>
          <a:solidFill>
            <a:srgbClr val="FFFFFF"/>
          </a:solidFill>
          <a:ln w="76200" cap="flat" cmpd="sng" algn="ctr">
            <a:solidFill>
              <a:srgbClr val="336699"/>
            </a:solidFill>
            <a:prstDash val="solid"/>
            <a:miter lim="800000"/>
          </a:ln>
          <a:effectLst/>
        </p:spPr>
        <p:txBody>
          <a:bodyPr lIns="101467" tIns="50736" rIns="101467" bIns="50736" rtlCol="0" anchor="t"/>
          <a:lstStyle>
            <a:defPPr>
              <a:defRPr lang="en-US"/>
            </a:defPPr>
            <a:lvl1pPr algn="l" rtl="0" eaLnBrk="0" fontAlgn="base" hangingPunct="0">
              <a:spcBef>
                <a:spcPct val="0"/>
              </a:spcBef>
              <a:spcAft>
                <a:spcPct val="0"/>
              </a:spcAft>
              <a:defRPr sz="2200" kern="1200">
                <a:solidFill>
                  <a:schemeClr val="lt1"/>
                </a:solidFill>
                <a:latin typeface="+mn-lt"/>
                <a:ea typeface="+mn-ea"/>
                <a:cs typeface="+mn-cs"/>
              </a:defRPr>
            </a:lvl1pPr>
            <a:lvl2pPr marL="455329" algn="l" rtl="0" eaLnBrk="0" fontAlgn="base" hangingPunct="0">
              <a:spcBef>
                <a:spcPct val="0"/>
              </a:spcBef>
              <a:spcAft>
                <a:spcPct val="0"/>
              </a:spcAft>
              <a:defRPr sz="2200" kern="1200">
                <a:solidFill>
                  <a:schemeClr val="lt1"/>
                </a:solidFill>
                <a:latin typeface="+mn-lt"/>
                <a:ea typeface="+mn-ea"/>
                <a:cs typeface="+mn-cs"/>
              </a:defRPr>
            </a:lvl2pPr>
            <a:lvl3pPr marL="910660" algn="l" rtl="0" eaLnBrk="0" fontAlgn="base" hangingPunct="0">
              <a:spcBef>
                <a:spcPct val="0"/>
              </a:spcBef>
              <a:spcAft>
                <a:spcPct val="0"/>
              </a:spcAft>
              <a:defRPr sz="2200" kern="1200">
                <a:solidFill>
                  <a:schemeClr val="lt1"/>
                </a:solidFill>
                <a:latin typeface="+mn-lt"/>
                <a:ea typeface="+mn-ea"/>
                <a:cs typeface="+mn-cs"/>
              </a:defRPr>
            </a:lvl3pPr>
            <a:lvl4pPr marL="1365996" algn="l" rtl="0" eaLnBrk="0" fontAlgn="base" hangingPunct="0">
              <a:spcBef>
                <a:spcPct val="0"/>
              </a:spcBef>
              <a:spcAft>
                <a:spcPct val="0"/>
              </a:spcAft>
              <a:defRPr sz="2200" kern="1200">
                <a:solidFill>
                  <a:schemeClr val="lt1"/>
                </a:solidFill>
                <a:latin typeface="+mn-lt"/>
                <a:ea typeface="+mn-ea"/>
                <a:cs typeface="+mn-cs"/>
              </a:defRPr>
            </a:lvl4pPr>
            <a:lvl5pPr marL="1821326" algn="l" rtl="0" eaLnBrk="0" fontAlgn="base" hangingPunct="0">
              <a:spcBef>
                <a:spcPct val="0"/>
              </a:spcBef>
              <a:spcAft>
                <a:spcPct val="0"/>
              </a:spcAft>
              <a:defRPr sz="2200" kern="1200">
                <a:solidFill>
                  <a:schemeClr val="lt1"/>
                </a:solidFill>
                <a:latin typeface="+mn-lt"/>
                <a:ea typeface="+mn-ea"/>
                <a:cs typeface="+mn-cs"/>
              </a:defRPr>
            </a:lvl5pPr>
            <a:lvl6pPr marL="2276666" algn="l" defTabSz="910660" rtl="0" eaLnBrk="1" latinLnBrk="0" hangingPunct="1">
              <a:defRPr sz="2200" kern="1200">
                <a:solidFill>
                  <a:schemeClr val="lt1"/>
                </a:solidFill>
                <a:latin typeface="+mn-lt"/>
                <a:ea typeface="+mn-ea"/>
                <a:cs typeface="+mn-cs"/>
              </a:defRPr>
            </a:lvl6pPr>
            <a:lvl7pPr marL="2731997" algn="l" defTabSz="910660" rtl="0" eaLnBrk="1" latinLnBrk="0" hangingPunct="1">
              <a:defRPr sz="2200" kern="1200">
                <a:solidFill>
                  <a:schemeClr val="lt1"/>
                </a:solidFill>
                <a:latin typeface="+mn-lt"/>
                <a:ea typeface="+mn-ea"/>
                <a:cs typeface="+mn-cs"/>
              </a:defRPr>
            </a:lvl7pPr>
            <a:lvl8pPr marL="3187328" algn="l" defTabSz="910660" rtl="0" eaLnBrk="1" latinLnBrk="0" hangingPunct="1">
              <a:defRPr sz="2200" kern="1200">
                <a:solidFill>
                  <a:schemeClr val="lt1"/>
                </a:solidFill>
                <a:latin typeface="+mn-lt"/>
                <a:ea typeface="+mn-ea"/>
                <a:cs typeface="+mn-cs"/>
              </a:defRPr>
            </a:lvl8pPr>
            <a:lvl9pPr marL="3642660" algn="l" defTabSz="910660" rtl="0" eaLnBrk="1" latinLnBrk="0" hangingPunct="1">
              <a:defRPr sz="2200" kern="1200">
                <a:solidFill>
                  <a:schemeClr val="lt1"/>
                </a:solidFill>
                <a:latin typeface="+mn-lt"/>
                <a:ea typeface="+mn-ea"/>
                <a:cs typeface="+mn-cs"/>
              </a:defRPr>
            </a:lvl9pPr>
          </a:lstStyle>
          <a:p>
            <a:pPr algn="ctr">
              <a:defRPr/>
            </a:pPr>
            <a:r>
              <a:rPr lang="en-US" b="1" dirty="0" err="1" smtClean="0">
                <a:solidFill>
                  <a:schemeClr val="tx1"/>
                </a:solidFill>
              </a:rPr>
              <a:t>SSBM</a:t>
            </a:r>
            <a:endParaRPr lang="en-US" b="1" dirty="0" smtClean="0">
              <a:solidFill>
                <a:schemeClr val="tx1"/>
              </a:solidFill>
            </a:endParaRPr>
          </a:p>
          <a:p>
            <a:pPr marL="342900" lvl="0" indent="-342900" eaLnBrk="1" fontAlgn="auto" hangingPunct="1">
              <a:spcBef>
                <a:spcPts val="1200"/>
              </a:spcBef>
              <a:spcAft>
                <a:spcPts val="0"/>
              </a:spcAft>
              <a:buFont typeface="Arial" panose="020B0604020202020204" pitchFamily="34" charset="0"/>
              <a:buChar char="•"/>
              <a:defRPr/>
            </a:pPr>
            <a:r>
              <a:rPr lang="en-US" sz="1800" dirty="0" smtClean="0">
                <a:solidFill>
                  <a:prstClr val="black"/>
                </a:solidFill>
              </a:rPr>
              <a:t>State may collect user fee</a:t>
            </a:r>
          </a:p>
          <a:p>
            <a:pPr marL="342900" lvl="0" indent="-342900" eaLnBrk="1" fontAlgn="auto" hangingPunct="1">
              <a:spcBef>
                <a:spcPts val="600"/>
              </a:spcBef>
              <a:spcAft>
                <a:spcPts val="0"/>
              </a:spcAft>
              <a:buFont typeface="Arial" panose="020B0604020202020204" pitchFamily="34" charset="0"/>
              <a:buChar char="•"/>
              <a:defRPr/>
            </a:pPr>
            <a:r>
              <a:rPr lang="en-US" sz="1800" dirty="0" smtClean="0">
                <a:solidFill>
                  <a:schemeClr val="tx1"/>
                </a:solidFill>
              </a:rPr>
              <a:t>Federal government will charge </a:t>
            </a:r>
            <a:r>
              <a:rPr lang="en-US" sz="1800" dirty="0">
                <a:solidFill>
                  <a:schemeClr val="tx1"/>
                </a:solidFill>
              </a:rPr>
              <a:t>~</a:t>
            </a:r>
            <a:r>
              <a:rPr lang="en-US" sz="1800" dirty="0" smtClean="0">
                <a:solidFill>
                  <a:schemeClr val="tx1"/>
                </a:solidFill>
              </a:rPr>
              <a:t>2.8%* for all plans sold through </a:t>
            </a:r>
            <a:r>
              <a:rPr lang="en-US" sz="1800" dirty="0" err="1" smtClean="0">
                <a:solidFill>
                  <a:schemeClr val="tx1"/>
                </a:solidFill>
              </a:rPr>
              <a:t>HealthCare.gov</a:t>
            </a:r>
            <a:r>
              <a:rPr lang="en-US" sz="1800" dirty="0" smtClean="0">
                <a:solidFill>
                  <a:schemeClr val="tx1"/>
                </a:solidFill>
              </a:rPr>
              <a:t> for </a:t>
            </a:r>
            <a:r>
              <a:rPr lang="en-US" sz="1800" dirty="0" err="1" smtClean="0">
                <a:solidFill>
                  <a:schemeClr val="tx1"/>
                </a:solidFill>
              </a:rPr>
              <a:t>E&amp;E</a:t>
            </a:r>
            <a:r>
              <a:rPr lang="en-US" sz="1800" dirty="0" smtClean="0">
                <a:solidFill>
                  <a:schemeClr val="tx1"/>
                </a:solidFill>
              </a:rPr>
              <a:t> functions</a:t>
            </a:r>
          </a:p>
          <a:p>
            <a:pPr marL="342900" lvl="0" indent="-342900" eaLnBrk="1" fontAlgn="auto" hangingPunct="1">
              <a:spcBef>
                <a:spcPts val="600"/>
              </a:spcBef>
              <a:spcAft>
                <a:spcPts val="0"/>
              </a:spcAft>
              <a:buFont typeface="Arial" panose="020B0604020202020204" pitchFamily="34" charset="0"/>
              <a:buChar char="•"/>
              <a:defRPr/>
            </a:pPr>
            <a:r>
              <a:rPr lang="en-US" sz="1800" dirty="0" smtClean="0">
                <a:solidFill>
                  <a:schemeClr val="tx1"/>
                </a:solidFill>
              </a:rPr>
              <a:t>State keeps remainder</a:t>
            </a:r>
          </a:p>
          <a:p>
            <a:pPr marL="798229" lvl="1" indent="-342900" eaLnBrk="1" fontAlgn="auto" hangingPunct="1">
              <a:spcBef>
                <a:spcPts val="600"/>
              </a:spcBef>
              <a:spcAft>
                <a:spcPts val="0"/>
              </a:spcAft>
              <a:buFont typeface="Arial" panose="020B0604020202020204" pitchFamily="34" charset="0"/>
              <a:buChar char="•"/>
              <a:defRPr/>
            </a:pPr>
            <a:r>
              <a:rPr lang="en-US" sz="1600" dirty="0" smtClean="0">
                <a:solidFill>
                  <a:prstClr val="black"/>
                </a:solidFill>
              </a:rPr>
              <a:t>0.7% of on-Marketplace premiums may not be sufficient to fund State’s retained Marketplace functions</a:t>
            </a:r>
            <a:endParaRPr lang="en-US" sz="1600" dirty="0">
              <a:solidFill>
                <a:prstClr val="black"/>
              </a:solidFill>
            </a:endParaRPr>
          </a:p>
          <a:p>
            <a:pPr algn="ctr">
              <a:defRPr/>
            </a:pPr>
            <a:endParaRPr lang="en-US" dirty="0">
              <a:solidFill>
                <a:prstClr val="white"/>
              </a:solidFill>
              <a:latin typeface="Arial"/>
            </a:endParaRPr>
          </a:p>
        </p:txBody>
      </p:sp>
      <p:sp>
        <p:nvSpPr>
          <p:cNvPr id="4" name="TextBox 3"/>
          <p:cNvSpPr txBox="1"/>
          <p:nvPr/>
        </p:nvSpPr>
        <p:spPr>
          <a:xfrm>
            <a:off x="1632857" y="6492875"/>
            <a:ext cx="6868886" cy="255057"/>
          </a:xfrm>
          <a:prstGeom prst="rect">
            <a:avLst/>
          </a:prstGeom>
        </p:spPr>
        <p:txBody>
          <a:bodyPr vert="horz" wrap="square" rtlCol="0" anchor="b">
            <a:normAutofit fontScale="70000" lnSpcReduction="20000"/>
          </a:bodyPr>
          <a:lstStyle/>
          <a:p>
            <a:r>
              <a:rPr lang="en-US" dirty="0" smtClean="0"/>
              <a:t>* 2.8% is an estimate. The final rate will be proposed in the 2017 Payment Notice.</a:t>
            </a: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51</a:t>
            </a:fld>
            <a:endParaRPr lang="en-US" altLang="en-US" sz="1200" dirty="0" smtClean="0">
              <a:latin typeface="Calibri" pitchFamily="34" charset="0"/>
            </a:endParaRPr>
          </a:p>
        </p:txBody>
      </p:sp>
    </p:spTree>
    <p:extLst>
      <p:ext uri="{BB962C8B-B14F-4D97-AF65-F5344CB8AC3E}">
        <p14:creationId xmlns:p14="http://schemas.microsoft.com/office/powerpoint/2010/main" val="2065765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
            </a:r>
            <a:br>
              <a:rPr lang="en-US" sz="3200" dirty="0" smtClean="0"/>
            </a:br>
            <a:r>
              <a:rPr lang="en-US" sz="3200" dirty="0" smtClean="0"/>
              <a:t>User Fee in </a:t>
            </a:r>
            <a:r>
              <a:rPr lang="en-US" sz="3200" dirty="0" err="1" smtClean="0"/>
              <a:t>SSBM</a:t>
            </a:r>
            <a:r>
              <a:rPr lang="en-US" sz="3200" dirty="0" smtClean="0"/>
              <a:t> Model</a:t>
            </a:r>
            <a:endParaRPr lang="en-US" sz="3200" dirty="0"/>
          </a:p>
        </p:txBody>
      </p:sp>
      <p:graphicFrame>
        <p:nvGraphicFramePr>
          <p:cNvPr id="4" name="Table 3" descr="Value On-Marketplace Only&#10;(Low) On-Marketplace Only&#10;(High) On- and Off-Marketplace&#10;(Low) On- and Off-Marketplace&#10;(High)&#10;Enrollment 50,000 100,000 330,000&#10;(50,000 on Marketplace) 330,000&#10;(100,000 on Marketplace)&#10;Est. Avg. Monthly Premium $318.15 $318.15 $318.15 $318.15&#10;FFM Fee as Upper Limit 3.5% 3.5% 3.5% 3.5%&#10;Annual Fee for Federal IT &#10;(80% of on-Marketplace) $ 5.34 M $ 10.69 M $ 5.34 M  $ 10.69 M &#10;Annual Budget for State &#10;(Remainder) $ 1.34 M* $ 2.67 M*  $ 38.75 M^ $ 33.41 M ^&#10;Total $ 6.68 M  $ 13.36 M  $ 44.10 M  $ 44.10 M"/>
          <p:cNvGraphicFramePr>
            <a:graphicFrameLocks noGrp="1"/>
          </p:cNvGraphicFramePr>
          <p:nvPr>
            <p:extLst>
              <p:ext uri="{D42A27DB-BD31-4B8C-83A1-F6EECF244321}">
                <p14:modId xmlns:p14="http://schemas.microsoft.com/office/powerpoint/2010/main" val="3601418714"/>
              </p:ext>
            </p:extLst>
          </p:nvPr>
        </p:nvGraphicFramePr>
        <p:xfrm>
          <a:off x="76202" y="1341471"/>
          <a:ext cx="9031160" cy="4529395"/>
        </p:xfrm>
        <a:graphic>
          <a:graphicData uri="http://schemas.openxmlformats.org/drawingml/2006/table">
            <a:tbl>
              <a:tblPr firstRow="1" firstCol="1" bandRow="1">
                <a:tableStyleId>{5C22544A-7EE6-4342-B048-85BDC9FD1C3A}</a:tableStyleId>
              </a:tblPr>
              <a:tblGrid>
                <a:gridCol w="1828798"/>
                <a:gridCol w="1987168"/>
                <a:gridCol w="1721584"/>
                <a:gridCol w="1772027"/>
                <a:gridCol w="1721583"/>
              </a:tblGrid>
              <a:tr h="361348">
                <a:tc>
                  <a:txBody>
                    <a:bodyPr/>
                    <a:lstStyle/>
                    <a:p>
                      <a:pPr algn="ctr"/>
                      <a:r>
                        <a:rPr lang="en-US" sz="1400" dirty="0" smtClean="0">
                          <a:effectLst/>
                          <a:latin typeface="+mn-lt"/>
                        </a:rPr>
                        <a:t>Value</a:t>
                      </a:r>
                      <a:endParaRPr lang="en-US" sz="1400" dirty="0">
                        <a:effectLst/>
                        <a:latin typeface="+mn-lt"/>
                      </a:endParaRPr>
                    </a:p>
                  </a:txBody>
                  <a:tcPr anchor="ctr"/>
                </a:tc>
                <a:tc>
                  <a:txBody>
                    <a:bodyPr/>
                    <a:lstStyle/>
                    <a:p>
                      <a:pPr marL="0" marR="0" algn="ctr">
                        <a:spcBef>
                          <a:spcPts val="0"/>
                        </a:spcBef>
                        <a:spcAft>
                          <a:spcPts val="0"/>
                        </a:spcAft>
                      </a:pPr>
                      <a:r>
                        <a:rPr lang="en-US" sz="1400" dirty="0" smtClean="0">
                          <a:effectLst/>
                          <a:latin typeface="Calibri"/>
                          <a:ea typeface="Calibri"/>
                          <a:cs typeface="Times New Roman"/>
                        </a:rPr>
                        <a:t>On-Marketplace Only</a:t>
                      </a:r>
                    </a:p>
                    <a:p>
                      <a:pPr marL="0" marR="0" algn="ctr">
                        <a:spcBef>
                          <a:spcPts val="0"/>
                        </a:spcBef>
                        <a:spcAft>
                          <a:spcPts val="0"/>
                        </a:spcAft>
                      </a:pPr>
                      <a:r>
                        <a:rPr lang="en-US" sz="1200" i="1" dirty="0" smtClean="0">
                          <a:effectLst/>
                          <a:latin typeface="Calibri"/>
                          <a:ea typeface="Calibri"/>
                          <a:cs typeface="Times New Roman"/>
                        </a:rPr>
                        <a:t>(Low)</a:t>
                      </a:r>
                      <a:endParaRPr lang="en-US" sz="1200" i="1"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rPr>
                        <a:t>On-Marketplace</a:t>
                      </a:r>
                      <a:r>
                        <a:rPr lang="en-US" sz="1400" baseline="0" dirty="0" smtClean="0">
                          <a:effectLst/>
                        </a:rPr>
                        <a:t> Only</a:t>
                      </a:r>
                    </a:p>
                    <a:p>
                      <a:pPr marL="0" marR="0" algn="ctr">
                        <a:spcBef>
                          <a:spcPts val="0"/>
                        </a:spcBef>
                        <a:spcAft>
                          <a:spcPts val="0"/>
                        </a:spcAft>
                      </a:pPr>
                      <a:r>
                        <a:rPr lang="en-US" sz="1200" i="1" baseline="0" dirty="0" smtClean="0">
                          <a:effectLst/>
                          <a:latin typeface="Calibri"/>
                          <a:ea typeface="Calibri"/>
                          <a:cs typeface="Times New Roman"/>
                        </a:rPr>
                        <a:t>(High)</a:t>
                      </a:r>
                      <a:endParaRPr lang="en-US" sz="1200" i="1"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rPr>
                        <a:t>On</a:t>
                      </a:r>
                      <a:r>
                        <a:rPr lang="en-US" sz="1400" baseline="0" dirty="0" smtClean="0">
                          <a:effectLst/>
                        </a:rPr>
                        <a:t>- and Off-Marketplace</a:t>
                      </a:r>
                    </a:p>
                    <a:p>
                      <a:pPr marL="0" marR="0" algn="ctr">
                        <a:spcBef>
                          <a:spcPts val="0"/>
                        </a:spcBef>
                        <a:spcAft>
                          <a:spcPts val="0"/>
                        </a:spcAft>
                      </a:pPr>
                      <a:r>
                        <a:rPr lang="en-US" sz="1200" i="1" baseline="0" dirty="0" smtClean="0">
                          <a:effectLst/>
                          <a:latin typeface="Calibri"/>
                          <a:ea typeface="Calibri"/>
                          <a:cs typeface="Times New Roman"/>
                        </a:rPr>
                        <a:t>(Low)</a:t>
                      </a:r>
                      <a:endParaRPr lang="en-US" sz="1200" i="1"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latin typeface="Calibri"/>
                          <a:ea typeface="Calibri"/>
                          <a:cs typeface="Times New Roman"/>
                        </a:rPr>
                        <a:t>On-</a:t>
                      </a:r>
                      <a:r>
                        <a:rPr lang="en-US" sz="1400" baseline="0" dirty="0" smtClean="0">
                          <a:effectLst/>
                          <a:latin typeface="Calibri"/>
                          <a:ea typeface="Calibri"/>
                          <a:cs typeface="Times New Roman"/>
                        </a:rPr>
                        <a:t> and Off-Marketplace</a:t>
                      </a:r>
                    </a:p>
                    <a:p>
                      <a:pPr marL="0" marR="0" algn="ctr">
                        <a:spcBef>
                          <a:spcPts val="0"/>
                        </a:spcBef>
                        <a:spcAft>
                          <a:spcPts val="0"/>
                        </a:spcAft>
                      </a:pPr>
                      <a:r>
                        <a:rPr lang="en-US" sz="1200" baseline="0" dirty="0" smtClean="0">
                          <a:effectLst/>
                          <a:latin typeface="Calibri"/>
                          <a:ea typeface="Calibri"/>
                          <a:cs typeface="Times New Roman"/>
                        </a:rPr>
                        <a:t>(High)</a:t>
                      </a:r>
                      <a:endParaRPr lang="en-US" sz="1200" dirty="0">
                        <a:effectLst/>
                        <a:latin typeface="Calibri"/>
                        <a:ea typeface="Calibri"/>
                        <a:cs typeface="Times New Roman"/>
                      </a:endParaRPr>
                    </a:p>
                  </a:txBody>
                  <a:tcPr anchor="ctr"/>
                </a:tc>
              </a:tr>
              <a:tr h="551223">
                <a:tc>
                  <a:txBody>
                    <a:bodyPr/>
                    <a:lstStyle/>
                    <a:p>
                      <a:pPr marL="0" marR="0">
                        <a:spcBef>
                          <a:spcPts val="0"/>
                        </a:spcBef>
                        <a:spcAft>
                          <a:spcPts val="0"/>
                        </a:spcAft>
                      </a:pPr>
                      <a:r>
                        <a:rPr lang="en-US" sz="1400" dirty="0">
                          <a:effectLst/>
                        </a:rPr>
                        <a:t>Enrollment</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rPr>
                        <a:t>50,000</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rPr>
                        <a:t>100,000</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rPr>
                        <a:t>330,000</a:t>
                      </a:r>
                    </a:p>
                    <a:p>
                      <a:pPr marL="0" marR="0" algn="ctr">
                        <a:spcBef>
                          <a:spcPts val="0"/>
                        </a:spcBef>
                        <a:spcAft>
                          <a:spcPts val="0"/>
                        </a:spcAft>
                      </a:pPr>
                      <a:r>
                        <a:rPr lang="en-US" sz="1200" dirty="0" smtClean="0">
                          <a:effectLst/>
                          <a:latin typeface="Calibri"/>
                          <a:ea typeface="Calibri"/>
                          <a:cs typeface="Times New Roman"/>
                        </a:rPr>
                        <a:t>(50,000 on Marketplace)</a:t>
                      </a:r>
                      <a:endParaRPr lang="en-US" sz="12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latin typeface="Calibri"/>
                          <a:ea typeface="Calibri"/>
                          <a:cs typeface="Times New Roman"/>
                        </a:rPr>
                        <a:t>330,000</a:t>
                      </a:r>
                    </a:p>
                    <a:p>
                      <a:pPr marL="0" marR="0" algn="ctr">
                        <a:spcBef>
                          <a:spcPts val="0"/>
                        </a:spcBef>
                        <a:spcAft>
                          <a:spcPts val="0"/>
                        </a:spcAft>
                      </a:pPr>
                      <a:r>
                        <a:rPr lang="en-US" sz="1200" dirty="0" smtClean="0">
                          <a:effectLst/>
                          <a:latin typeface="Calibri"/>
                          <a:ea typeface="Calibri"/>
                          <a:cs typeface="Times New Roman"/>
                        </a:rPr>
                        <a:t>(100,000</a:t>
                      </a:r>
                      <a:r>
                        <a:rPr lang="en-US" sz="1200" baseline="0" dirty="0" smtClean="0">
                          <a:effectLst/>
                          <a:latin typeface="Calibri"/>
                          <a:ea typeface="Calibri"/>
                          <a:cs typeface="Times New Roman"/>
                        </a:rPr>
                        <a:t> on Marketplace)</a:t>
                      </a:r>
                      <a:endParaRPr lang="en-US" sz="1200" dirty="0">
                        <a:effectLst/>
                        <a:latin typeface="Calibri"/>
                        <a:ea typeface="Calibri"/>
                        <a:cs typeface="Times New Roman"/>
                      </a:endParaRPr>
                    </a:p>
                  </a:txBody>
                  <a:tcPr anchor="ctr"/>
                </a:tc>
              </a:tr>
              <a:tr h="602246">
                <a:tc>
                  <a:txBody>
                    <a:bodyPr/>
                    <a:lstStyle/>
                    <a:p>
                      <a:pPr marL="0" marR="0">
                        <a:spcBef>
                          <a:spcPts val="0"/>
                        </a:spcBef>
                        <a:spcAft>
                          <a:spcPts val="0"/>
                        </a:spcAft>
                      </a:pPr>
                      <a:r>
                        <a:rPr lang="en-US" sz="1400" dirty="0" smtClean="0">
                          <a:effectLst/>
                        </a:rPr>
                        <a:t>Est. Avg.</a:t>
                      </a:r>
                      <a:r>
                        <a:rPr lang="en-US" sz="1400" baseline="0" dirty="0" smtClean="0">
                          <a:effectLst/>
                        </a:rPr>
                        <a:t> </a:t>
                      </a:r>
                      <a:r>
                        <a:rPr lang="en-US" sz="1400" dirty="0" smtClean="0">
                          <a:effectLst/>
                        </a:rPr>
                        <a:t>Monthly </a:t>
                      </a:r>
                      <a:r>
                        <a:rPr lang="en-US" sz="1400" dirty="0">
                          <a:effectLst/>
                        </a:rPr>
                        <a:t>Premium</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rPr>
                        <a:t>$318.15</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rPr>
                        <a:t>$318.15</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rPr>
                        <a:t>$318.15</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rPr>
                        <a:t>$318.15</a:t>
                      </a:r>
                      <a:endParaRPr lang="en-US" sz="1400" dirty="0">
                        <a:effectLst/>
                        <a:latin typeface="Calibri"/>
                        <a:ea typeface="Calibri"/>
                        <a:cs typeface="Times New Roman"/>
                      </a:endParaRPr>
                    </a:p>
                  </a:txBody>
                  <a:tcPr anchor="ctr"/>
                </a:tc>
              </a:tr>
              <a:tr h="602246">
                <a:tc>
                  <a:txBody>
                    <a:bodyPr/>
                    <a:lstStyle/>
                    <a:p>
                      <a:pPr marL="0" marR="0">
                        <a:spcBef>
                          <a:spcPts val="0"/>
                        </a:spcBef>
                        <a:spcAft>
                          <a:spcPts val="0"/>
                        </a:spcAft>
                      </a:pPr>
                      <a:r>
                        <a:rPr lang="en-US" sz="1400">
                          <a:effectLst/>
                        </a:rPr>
                        <a:t>FFM Fee as Upper Limit</a:t>
                      </a:r>
                      <a:endParaRPr lang="en-US" sz="1400">
                        <a:effectLst/>
                        <a:latin typeface="Calibri"/>
                        <a:ea typeface="Calibri"/>
                        <a:cs typeface="Times New Roman"/>
                      </a:endParaRPr>
                    </a:p>
                  </a:txBody>
                  <a:tcPr anchor="ctr"/>
                </a:tc>
                <a:tc>
                  <a:txBody>
                    <a:bodyPr/>
                    <a:lstStyle/>
                    <a:p>
                      <a:pPr marL="0" marR="0" algn="ctr">
                        <a:spcBef>
                          <a:spcPts val="0"/>
                        </a:spcBef>
                        <a:spcAft>
                          <a:spcPts val="0"/>
                        </a:spcAft>
                      </a:pPr>
                      <a:r>
                        <a:rPr lang="en-US" sz="1400" dirty="0">
                          <a:effectLst/>
                        </a:rPr>
                        <a:t>3.5%</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a:effectLst/>
                        </a:rPr>
                        <a:t>3.5%</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a:effectLst/>
                        </a:rPr>
                        <a:t>3.5%</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a:effectLst/>
                        </a:rPr>
                        <a:t>3.5%</a:t>
                      </a:r>
                      <a:endParaRPr lang="en-US" sz="1400" dirty="0">
                        <a:effectLst/>
                        <a:latin typeface="Calibri"/>
                        <a:ea typeface="Calibri"/>
                        <a:cs typeface="Times New Roman"/>
                      </a:endParaRPr>
                    </a:p>
                  </a:txBody>
                  <a:tcPr anchor="ctr"/>
                </a:tc>
              </a:tr>
              <a:tr h="602246">
                <a:tc>
                  <a:txBody>
                    <a:bodyPr/>
                    <a:lstStyle/>
                    <a:p>
                      <a:pPr marL="0" marR="0">
                        <a:spcBef>
                          <a:spcPts val="0"/>
                        </a:spcBef>
                        <a:spcAft>
                          <a:spcPts val="0"/>
                        </a:spcAft>
                      </a:pPr>
                      <a:r>
                        <a:rPr lang="en-US" sz="1400" dirty="0">
                          <a:effectLst/>
                        </a:rPr>
                        <a:t>Annual Fee for Federal IT </a:t>
                      </a:r>
                      <a:endParaRPr lang="en-US" sz="1400" dirty="0" smtClean="0">
                        <a:effectLst/>
                      </a:endParaRPr>
                    </a:p>
                    <a:p>
                      <a:pPr marL="0" marR="0">
                        <a:spcBef>
                          <a:spcPts val="0"/>
                        </a:spcBef>
                        <a:spcAft>
                          <a:spcPts val="0"/>
                        </a:spcAft>
                      </a:pPr>
                      <a:r>
                        <a:rPr lang="en-US" sz="1200" dirty="0" smtClean="0">
                          <a:effectLst/>
                        </a:rPr>
                        <a:t>(80% of</a:t>
                      </a:r>
                      <a:r>
                        <a:rPr lang="en-US" sz="1200" baseline="0" dirty="0" smtClean="0">
                          <a:effectLst/>
                        </a:rPr>
                        <a:t> on-Marketplace</a:t>
                      </a:r>
                      <a:r>
                        <a:rPr lang="en-US" sz="1200" dirty="0" smtClean="0">
                          <a:effectLst/>
                        </a:rPr>
                        <a:t>)</a:t>
                      </a:r>
                      <a:endParaRPr lang="en-US" sz="1200" dirty="0">
                        <a:effectLst/>
                        <a:latin typeface="Calibri"/>
                        <a:ea typeface="Calibri"/>
                        <a:cs typeface="Times New Roman"/>
                      </a:endParaRPr>
                    </a:p>
                  </a:txBody>
                  <a:tcPr anchor="ctr"/>
                </a:tc>
                <a:tc>
                  <a:txBody>
                    <a:bodyPr/>
                    <a:lstStyle/>
                    <a:p>
                      <a:pPr algn="ctr" fontAlgn="b"/>
                      <a:r>
                        <a:rPr lang="en-US" sz="1400" b="0" i="0" u="none" strike="noStrike" dirty="0" smtClean="0">
                          <a:solidFill>
                            <a:srgbClr val="000000"/>
                          </a:solidFill>
                          <a:effectLst/>
                          <a:latin typeface="Calibri"/>
                        </a:rPr>
                        <a:t>$ 5.34 M</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$ 10.69 M</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$ 5.34 M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$ 10.69 M </a:t>
                      </a:r>
                      <a:endParaRPr lang="en-US" sz="1400" b="0" i="0" u="none" strike="noStrike" dirty="0">
                        <a:solidFill>
                          <a:srgbClr val="000000"/>
                        </a:solidFill>
                        <a:effectLst/>
                        <a:latin typeface="Calibri"/>
                      </a:endParaRPr>
                    </a:p>
                  </a:txBody>
                  <a:tcPr marL="9525" marR="9525" marT="9525" marB="0" anchor="ctr"/>
                </a:tc>
              </a:tr>
              <a:tr h="602246">
                <a:tc>
                  <a:txBody>
                    <a:bodyPr/>
                    <a:lstStyle/>
                    <a:p>
                      <a:pPr marL="0" marR="0">
                        <a:spcBef>
                          <a:spcPts val="0"/>
                        </a:spcBef>
                        <a:spcAft>
                          <a:spcPts val="0"/>
                        </a:spcAft>
                      </a:pPr>
                      <a:r>
                        <a:rPr lang="en-US" sz="1400" dirty="0">
                          <a:effectLst/>
                        </a:rPr>
                        <a:t>Annual Budget for State </a:t>
                      </a:r>
                      <a:endParaRPr lang="en-US" sz="1400" dirty="0" smtClean="0">
                        <a:effectLst/>
                      </a:endParaRPr>
                    </a:p>
                    <a:p>
                      <a:pPr marL="0" marR="0">
                        <a:spcBef>
                          <a:spcPts val="0"/>
                        </a:spcBef>
                        <a:spcAft>
                          <a:spcPts val="0"/>
                        </a:spcAft>
                      </a:pPr>
                      <a:r>
                        <a:rPr lang="en-US" sz="1200" dirty="0" smtClean="0">
                          <a:effectLst/>
                        </a:rPr>
                        <a:t>(Remainder)</a:t>
                      </a:r>
                      <a:endParaRPr lang="en-US" sz="1200" dirty="0">
                        <a:effectLst/>
                        <a:latin typeface="Calibri"/>
                        <a:ea typeface="Calibri"/>
                        <a:cs typeface="Times New Roman"/>
                      </a:endParaRPr>
                    </a:p>
                  </a:txBody>
                  <a:tcPr anchor="ctr"/>
                </a:tc>
                <a:tc>
                  <a:txBody>
                    <a:bodyPr/>
                    <a:lstStyle/>
                    <a:p>
                      <a:pPr algn="ctr" fontAlgn="b"/>
                      <a:r>
                        <a:rPr lang="en-US" sz="1400" b="0" i="0" u="none" strike="noStrike" dirty="0" smtClean="0">
                          <a:solidFill>
                            <a:srgbClr val="000000"/>
                          </a:solidFill>
                          <a:effectLst/>
                          <a:latin typeface="Calibri"/>
                        </a:rPr>
                        <a:t>$ 1.34 M*</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$ 2.67 M*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a:t>
                      </a:r>
                      <a:r>
                        <a:rPr lang="en-US" sz="1400" b="0" i="0" u="none" strike="noStrike" baseline="0" dirty="0" smtClean="0">
                          <a:solidFill>
                            <a:srgbClr val="000000"/>
                          </a:solidFill>
                          <a:effectLst/>
                          <a:latin typeface="Calibri"/>
                        </a:rPr>
                        <a:t> </a:t>
                      </a:r>
                      <a:r>
                        <a:rPr lang="en-US" sz="1400" b="0" i="0" u="none" strike="noStrike" dirty="0" smtClean="0">
                          <a:solidFill>
                            <a:srgbClr val="000000"/>
                          </a:solidFill>
                          <a:effectLst/>
                          <a:latin typeface="Calibri"/>
                        </a:rPr>
                        <a:t>38.75 M^</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$ 33.41 M ^</a:t>
                      </a:r>
                      <a:endParaRPr lang="en-US" sz="1400" b="0" i="0" u="none" strike="noStrike" dirty="0">
                        <a:solidFill>
                          <a:srgbClr val="000000"/>
                        </a:solidFill>
                        <a:effectLst/>
                        <a:latin typeface="Calibri"/>
                      </a:endParaRPr>
                    </a:p>
                  </a:txBody>
                  <a:tcPr marL="9525" marR="9525" marT="9525" marB="0" anchor="ctr"/>
                </a:tc>
              </a:tr>
              <a:tr h="551223">
                <a:tc>
                  <a:txBody>
                    <a:bodyPr/>
                    <a:lstStyle/>
                    <a:p>
                      <a:pPr marL="0" marR="0">
                        <a:spcBef>
                          <a:spcPts val="0"/>
                        </a:spcBef>
                        <a:spcAft>
                          <a:spcPts val="0"/>
                        </a:spcAft>
                      </a:pPr>
                      <a:r>
                        <a:rPr lang="en-US" sz="1400" dirty="0">
                          <a:effectLst/>
                        </a:rPr>
                        <a:t>Total</a:t>
                      </a:r>
                      <a:endParaRPr lang="en-US" sz="1400" dirty="0">
                        <a:effectLst/>
                        <a:latin typeface="Calibri"/>
                        <a:ea typeface="Calibri"/>
                        <a:cs typeface="Times New Roman"/>
                      </a:endParaRPr>
                    </a:p>
                  </a:txBody>
                  <a:tcPr anchor="ctr"/>
                </a:tc>
                <a:tc>
                  <a:txBody>
                    <a:bodyPr/>
                    <a:lstStyle/>
                    <a:p>
                      <a:pPr algn="ctr" fontAlgn="b"/>
                      <a:r>
                        <a:rPr lang="en-US" sz="1400" b="0" i="0" u="none" strike="noStrike" dirty="0" smtClean="0">
                          <a:solidFill>
                            <a:srgbClr val="000000"/>
                          </a:solidFill>
                          <a:effectLst/>
                          <a:latin typeface="Calibri"/>
                        </a:rPr>
                        <a:t>$ 6.68 M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$ 13.36 M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$ 44.10</a:t>
                      </a:r>
                      <a:r>
                        <a:rPr lang="en-US" sz="1400" b="0" i="0" u="none" strike="noStrike" baseline="0" dirty="0" smtClean="0">
                          <a:solidFill>
                            <a:srgbClr val="000000"/>
                          </a:solidFill>
                          <a:effectLst/>
                          <a:latin typeface="Calibri"/>
                        </a:rPr>
                        <a:t> M</a:t>
                      </a:r>
                      <a:r>
                        <a:rPr lang="en-US" sz="1400" b="0" i="0" u="none" strike="noStrike" dirty="0" smtClean="0">
                          <a:solidFill>
                            <a:srgbClr val="000000"/>
                          </a:solidFill>
                          <a:effectLst/>
                          <a:latin typeface="Calibri"/>
                        </a:rPr>
                        <a:t>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$ 44.10 M </a:t>
                      </a:r>
                      <a:endParaRPr lang="en-US" sz="1400" b="0" i="0" u="none" strike="noStrike" dirty="0">
                        <a:solidFill>
                          <a:srgbClr val="000000"/>
                        </a:solidFill>
                        <a:effectLst/>
                        <a:latin typeface="Calibri"/>
                      </a:endParaRPr>
                    </a:p>
                  </a:txBody>
                  <a:tcPr marL="9525" marR="9525" marT="9525" marB="0" anchor="ctr"/>
                </a:tc>
              </a:tr>
            </a:tbl>
          </a:graphicData>
        </a:graphic>
      </p:graphicFrame>
      <p:sp>
        <p:nvSpPr>
          <p:cNvPr id="5" name="TextBox 4"/>
          <p:cNvSpPr txBox="1"/>
          <p:nvPr/>
        </p:nvSpPr>
        <p:spPr>
          <a:xfrm>
            <a:off x="1545771" y="5965370"/>
            <a:ext cx="4256315" cy="827314"/>
          </a:xfrm>
          <a:prstGeom prst="rect">
            <a:avLst/>
          </a:prstGeom>
          <a:solidFill>
            <a:schemeClr val="bg1"/>
          </a:solidFill>
          <a:ln w="19050">
            <a:solidFill>
              <a:srgbClr val="0070C0"/>
            </a:solidFill>
          </a:ln>
        </p:spPr>
        <p:txBody>
          <a:bodyPr vert="horz" wrap="square" rtlCol="0" anchor="ctr">
            <a:noAutofit/>
          </a:bodyPr>
          <a:lstStyle/>
          <a:p>
            <a:r>
              <a:rPr lang="en-US" sz="1400" dirty="0" smtClean="0"/>
              <a:t>*May not be sufficient to fund remaining State functions, including consumer assistance (e.g., contact center, navigators, marketing, outreach, etc.) and MNsure staff </a:t>
            </a:r>
          </a:p>
        </p:txBody>
      </p:sp>
      <p:sp>
        <p:nvSpPr>
          <p:cNvPr id="9" name="TextBox 8"/>
          <p:cNvSpPr txBox="1"/>
          <p:nvPr/>
        </p:nvSpPr>
        <p:spPr>
          <a:xfrm>
            <a:off x="6139542" y="5965370"/>
            <a:ext cx="2318657" cy="827314"/>
          </a:xfrm>
          <a:prstGeom prst="rect">
            <a:avLst/>
          </a:prstGeom>
          <a:solidFill>
            <a:schemeClr val="bg1"/>
          </a:solidFill>
          <a:ln w="19050">
            <a:solidFill>
              <a:srgbClr val="0070C0"/>
            </a:solidFill>
          </a:ln>
        </p:spPr>
        <p:txBody>
          <a:bodyPr vert="horz" wrap="square" rtlCol="0" anchor="ctr">
            <a:noAutofit/>
          </a:bodyPr>
          <a:lstStyle/>
          <a:p>
            <a:r>
              <a:rPr lang="en-US" sz="1400" dirty="0" smtClean="0"/>
              <a:t>^May be more funding than needed. User fee could be lowered.</a:t>
            </a:r>
          </a:p>
        </p:txBody>
      </p:sp>
      <p:sp>
        <p:nvSpPr>
          <p:cNvPr id="19" name="Slide Number Placeholder 1"/>
          <p:cNvSpPr txBox="1">
            <a:spLocks/>
          </p:cNvSpPr>
          <p:nvPr/>
        </p:nvSpPr>
        <p:spPr bwMode="auto">
          <a:xfrm>
            <a:off x="7014247" y="6427559"/>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52</a:t>
            </a:fld>
            <a:endParaRPr lang="en-US" altLang="en-US" sz="1200" dirty="0" smtClean="0">
              <a:latin typeface="Calibri" pitchFamily="34" charset="0"/>
            </a:endParaRPr>
          </a:p>
        </p:txBody>
      </p:sp>
    </p:spTree>
    <p:extLst>
      <p:ext uri="{BB962C8B-B14F-4D97-AF65-F5344CB8AC3E}">
        <p14:creationId xmlns:p14="http://schemas.microsoft.com/office/powerpoint/2010/main" val="4192929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Future Marketplace Financing Options: </a:t>
            </a:r>
            <a:br>
              <a:rPr lang="en-US" sz="3200" dirty="0"/>
            </a:br>
            <a:r>
              <a:rPr lang="en-US" sz="3200" dirty="0"/>
              <a:t>Federal User Fee</a:t>
            </a:r>
          </a:p>
        </p:txBody>
      </p:sp>
      <p:sp>
        <p:nvSpPr>
          <p:cNvPr id="5" name="Rectangle 4"/>
          <p:cNvSpPr/>
          <p:nvPr/>
        </p:nvSpPr>
        <p:spPr bwMode="auto">
          <a:xfrm>
            <a:off x="389351" y="1435395"/>
            <a:ext cx="4114800" cy="4136063"/>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Pros</a:t>
            </a:r>
            <a:r>
              <a:rPr lang="en-US" sz="2400" b="1" kern="0" dirty="0" smtClean="0">
                <a:solidFill>
                  <a:srgbClr val="000000"/>
                </a:solidFill>
              </a:rPr>
              <a:t>:</a:t>
            </a:r>
          </a:p>
          <a:p>
            <a:pPr algn="ctr" eaLnBrk="0" fontAlgn="base" hangingPunct="0">
              <a:spcBef>
                <a:spcPct val="0"/>
              </a:spcBef>
              <a:spcAft>
                <a:spcPct val="0"/>
              </a:spcAft>
              <a:defRPr/>
            </a:pPr>
            <a:endParaRPr lang="en-US" sz="2400" b="1" kern="0" dirty="0" smtClean="0">
              <a:solidFill>
                <a:srgbClr val="000000"/>
              </a:solidFill>
            </a:endParaRP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Established feature of using </a:t>
            </a:r>
            <a:r>
              <a:rPr lang="en-US" sz="2200" kern="0" dirty="0" err="1" smtClean="0"/>
              <a:t>HealthCare.gov</a:t>
            </a:r>
            <a:endParaRPr lang="en-US" sz="2200" kern="0" dirty="0"/>
          </a:p>
        </p:txBody>
      </p:sp>
      <p:sp>
        <p:nvSpPr>
          <p:cNvPr id="6" name="Rectangle 5"/>
          <p:cNvSpPr/>
          <p:nvPr/>
        </p:nvSpPr>
        <p:spPr bwMode="auto">
          <a:xfrm>
            <a:off x="4718723" y="1435396"/>
            <a:ext cx="4114800" cy="4136063"/>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Cons</a:t>
            </a:r>
            <a:r>
              <a:rPr lang="en-US" sz="2400" b="1" kern="0" dirty="0" smtClean="0">
                <a:solidFill>
                  <a:srgbClr val="000000"/>
                </a:solidFill>
              </a:rPr>
              <a:t>:</a:t>
            </a:r>
          </a:p>
          <a:p>
            <a:pPr algn="ctr" eaLnBrk="0" fontAlgn="base" hangingPunct="0">
              <a:spcBef>
                <a:spcPct val="0"/>
              </a:spcBef>
              <a:spcAft>
                <a:spcPct val="0"/>
              </a:spcAft>
              <a:defRPr/>
            </a:pPr>
            <a:endParaRPr lang="en-US" sz="2400" b="1" kern="0" dirty="0">
              <a:solidFill>
                <a:srgbClr val="000000"/>
              </a:solidFill>
            </a:endParaRPr>
          </a:p>
          <a:p>
            <a:pPr marL="285750" indent="-285750" eaLnBrk="0" fontAlgn="base" hangingPunct="0">
              <a:spcBef>
                <a:spcPct val="0"/>
              </a:spcBef>
              <a:spcAft>
                <a:spcPts val="1200"/>
              </a:spcAft>
              <a:buFont typeface="Arial" panose="020B0604020202020204" pitchFamily="34" charset="0"/>
              <a:buChar char="•"/>
              <a:defRPr/>
            </a:pPr>
            <a:r>
              <a:rPr lang="en-US" sz="2200" kern="0" dirty="0"/>
              <a:t>State has no control over level of federal user </a:t>
            </a:r>
            <a:r>
              <a:rPr lang="en-US" sz="2200" kern="0" dirty="0" smtClean="0"/>
              <a:t>fee</a:t>
            </a: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Creates </a:t>
            </a:r>
            <a:r>
              <a:rPr lang="en-US" sz="2200" kern="0" dirty="0"/>
              <a:t>disincentive to offer coverage on the </a:t>
            </a:r>
            <a:r>
              <a:rPr lang="en-US" sz="2200" kern="0" dirty="0" smtClean="0"/>
              <a:t>Marketplace (</a:t>
            </a:r>
            <a:r>
              <a:rPr lang="en-US" sz="2200" kern="0" dirty="0" err="1" smtClean="0"/>
              <a:t>FFM</a:t>
            </a:r>
            <a:r>
              <a:rPr lang="en-US" sz="2200" kern="0" dirty="0" smtClean="0"/>
              <a:t> only)</a:t>
            </a: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State may have little revenue remaining to fund consumer assistance programs (</a:t>
            </a:r>
            <a:r>
              <a:rPr lang="en-US" sz="2200" kern="0" dirty="0" err="1" smtClean="0"/>
              <a:t>SSBM</a:t>
            </a:r>
            <a:r>
              <a:rPr lang="en-US" sz="2200" kern="0" dirty="0" smtClean="0"/>
              <a:t> only)</a:t>
            </a: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53</a:t>
            </a:fld>
            <a:endParaRPr lang="en-US" altLang="en-US" sz="1200" dirty="0" smtClean="0">
              <a:latin typeface="Calibri" pitchFamily="34" charset="0"/>
            </a:endParaRPr>
          </a:p>
        </p:txBody>
      </p:sp>
    </p:spTree>
    <p:extLst>
      <p:ext uri="{BB962C8B-B14F-4D97-AF65-F5344CB8AC3E}">
        <p14:creationId xmlns:p14="http://schemas.microsoft.com/office/powerpoint/2010/main" val="2120607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Developing Recommendations for Financing the Marketplace: </a:t>
            </a:r>
            <a:r>
              <a:rPr lang="en-US" sz="2400" i="1" dirty="0"/>
              <a:t>Modeling Needs </a:t>
            </a:r>
          </a:p>
        </p:txBody>
      </p:sp>
      <p:sp>
        <p:nvSpPr>
          <p:cNvPr id="3" name="TextBox 2"/>
          <p:cNvSpPr txBox="1"/>
          <p:nvPr/>
        </p:nvSpPr>
        <p:spPr>
          <a:xfrm>
            <a:off x="362139" y="1457608"/>
            <a:ext cx="8468594" cy="4046899"/>
          </a:xfrm>
          <a:prstGeom prst="rect">
            <a:avLst/>
          </a:prstGeom>
        </p:spPr>
        <p:txBody>
          <a:bodyPr vert="horz" wrap="square" rtlCol="0" anchor="t">
            <a:normAutofit/>
          </a:bodyPr>
          <a:lstStyle/>
          <a:p>
            <a:pPr marL="285750" indent="-285750">
              <a:buFont typeface="Arial" pitchFamily="34" charset="0"/>
              <a:buChar char="•"/>
            </a:pPr>
            <a:r>
              <a:rPr lang="en-US" sz="2800" dirty="0" smtClean="0"/>
              <a:t>Path forward requires modeling to identify:</a:t>
            </a:r>
          </a:p>
          <a:p>
            <a:pPr marL="285750" indent="-285750">
              <a:buFont typeface="Arial" pitchFamily="34" charset="0"/>
              <a:buChar char="•"/>
            </a:pPr>
            <a:endParaRPr lang="en-US" sz="2400" dirty="0" smtClean="0"/>
          </a:p>
          <a:p>
            <a:pPr marL="742950" lvl="1" indent="-285750">
              <a:buFont typeface="Arial" pitchFamily="34" charset="0"/>
              <a:buChar char="•"/>
            </a:pPr>
            <a:r>
              <a:rPr lang="en-US" sz="2400" dirty="0" smtClean="0"/>
              <a:t>Projected costs of Marketplace under various Marketplace models</a:t>
            </a:r>
          </a:p>
          <a:p>
            <a:pPr lvl="1"/>
            <a:endParaRPr lang="en-US" sz="2400" dirty="0" smtClean="0"/>
          </a:p>
          <a:p>
            <a:pPr marL="742950" lvl="1" indent="-285750">
              <a:buFont typeface="Arial" pitchFamily="34" charset="0"/>
              <a:buChar char="•"/>
            </a:pPr>
            <a:r>
              <a:rPr lang="en-US" sz="2400" dirty="0" smtClean="0"/>
              <a:t>Potential revenue from varying level of user fees on Marketplace products only and on broader insurance market</a:t>
            </a:r>
          </a:p>
          <a:p>
            <a:pPr marL="742950" lvl="1" indent="-285750">
              <a:buFont typeface="Arial" pitchFamily="34" charset="0"/>
              <a:buChar char="•"/>
            </a:pPr>
            <a:endParaRPr lang="en-US" sz="2000" dirty="0">
              <a:solidFill>
                <a:srgbClr val="FF0000"/>
              </a:solidFill>
            </a:endParaRPr>
          </a:p>
        </p:txBody>
      </p:sp>
      <p:pic>
        <p:nvPicPr>
          <p:cNvPr id="7"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54</a:t>
            </a:fld>
            <a:endParaRPr lang="en-US" altLang="en-US" sz="1200" dirty="0" smtClean="0">
              <a:latin typeface="Calibri" pitchFamily="34" charset="0"/>
            </a:endParaRPr>
          </a:p>
        </p:txBody>
      </p:sp>
    </p:spTree>
    <p:extLst>
      <p:ext uri="{BB962C8B-B14F-4D97-AF65-F5344CB8AC3E}">
        <p14:creationId xmlns:p14="http://schemas.microsoft.com/office/powerpoint/2010/main" val="596055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8" name="TextBox 7"/>
          <p:cNvSpPr txBox="1"/>
          <p:nvPr/>
        </p:nvSpPr>
        <p:spPr>
          <a:xfrm>
            <a:off x="422258" y="1182382"/>
            <a:ext cx="3349387" cy="3057532"/>
          </a:xfrm>
          <a:prstGeom prst="rect">
            <a:avLst/>
          </a:prstGeom>
          <a:noFill/>
        </p:spPr>
        <p:txBody>
          <a:bodyPr wrap="square" lIns="101882" tIns="50941" rIns="101882" bIns="50941" rtlCol="0">
            <a:spAutoFit/>
          </a:bodyPr>
          <a:lstStyle/>
          <a:p>
            <a:pPr algn="ctr"/>
            <a:endParaRPr lang="en-US" sz="2400" b="1" dirty="0">
              <a:solidFill>
                <a:srgbClr val="000000"/>
              </a:solidFill>
              <a:latin typeface="Calibri"/>
            </a:endParaRPr>
          </a:p>
          <a:p>
            <a:pPr algn="ctr"/>
            <a:r>
              <a:rPr lang="en-US" sz="2400" b="1" dirty="0" smtClean="0">
                <a:solidFill>
                  <a:srgbClr val="000000"/>
                </a:solidFill>
                <a:latin typeface="Calibri"/>
              </a:rPr>
              <a:t>Patti </a:t>
            </a:r>
            <a:r>
              <a:rPr lang="en-US" sz="2400" b="1" dirty="0">
                <a:solidFill>
                  <a:srgbClr val="000000"/>
                </a:solidFill>
                <a:latin typeface="Calibri"/>
              </a:rPr>
              <a:t>Boozang</a:t>
            </a:r>
          </a:p>
          <a:p>
            <a:pPr algn="ctr"/>
            <a:r>
              <a:rPr lang="en-US" sz="2400" dirty="0" smtClean="0">
                <a:solidFill>
                  <a:srgbClr val="000000"/>
                </a:solidFill>
                <a:latin typeface="Calibri"/>
              </a:rPr>
              <a:t>PBoozang@manatt.com</a:t>
            </a:r>
            <a:endParaRPr lang="en-US" sz="2400" dirty="0">
              <a:solidFill>
                <a:srgbClr val="000000"/>
              </a:solidFill>
              <a:latin typeface="Calibri"/>
            </a:endParaRPr>
          </a:p>
          <a:p>
            <a:pPr algn="ctr"/>
            <a:r>
              <a:rPr lang="en-US" sz="2400" dirty="0" smtClean="0">
                <a:solidFill>
                  <a:srgbClr val="000000"/>
                </a:solidFill>
                <a:latin typeface="Calibri"/>
              </a:rPr>
              <a:t>212.790.4523</a:t>
            </a:r>
          </a:p>
          <a:p>
            <a:pPr algn="ctr"/>
            <a:endParaRPr lang="en-US" sz="2400" dirty="0" smtClean="0">
              <a:solidFill>
                <a:srgbClr val="000000"/>
              </a:solidFill>
              <a:latin typeface="Calibri"/>
            </a:endParaRPr>
          </a:p>
          <a:p>
            <a:pPr algn="ctr"/>
            <a:r>
              <a:rPr lang="en-US" sz="2400" b="1" dirty="0">
                <a:solidFill>
                  <a:srgbClr val="000000"/>
                </a:solidFill>
              </a:rPr>
              <a:t>Joel </a:t>
            </a:r>
            <a:r>
              <a:rPr lang="en-US" sz="2400" b="1" dirty="0" err="1">
                <a:solidFill>
                  <a:srgbClr val="000000"/>
                </a:solidFill>
              </a:rPr>
              <a:t>Ario</a:t>
            </a:r>
            <a:endParaRPr lang="en-US" sz="2400" b="1" dirty="0">
              <a:solidFill>
                <a:srgbClr val="000000"/>
              </a:solidFill>
            </a:endParaRPr>
          </a:p>
          <a:p>
            <a:pPr algn="ctr"/>
            <a:r>
              <a:rPr lang="en-US" sz="2400" dirty="0">
                <a:solidFill>
                  <a:srgbClr val="000000"/>
                </a:solidFill>
              </a:rPr>
              <a:t>JArio@manatt.com</a:t>
            </a:r>
          </a:p>
          <a:p>
            <a:pPr algn="ctr"/>
            <a:r>
              <a:rPr lang="en-US" sz="2400" dirty="0" smtClean="0">
                <a:solidFill>
                  <a:srgbClr val="000000"/>
                </a:solidFill>
              </a:rPr>
              <a:t>518.431.6719</a:t>
            </a:r>
            <a:endParaRPr lang="en-US" sz="2400" dirty="0">
              <a:solidFill>
                <a:srgbClr val="000000"/>
              </a:solidFill>
            </a:endParaRPr>
          </a:p>
        </p:txBody>
      </p:sp>
      <p:sp>
        <p:nvSpPr>
          <p:cNvPr id="9" name="TextBox 8"/>
          <p:cNvSpPr txBox="1"/>
          <p:nvPr/>
        </p:nvSpPr>
        <p:spPr>
          <a:xfrm>
            <a:off x="3195598" y="1152037"/>
            <a:ext cx="7492621" cy="3919306"/>
          </a:xfrm>
          <a:prstGeom prst="rect">
            <a:avLst/>
          </a:prstGeom>
          <a:noFill/>
        </p:spPr>
        <p:txBody>
          <a:bodyPr wrap="square" lIns="101882" tIns="50941" rIns="101882" bIns="50941" rtlCol="0">
            <a:spAutoFit/>
          </a:bodyPr>
          <a:lstStyle/>
          <a:p>
            <a:pPr algn="ctr"/>
            <a:endParaRPr lang="en-US" sz="2400" b="1" dirty="0" smtClean="0">
              <a:solidFill>
                <a:srgbClr val="000000"/>
              </a:solidFill>
              <a:latin typeface="Calibri"/>
            </a:endParaRPr>
          </a:p>
          <a:p>
            <a:pPr algn="ctr"/>
            <a:r>
              <a:rPr lang="en-US" sz="2400" b="1" dirty="0" smtClean="0">
                <a:solidFill>
                  <a:srgbClr val="000000"/>
                </a:solidFill>
                <a:latin typeface="Calibri"/>
              </a:rPr>
              <a:t>Alice Lam</a:t>
            </a:r>
            <a:endParaRPr lang="en-US" sz="2400" dirty="0">
              <a:solidFill>
                <a:srgbClr val="000000"/>
              </a:solidFill>
              <a:latin typeface="Calibri"/>
            </a:endParaRPr>
          </a:p>
          <a:p>
            <a:pPr algn="ctr"/>
            <a:r>
              <a:rPr lang="en-US" sz="2400" dirty="0" smtClean="0">
                <a:solidFill>
                  <a:srgbClr val="000000"/>
                </a:solidFill>
                <a:latin typeface="Calibri"/>
              </a:rPr>
              <a:t>ALam@manatt.com</a:t>
            </a:r>
            <a:endParaRPr lang="en-US" sz="2400" dirty="0">
              <a:solidFill>
                <a:srgbClr val="000000"/>
              </a:solidFill>
              <a:latin typeface="Calibri"/>
            </a:endParaRPr>
          </a:p>
          <a:p>
            <a:pPr algn="ctr"/>
            <a:r>
              <a:rPr lang="en-US" sz="2400" dirty="0" smtClean="0">
                <a:solidFill>
                  <a:srgbClr val="000000"/>
                </a:solidFill>
                <a:latin typeface="Calibri"/>
              </a:rPr>
              <a:t>212.790.4583</a:t>
            </a:r>
            <a:endParaRPr lang="en-US" sz="2400" dirty="0">
              <a:solidFill>
                <a:srgbClr val="000000"/>
              </a:solidFill>
              <a:latin typeface="Calibri"/>
            </a:endParaRPr>
          </a:p>
          <a:p>
            <a:pPr algn="ctr"/>
            <a:endParaRPr lang="en-US" sz="2400" dirty="0" smtClean="0">
              <a:solidFill>
                <a:srgbClr val="000000"/>
              </a:solidFill>
              <a:latin typeface="Calibri"/>
            </a:endParaRPr>
          </a:p>
          <a:p>
            <a:pPr algn="ctr"/>
            <a:r>
              <a:rPr lang="en-US" sz="2400" b="1" dirty="0" smtClean="0">
                <a:solidFill>
                  <a:srgbClr val="000000"/>
                </a:solidFill>
                <a:latin typeface="Calibri"/>
              </a:rPr>
              <a:t>Anne Karl</a:t>
            </a:r>
            <a:endParaRPr lang="en-US" sz="2400" dirty="0">
              <a:solidFill>
                <a:srgbClr val="000000"/>
              </a:solidFill>
              <a:latin typeface="Calibri"/>
            </a:endParaRPr>
          </a:p>
          <a:p>
            <a:pPr algn="ctr"/>
            <a:r>
              <a:rPr lang="en-US" sz="2400" dirty="0" smtClean="0">
                <a:solidFill>
                  <a:srgbClr val="000000"/>
                </a:solidFill>
                <a:latin typeface="Calibri"/>
              </a:rPr>
              <a:t>AKarl@manatt.com</a:t>
            </a:r>
            <a:endParaRPr lang="en-US" sz="2400" dirty="0">
              <a:solidFill>
                <a:srgbClr val="000000"/>
              </a:solidFill>
              <a:latin typeface="Calibri"/>
            </a:endParaRPr>
          </a:p>
          <a:p>
            <a:pPr algn="ctr"/>
            <a:r>
              <a:rPr lang="en-US" sz="2400" dirty="0" smtClean="0">
                <a:solidFill>
                  <a:srgbClr val="000000"/>
                </a:solidFill>
                <a:latin typeface="Calibri"/>
              </a:rPr>
              <a:t>212.790.4578</a:t>
            </a:r>
          </a:p>
          <a:p>
            <a:pPr algn="ctr"/>
            <a:endParaRPr lang="en-US" sz="2800" dirty="0">
              <a:solidFill>
                <a:srgbClr val="000000"/>
              </a:solidFill>
              <a:latin typeface="Calibri"/>
            </a:endParaRPr>
          </a:p>
          <a:p>
            <a:pPr algn="ctr"/>
            <a:endParaRPr lang="en-US" sz="2800" dirty="0">
              <a:solidFill>
                <a:srgbClr val="000000"/>
              </a:solidFill>
              <a:latin typeface="Calibri"/>
            </a:endParaRPr>
          </a:p>
        </p:txBody>
      </p:sp>
      <p:pic>
        <p:nvPicPr>
          <p:cNvPr id="12"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lide Number Placeholder 10"/>
          <p:cNvSpPr>
            <a:spLocks noGrp="1"/>
          </p:cNvSpPr>
          <p:nvPr>
            <p:ph type="sldNum" sz="quarter" idx="4294967295"/>
          </p:nvPr>
        </p:nvSpPr>
        <p:spPr>
          <a:xfrm>
            <a:off x="8610600" y="6565369"/>
            <a:ext cx="533400" cy="365125"/>
          </a:xfrm>
          <a:prstGeom prst="rect">
            <a:avLst/>
          </a:prstGeom>
        </p:spPr>
        <p:txBody>
          <a:bodyPr/>
          <a:lstStyle/>
          <a:p>
            <a:fld id="{9F8FA0FF-B194-4927-BB1D-56AA63D432A4}" type="slidenum">
              <a:rPr lang="en-US" smtClean="0"/>
              <a:pPr/>
              <a:t>55</a:t>
            </a:fld>
            <a:endParaRPr lang="en-US" dirty="0"/>
          </a:p>
        </p:txBody>
      </p:sp>
    </p:spTree>
    <p:extLst>
      <p:ext uri="{BB962C8B-B14F-4D97-AF65-F5344CB8AC3E}">
        <p14:creationId xmlns:p14="http://schemas.microsoft.com/office/powerpoint/2010/main" val="1254902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6093" y="2213041"/>
            <a:ext cx="5788152" cy="1048143"/>
          </a:xfrm>
        </p:spPr>
        <p:txBody>
          <a:bodyPr>
            <a:normAutofit/>
          </a:bodyPr>
          <a:lstStyle/>
          <a:p>
            <a:r>
              <a:rPr lang="en-US" dirty="0" smtClean="0"/>
              <a:t>Appendix</a:t>
            </a:r>
            <a:endParaRPr lang="en-US" dirty="0"/>
          </a:p>
        </p:txBody>
      </p:sp>
      <p:pic>
        <p:nvPicPr>
          <p:cNvPr id="7"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9869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Financing of Medical Assistance</a:t>
            </a:r>
            <a:endParaRPr lang="en-US" dirty="0"/>
          </a:p>
        </p:txBody>
      </p:sp>
      <p:graphicFrame>
        <p:nvGraphicFramePr>
          <p:cNvPr id="5" name="Content Placeholder 4" descr="Funds dollar percent&#10;State 5,119,266,758 41%&#10;County 161,834,928 1%&#10;Federal Medicaid Funds (PMAP) 7,184,095,962 58%&#10;total 12,469,107,105 100%&#10;"/>
          <p:cNvGraphicFramePr>
            <a:graphicFrameLocks noGrp="1"/>
          </p:cNvGraphicFramePr>
          <p:nvPr>
            <p:ph sz="quarter" idx="10"/>
            <p:extLst>
              <p:ext uri="{D42A27DB-BD31-4B8C-83A1-F6EECF244321}">
                <p14:modId xmlns:p14="http://schemas.microsoft.com/office/powerpoint/2010/main" val="2098967099"/>
              </p:ext>
            </p:extLst>
          </p:nvPr>
        </p:nvGraphicFramePr>
        <p:xfrm>
          <a:off x="304800" y="1447800"/>
          <a:ext cx="41148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5"/>
          <p:cNvSpPr>
            <a:spLocks noGrp="1"/>
          </p:cNvSpPr>
          <p:nvPr>
            <p:ph sz="quarter" idx="11"/>
          </p:nvPr>
        </p:nvSpPr>
        <p:spPr>
          <a:xfrm>
            <a:off x="4855029" y="2528455"/>
            <a:ext cx="4114800" cy="2400657"/>
          </a:xfrm>
          <a:prstGeom prst="rect">
            <a:avLst/>
          </a:prstGeom>
        </p:spPr>
        <p:txBody>
          <a:bodyPr wrap="square">
            <a:spAutoFit/>
          </a:bodyPr>
          <a:lstStyle/>
          <a:p>
            <a:pPr marL="285750" indent="-285750">
              <a:buFont typeface="Arial" panose="020B0604020202020204" pitchFamily="34" charset="0"/>
              <a:buChar char="•"/>
            </a:pPr>
            <a:r>
              <a:rPr lang="en-US" sz="2000" dirty="0" smtClean="0"/>
              <a:t>The current projected cost of the Medical Assistance program in FY2017 is about $12.5 billion </a:t>
            </a:r>
          </a:p>
          <a:p>
            <a:pPr marL="285750" indent="-285750">
              <a:spcBef>
                <a:spcPts val="1200"/>
              </a:spcBef>
              <a:buFont typeface="Arial" panose="020B0604020202020204" pitchFamily="34" charset="0"/>
              <a:buChar char="•"/>
            </a:pPr>
            <a:r>
              <a:rPr lang="en-US" sz="2000" dirty="0" smtClean="0"/>
              <a:t>About 41% of FY2017 program </a:t>
            </a:r>
            <a:r>
              <a:rPr lang="en-US" sz="2000" dirty="0"/>
              <a:t>costs are funded by the S</a:t>
            </a:r>
            <a:r>
              <a:rPr lang="en-US" sz="2000" dirty="0" smtClean="0"/>
              <a:t>tate, 58% by </a:t>
            </a:r>
            <a:r>
              <a:rPr lang="en-US" sz="2000" dirty="0"/>
              <a:t>the federal government, and </a:t>
            </a:r>
            <a:r>
              <a:rPr lang="en-US" sz="2000" dirty="0" smtClean="0"/>
              <a:t>1% from counties</a:t>
            </a:r>
          </a:p>
        </p:txBody>
      </p:sp>
      <p:sp>
        <p:nvSpPr>
          <p:cNvPr id="8" name="Slide Number Placeholder 1"/>
          <p:cNvSpPr txBox="1">
            <a:spLocks/>
          </p:cNvSpPr>
          <p:nvPr/>
        </p:nvSpPr>
        <p:spPr bwMode="auto">
          <a:xfrm>
            <a:off x="8593945"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57</a:t>
            </a:fld>
            <a:endParaRPr lang="en-US" altLang="en-US" sz="1200" dirty="0" smtClean="0">
              <a:latin typeface="Calibri" pitchFamily="34" charset="0"/>
            </a:endParaRPr>
          </a:p>
        </p:txBody>
      </p:sp>
    </p:spTree>
    <p:extLst>
      <p:ext uri="{BB962C8B-B14F-4D97-AF65-F5344CB8AC3E}">
        <p14:creationId xmlns:p14="http://schemas.microsoft.com/office/powerpoint/2010/main" val="3895132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Current Financing of Medical </a:t>
            </a:r>
            <a:r>
              <a:rPr lang="en-US" sz="2800" dirty="0" smtClean="0"/>
              <a:t>Assistance, continued</a:t>
            </a:r>
            <a:endParaRPr lang="en-US" sz="2800" dirty="0"/>
          </a:p>
        </p:txBody>
      </p:sp>
      <p:sp>
        <p:nvSpPr>
          <p:cNvPr id="14" name="TextBox 13"/>
          <p:cNvSpPr txBox="1"/>
          <p:nvPr/>
        </p:nvSpPr>
        <p:spPr>
          <a:xfrm>
            <a:off x="362139" y="1294410"/>
            <a:ext cx="8468594" cy="3657600"/>
          </a:xfrm>
          <a:prstGeom prst="rect">
            <a:avLst/>
          </a:prstGeom>
        </p:spPr>
        <p:txBody>
          <a:bodyPr vert="horz" wrap="square" rtlCol="0" anchor="t">
            <a:noAutofit/>
          </a:bodyPr>
          <a:lstStyle/>
          <a:p>
            <a:pPr marL="342900" indent="-342900" fontAlgn="base">
              <a:spcAft>
                <a:spcPts val="1200"/>
              </a:spcAft>
              <a:buFont typeface="Arial" panose="020B0604020202020204" pitchFamily="34" charset="0"/>
              <a:buChar char="•"/>
            </a:pPr>
            <a:r>
              <a:rPr lang="en-US" dirty="0" smtClean="0"/>
              <a:t>Medical Assistance </a:t>
            </a:r>
            <a:r>
              <a:rPr lang="en-US" dirty="0"/>
              <a:t>(</a:t>
            </a:r>
            <a:r>
              <a:rPr lang="en-US" dirty="0" smtClean="0"/>
              <a:t>Medicaid) is jointly funded by the state and federal government</a:t>
            </a:r>
            <a:endParaRPr lang="en-US" dirty="0"/>
          </a:p>
          <a:p>
            <a:pPr marL="342900" indent="-342900" fontAlgn="base">
              <a:spcAft>
                <a:spcPts val="1200"/>
              </a:spcAft>
              <a:buFont typeface="Arial" panose="020B0604020202020204" pitchFamily="34" charset="0"/>
              <a:buChar char="•"/>
            </a:pPr>
            <a:r>
              <a:rPr lang="en-US" dirty="0">
                <a:solidFill>
                  <a:srgbClr val="000000"/>
                </a:solidFill>
                <a:latin typeface="Calibri" charset="0"/>
              </a:rPr>
              <a:t>States must use non-federal dollars to draw down the federal </a:t>
            </a:r>
            <a:r>
              <a:rPr lang="en-US" dirty="0" smtClean="0">
                <a:solidFill>
                  <a:srgbClr val="000000"/>
                </a:solidFill>
                <a:latin typeface="Calibri" charset="0"/>
              </a:rPr>
              <a:t>Medicaid matching funds </a:t>
            </a:r>
            <a:endParaRPr lang="en-US" dirty="0" smtClean="0"/>
          </a:p>
          <a:p>
            <a:pPr marL="342900" indent="-342900" fontAlgn="base">
              <a:spcAft>
                <a:spcPts val="1200"/>
              </a:spcAft>
              <a:buFont typeface="Arial" panose="020B0604020202020204" pitchFamily="34" charset="0"/>
              <a:buChar char="•"/>
            </a:pPr>
            <a:r>
              <a:rPr lang="en-US" dirty="0" smtClean="0"/>
              <a:t>Federal </a:t>
            </a:r>
            <a:r>
              <a:rPr lang="en-US" dirty="0"/>
              <a:t>Medical Assistance Percentage (</a:t>
            </a:r>
            <a:r>
              <a:rPr lang="en-US" dirty="0" err="1"/>
              <a:t>FMAP</a:t>
            </a:r>
            <a:r>
              <a:rPr lang="en-US" dirty="0" smtClean="0"/>
              <a:t>) determines the federal government’s share</a:t>
            </a:r>
            <a:endParaRPr lang="en-US" dirty="0"/>
          </a:p>
          <a:p>
            <a:pPr marL="800100" lvl="1" indent="-342900" fontAlgn="base">
              <a:spcAft>
                <a:spcPts val="1200"/>
              </a:spcAft>
              <a:buFont typeface="Arial" panose="020B0604020202020204" pitchFamily="34" charset="0"/>
              <a:buChar char="•"/>
            </a:pPr>
            <a:r>
              <a:rPr lang="en-US" dirty="0" smtClean="0"/>
              <a:t>Minnesota’s </a:t>
            </a:r>
            <a:r>
              <a:rPr lang="en-US" dirty="0" err="1" smtClean="0"/>
              <a:t>FMAP</a:t>
            </a:r>
            <a:r>
              <a:rPr lang="en-US" dirty="0" smtClean="0"/>
              <a:t> is </a:t>
            </a:r>
            <a:r>
              <a:rPr lang="en-US" dirty="0"/>
              <a:t>50</a:t>
            </a:r>
            <a:r>
              <a:rPr lang="en-US" dirty="0" smtClean="0"/>
              <a:t>%</a:t>
            </a:r>
          </a:p>
          <a:p>
            <a:pPr marL="342900" indent="-342900" fontAlgn="base">
              <a:spcAft>
                <a:spcPts val="1200"/>
              </a:spcAft>
              <a:buFont typeface="Arial" panose="020B0604020202020204" pitchFamily="34" charset="0"/>
              <a:buChar char="•"/>
            </a:pPr>
            <a:r>
              <a:rPr lang="en-US" dirty="0" smtClean="0"/>
              <a:t>Under the </a:t>
            </a:r>
            <a:r>
              <a:rPr lang="en-US" dirty="0" err="1" smtClean="0"/>
              <a:t>ACA</a:t>
            </a:r>
            <a:r>
              <a:rPr lang="en-US" dirty="0" smtClean="0"/>
              <a:t>, states expanding Medicaid receive enhanced </a:t>
            </a:r>
            <a:r>
              <a:rPr lang="en-US" dirty="0" err="1"/>
              <a:t>FMAP</a:t>
            </a:r>
            <a:r>
              <a:rPr lang="en-US" dirty="0"/>
              <a:t> </a:t>
            </a:r>
            <a:r>
              <a:rPr lang="en-US" dirty="0" smtClean="0"/>
              <a:t>for </a:t>
            </a:r>
            <a:r>
              <a:rPr lang="en-US" dirty="0"/>
              <a:t>certain </a:t>
            </a:r>
            <a:r>
              <a:rPr lang="en-US" dirty="0" smtClean="0"/>
              <a:t>populations</a:t>
            </a:r>
          </a:p>
          <a:p>
            <a:pPr marL="800100" lvl="1" indent="-342900" fontAlgn="base">
              <a:spcAft>
                <a:spcPts val="1200"/>
              </a:spcAft>
              <a:buFont typeface="Arial" panose="020B0604020202020204" pitchFamily="34" charset="0"/>
              <a:buChar char="•"/>
            </a:pPr>
            <a:r>
              <a:rPr lang="en-US" dirty="0" smtClean="0"/>
              <a:t>For </a:t>
            </a:r>
            <a:r>
              <a:rPr lang="en-US" dirty="0"/>
              <a:t>childless adults </a:t>
            </a:r>
            <a:r>
              <a:rPr lang="en-US" dirty="0" smtClean="0"/>
              <a:t>between </a:t>
            </a:r>
            <a:r>
              <a:rPr lang="en-US" dirty="0"/>
              <a:t>0-133% </a:t>
            </a:r>
            <a:r>
              <a:rPr lang="en-US" dirty="0" smtClean="0"/>
              <a:t>FPL, MN receives 100% </a:t>
            </a:r>
            <a:r>
              <a:rPr lang="en-US" dirty="0" err="1" smtClean="0"/>
              <a:t>FMAP</a:t>
            </a:r>
            <a:r>
              <a:rPr lang="en-US" dirty="0" smtClean="0"/>
              <a:t> from 2014-2016, falling to 90% in </a:t>
            </a:r>
            <a:r>
              <a:rPr lang="en-US" dirty="0"/>
              <a:t>2020 and beyond</a:t>
            </a:r>
            <a:r>
              <a:rPr lang="en-US" dirty="0" smtClean="0"/>
              <a:t>.</a:t>
            </a: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58</a:t>
            </a:fld>
            <a:endParaRPr lang="en-US" altLang="en-US" sz="1200" dirty="0" smtClean="0">
              <a:latin typeface="Calibri" pitchFamily="34" charset="0"/>
            </a:endParaRPr>
          </a:p>
        </p:txBody>
      </p:sp>
    </p:spTree>
    <p:extLst>
      <p:ext uri="{BB962C8B-B14F-4D97-AF65-F5344CB8AC3E}">
        <p14:creationId xmlns:p14="http://schemas.microsoft.com/office/powerpoint/2010/main" val="2406803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728" y="76200"/>
            <a:ext cx="8382000" cy="1143000"/>
          </a:xfrm>
        </p:spPr>
        <p:txBody>
          <a:bodyPr>
            <a:normAutofit/>
          </a:bodyPr>
          <a:lstStyle/>
          <a:p>
            <a:r>
              <a:rPr lang="en-US" dirty="0" smtClean="0"/>
              <a:t>Current Financing of MinnesotaCare </a:t>
            </a:r>
            <a:endParaRPr lang="en-US" dirty="0"/>
          </a:p>
        </p:txBody>
      </p:sp>
      <p:graphicFrame>
        <p:nvGraphicFramePr>
          <p:cNvPr id="8" name="Content Placeholder 5" descr="Funding type State Funding Federal BHP Funding Enrollee Premiums Total Payments&#10;Funding Amount $387,081,443 $346,332,070 $48,648,646 $782,062,160&#10;Percent of Funding 49% 44% 6% 6%&#10;"/>
          <p:cNvGraphicFramePr>
            <a:graphicFrameLocks/>
          </p:cNvGraphicFramePr>
          <p:nvPr>
            <p:extLst>
              <p:ext uri="{D42A27DB-BD31-4B8C-83A1-F6EECF244321}">
                <p14:modId xmlns:p14="http://schemas.microsoft.com/office/powerpoint/2010/main" val="316252303"/>
              </p:ext>
            </p:extLst>
          </p:nvPr>
        </p:nvGraphicFramePr>
        <p:xfrm>
          <a:off x="376728" y="1752600"/>
          <a:ext cx="4419600" cy="3505200"/>
        </p:xfrm>
        <a:graphic>
          <a:graphicData uri="http://schemas.openxmlformats.org/drawingml/2006/chart">
            <c:chart xmlns:c="http://schemas.openxmlformats.org/drawingml/2006/chart" xmlns:r="http://schemas.openxmlformats.org/officeDocument/2006/relationships" r:id="rId3"/>
          </a:graphicData>
        </a:graphic>
      </p:graphicFrame>
      <p:sp>
        <p:nvSpPr>
          <p:cNvPr id="7" name="Content Placeholder 6"/>
          <p:cNvSpPr>
            <a:spLocks noGrp="1"/>
          </p:cNvSpPr>
          <p:nvPr>
            <p:ph idx="1"/>
          </p:nvPr>
        </p:nvSpPr>
        <p:spPr>
          <a:xfrm>
            <a:off x="4796328" y="1371600"/>
            <a:ext cx="3962400" cy="4800599"/>
          </a:xfrm>
        </p:spPr>
        <p:txBody>
          <a:bodyPr>
            <a:normAutofit/>
          </a:bodyPr>
          <a:lstStyle/>
          <a:p>
            <a:r>
              <a:rPr lang="en-US" sz="2000" dirty="0" smtClean="0"/>
              <a:t>In FY 2017, </a:t>
            </a:r>
            <a:r>
              <a:rPr lang="en-US" sz="2000" dirty="0" err="1" smtClean="0"/>
              <a:t>MinnesotaCare</a:t>
            </a:r>
            <a:r>
              <a:rPr lang="en-US" sz="2000" dirty="0" smtClean="0"/>
              <a:t> program expenditures are expected to reach $782 million</a:t>
            </a:r>
          </a:p>
          <a:p>
            <a:r>
              <a:rPr lang="en-US" sz="2000" dirty="0" smtClean="0"/>
              <a:t>For FY 2017, about 50% of program costs are funded by the state (via Health Care Access Fund), 44% by the federal </a:t>
            </a:r>
            <a:r>
              <a:rPr lang="en-US" sz="2000" dirty="0" smtClean="0">
                <a:solidFill>
                  <a:schemeClr val="tx1"/>
                </a:solidFill>
              </a:rPr>
              <a:t>government, </a:t>
            </a:r>
            <a:r>
              <a:rPr lang="en-US" sz="2000" dirty="0" smtClean="0"/>
              <a:t>and 6% from enrollee premiums</a:t>
            </a:r>
          </a:p>
          <a:p>
            <a:r>
              <a:rPr lang="en-US" sz="2000" dirty="0" smtClean="0"/>
              <a:t>FY 2017 numbers will change, due to a likely increase in federal funding available because of changes in </a:t>
            </a:r>
            <a:r>
              <a:rPr lang="en-US" sz="2000" dirty="0" err="1" smtClean="0"/>
              <a:t>QHP</a:t>
            </a:r>
            <a:r>
              <a:rPr lang="en-US" sz="2000" dirty="0" smtClean="0"/>
              <a:t> benchmark premium</a:t>
            </a:r>
          </a:p>
          <a:p>
            <a:endParaRPr lang="en-US" sz="2000" dirty="0" smtClean="0"/>
          </a:p>
          <a:p>
            <a:endParaRPr lang="en-US" sz="2400" dirty="0" smtClean="0"/>
          </a:p>
          <a:p>
            <a:endParaRPr lang="en-US" sz="2400" dirty="0" smtClean="0"/>
          </a:p>
          <a:p>
            <a:endParaRPr lang="en-US" sz="2400" dirty="0" smtClean="0"/>
          </a:p>
          <a:p>
            <a:endParaRPr lang="en-US" dirty="0"/>
          </a:p>
        </p:txBody>
      </p:sp>
      <p:sp>
        <p:nvSpPr>
          <p:cNvPr id="4" name="Slide Number Placeholder 3"/>
          <p:cNvSpPr>
            <a:spLocks noGrp="1"/>
          </p:cNvSpPr>
          <p:nvPr>
            <p:ph type="sldNum" sz="quarter" idx="4294967295"/>
          </p:nvPr>
        </p:nvSpPr>
        <p:spPr>
          <a:xfrm>
            <a:off x="6934200" y="6492875"/>
            <a:ext cx="2133600" cy="365125"/>
          </a:xfrm>
          <a:prstGeom prst="rect">
            <a:avLst/>
          </a:prstGeom>
        </p:spPr>
        <p:txBody>
          <a:bodyPr/>
          <a:lstStyle/>
          <a:p>
            <a:fld id="{FFCCDFB5-8692-42CB-ACDB-1AED0D803DD4}" type="slidenum">
              <a:rPr lang="en-US" smtClean="0"/>
              <a:pPr/>
              <a:t>59</a:t>
            </a:fld>
            <a:endParaRPr lang="en-US" dirty="0"/>
          </a:p>
        </p:txBody>
      </p:sp>
    </p:spTree>
    <p:extLst>
      <p:ext uri="{BB962C8B-B14F-4D97-AF65-F5344CB8AC3E}">
        <p14:creationId xmlns:p14="http://schemas.microsoft.com/office/powerpoint/2010/main" val="1700645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Approach to the Final </a:t>
            </a:r>
            <a:r>
              <a:rPr lang="en-US" dirty="0" smtClean="0"/>
              <a:t>Recommendations/Report</a:t>
            </a:r>
            <a:endParaRPr lang="en-US" dirty="0"/>
          </a:p>
        </p:txBody>
      </p:sp>
      <p:sp>
        <p:nvSpPr>
          <p:cNvPr id="3" name="Content Placeholder 2"/>
          <p:cNvSpPr>
            <a:spLocks noGrp="1"/>
          </p:cNvSpPr>
          <p:nvPr>
            <p:ph sz="quarter" idx="1"/>
          </p:nvPr>
        </p:nvSpPr>
        <p:spPr/>
        <p:txBody>
          <a:bodyPr>
            <a:normAutofit/>
          </a:bodyPr>
          <a:lstStyle/>
          <a:p>
            <a:pPr>
              <a:spcBef>
                <a:spcPts val="1800"/>
              </a:spcBef>
              <a:buClrTx/>
            </a:pPr>
            <a:r>
              <a:rPr lang="en-US" sz="2000" dirty="0" smtClean="0"/>
              <a:t>Executive </a:t>
            </a:r>
            <a:r>
              <a:rPr lang="en-US" sz="2000" dirty="0"/>
              <a:t>summary-like format to maximize impact and ease of </a:t>
            </a:r>
            <a:r>
              <a:rPr lang="en-US" sz="2000" dirty="0" smtClean="0"/>
              <a:t>use.</a:t>
            </a:r>
            <a:endParaRPr lang="en-US" sz="2000" dirty="0"/>
          </a:p>
          <a:p>
            <a:pPr>
              <a:spcBef>
                <a:spcPts val="1800"/>
              </a:spcBef>
              <a:buClrTx/>
            </a:pPr>
            <a:r>
              <a:rPr lang="en-US" sz="2000" dirty="0" smtClean="0"/>
              <a:t>No </a:t>
            </a:r>
            <a:r>
              <a:rPr lang="en-US" sz="2000" dirty="0"/>
              <a:t>surprises – the Draft Report will reflect Task Force deliberations and discussion</a:t>
            </a:r>
            <a:r>
              <a:rPr lang="en-US" sz="2000" dirty="0" smtClean="0"/>
              <a:t>.</a:t>
            </a:r>
            <a:endParaRPr lang="en-US" sz="2000" dirty="0"/>
          </a:p>
          <a:p>
            <a:pPr lvl="0">
              <a:spcBef>
                <a:spcPts val="1800"/>
              </a:spcBef>
              <a:buClrTx/>
            </a:pPr>
            <a:r>
              <a:rPr lang="en-US" sz="2000" dirty="0" smtClean="0"/>
              <a:t>Report will </a:t>
            </a:r>
            <a:r>
              <a:rPr lang="en-US" sz="2000" dirty="0"/>
              <a:t>acknowledge the other options and considerations that were discussed, even if such options are ultimately not reflected as part of the recommendations</a:t>
            </a:r>
            <a:r>
              <a:rPr lang="en-US" sz="2000" dirty="0" smtClean="0"/>
              <a:t>.</a:t>
            </a:r>
            <a:endParaRPr lang="en-US" sz="2000" dirty="0"/>
          </a:p>
          <a:p>
            <a:pPr>
              <a:spcBef>
                <a:spcPts val="1800"/>
              </a:spcBef>
              <a:buClrTx/>
            </a:pPr>
            <a:r>
              <a:rPr lang="en-US" sz="2000" dirty="0" smtClean="0"/>
              <a:t>If </a:t>
            </a:r>
            <a:r>
              <a:rPr lang="en-US" sz="2000" dirty="0"/>
              <a:t>necessary, </a:t>
            </a:r>
            <a:r>
              <a:rPr lang="en-US" sz="2000" dirty="0" smtClean="0"/>
              <a:t>report can </a:t>
            </a:r>
            <a:r>
              <a:rPr lang="en-US" sz="2000" dirty="0"/>
              <a:t>also reflect a dissenting point of view or opinion.</a:t>
            </a:r>
          </a:p>
          <a:p>
            <a:pPr>
              <a:buClrTx/>
            </a:pPr>
            <a:endParaRPr lang="en-US" dirty="0"/>
          </a:p>
        </p:txBody>
      </p:sp>
      <p:sp>
        <p:nvSpPr>
          <p:cNvPr id="4" name="Slide Number Placeholder 1"/>
          <p:cNvSpPr txBox="1">
            <a:spLocks/>
          </p:cNvSpPr>
          <p:nvPr/>
        </p:nvSpPr>
        <p:spPr bwMode="auto">
          <a:xfrm>
            <a:off x="8593945"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6</a:t>
            </a:fld>
            <a:endParaRPr lang="en-US" altLang="en-US" sz="1200" dirty="0" smtClean="0">
              <a:latin typeface="Calibri" pitchFamily="34" charset="0"/>
            </a:endParaRPr>
          </a:p>
        </p:txBody>
      </p:sp>
    </p:spTree>
    <p:extLst>
      <p:ext uri="{BB962C8B-B14F-4D97-AF65-F5344CB8AC3E}">
        <p14:creationId xmlns:p14="http://schemas.microsoft.com/office/powerpoint/2010/main" val="1495902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 </a:t>
            </a:r>
            <a:r>
              <a:rPr lang="en-US" dirty="0" smtClean="0"/>
              <a:t>of Current </a:t>
            </a:r>
            <a:r>
              <a:rPr lang="en-US" dirty="0"/>
              <a:t>Health Care Taxes and </a:t>
            </a:r>
            <a:r>
              <a:rPr lang="en-US" dirty="0" smtClean="0"/>
              <a:t>Surcharges</a:t>
            </a:r>
            <a:endParaRPr lang="en-US" dirty="0"/>
          </a:p>
        </p:txBody>
      </p:sp>
      <p:sp>
        <p:nvSpPr>
          <p:cNvPr id="3" name="Content Placeholder 2"/>
          <p:cNvSpPr>
            <a:spLocks noGrp="1"/>
          </p:cNvSpPr>
          <p:nvPr>
            <p:ph sz="quarter" idx="1"/>
          </p:nvPr>
        </p:nvSpPr>
        <p:spPr/>
        <p:txBody>
          <a:bodyPr/>
          <a:lstStyle/>
          <a:p>
            <a:r>
              <a:rPr lang="en-US" dirty="0" smtClean="0"/>
              <a:t>Health Care Access Fund</a:t>
            </a:r>
          </a:p>
          <a:p>
            <a:pPr lvl="1"/>
            <a:r>
              <a:rPr lang="en-US" dirty="0" smtClean="0"/>
              <a:t>2% Provide Tax—Scheduled to sunset December 31, 2019</a:t>
            </a:r>
          </a:p>
          <a:p>
            <a:pPr lvl="1"/>
            <a:r>
              <a:rPr lang="en-US" dirty="0" smtClean="0"/>
              <a:t>1% HMO Premium Tax</a:t>
            </a:r>
          </a:p>
          <a:p>
            <a:pPr lvl="1"/>
            <a:endParaRPr lang="en-US" dirty="0"/>
          </a:p>
          <a:p>
            <a:r>
              <a:rPr lang="en-US" dirty="0" smtClean="0"/>
              <a:t>Medical Assistance Surcharges (General Fund Revenue)</a:t>
            </a:r>
          </a:p>
          <a:p>
            <a:pPr lvl="1"/>
            <a:r>
              <a:rPr lang="en-US" dirty="0" smtClean="0"/>
              <a:t>1.56% Hospital Surcharge</a:t>
            </a:r>
          </a:p>
          <a:p>
            <a:pPr lvl="1"/>
            <a:r>
              <a:rPr lang="en-US" dirty="0" smtClean="0"/>
              <a:t>.6% HMO Surcharge</a:t>
            </a:r>
          </a:p>
          <a:p>
            <a:pPr lvl="1"/>
            <a:r>
              <a:rPr lang="en-US" dirty="0" smtClean="0"/>
              <a:t>$2,815/licensed bed Nursing Home Surcharge</a:t>
            </a:r>
          </a:p>
          <a:p>
            <a:pPr lvl="1"/>
            <a:r>
              <a:rPr lang="en-US" dirty="0" smtClean="0"/>
              <a:t>$3,979/licensed bed </a:t>
            </a:r>
            <a:r>
              <a:rPr lang="en-US" dirty="0" err="1" smtClean="0"/>
              <a:t>ICF</a:t>
            </a:r>
            <a:r>
              <a:rPr lang="en-US" dirty="0" smtClean="0"/>
              <a:t>/DD Surcharge</a:t>
            </a:r>
          </a:p>
          <a:p>
            <a:endParaRPr lang="en-US" dirty="0"/>
          </a:p>
        </p:txBody>
      </p:sp>
      <p:sp>
        <p:nvSpPr>
          <p:cNvPr id="5" name="TextBox 4"/>
          <p:cNvSpPr txBox="1"/>
          <p:nvPr/>
        </p:nvSpPr>
        <p:spPr>
          <a:xfrm>
            <a:off x="7113317" y="3817916"/>
            <a:ext cx="1816925" cy="1365663"/>
          </a:xfrm>
          <a:prstGeom prst="rect">
            <a:avLst/>
          </a:prstGeom>
        </p:spPr>
        <p:txBody>
          <a:bodyPr vert="horz" wrap="square" rtlCol="0" anchor="b">
            <a:noAutofit/>
          </a:bodyPr>
          <a:lstStyle/>
          <a:p>
            <a:r>
              <a:rPr lang="en-US" sz="1600" dirty="0"/>
              <a:t>These surcharges are deposited into the General Fund and </a:t>
            </a:r>
            <a:r>
              <a:rPr lang="en-US" sz="1600" dirty="0" smtClean="0"/>
              <a:t>are general purpose funds</a:t>
            </a:r>
          </a:p>
        </p:txBody>
      </p:sp>
      <p:sp>
        <p:nvSpPr>
          <p:cNvPr id="6" name="Slide Number Placeholder 1"/>
          <p:cNvSpPr txBox="1">
            <a:spLocks/>
          </p:cNvSpPr>
          <p:nvPr/>
        </p:nvSpPr>
        <p:spPr bwMode="auto">
          <a:xfrm>
            <a:off x="8593945"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60</a:t>
            </a:fld>
            <a:endParaRPr lang="en-US" altLang="en-US" sz="1200" dirty="0" smtClean="0">
              <a:latin typeface="Calibri" pitchFamily="34" charset="0"/>
            </a:endParaRPr>
          </a:p>
        </p:txBody>
      </p:sp>
    </p:spTree>
    <p:extLst>
      <p:ext uri="{BB962C8B-B14F-4D97-AF65-F5344CB8AC3E}">
        <p14:creationId xmlns:p14="http://schemas.microsoft.com/office/powerpoint/2010/main" val="12627520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Care Access Fund</a:t>
            </a:r>
            <a:endParaRPr lang="en-US" dirty="0"/>
          </a:p>
        </p:txBody>
      </p:sp>
      <p:pic>
        <p:nvPicPr>
          <p:cNvPr id="5" name="Picture 4" descr="Health Care Access Fund Sources and Uses&#10;FY2018-19&#10;&#10;Funding Sources Amount Percent&#10;Provider Tax  1,370,490  83%&#10;HMO Tax  188,239  11%&#10;Mncare Premiums  101,643  6%&#10;Other Revenue - 0%&#10;&#10;Funding Uses Amount Percent&#10;Mncare   886,831  53%&#10;MA  601,329  36%&#10;Agency Direct Appropriations  173,452  10%&#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057" y="1212912"/>
            <a:ext cx="8455885" cy="4432176"/>
          </a:xfrm>
          <a:prstGeom prst="rect">
            <a:avLst/>
          </a:prstGeom>
        </p:spPr>
      </p:pic>
      <p:sp>
        <p:nvSpPr>
          <p:cNvPr id="7" name="TextBox 6"/>
          <p:cNvSpPr txBox="1"/>
          <p:nvPr/>
        </p:nvSpPr>
        <p:spPr>
          <a:xfrm>
            <a:off x="457200" y="6488541"/>
            <a:ext cx="5943600" cy="276999"/>
          </a:xfrm>
          <a:prstGeom prst="rect">
            <a:avLst/>
          </a:prstGeom>
          <a:noFill/>
        </p:spPr>
        <p:txBody>
          <a:bodyPr wrap="square" rtlCol="0">
            <a:spAutoFit/>
          </a:bodyPr>
          <a:lstStyle/>
          <a:p>
            <a:r>
              <a:rPr lang="en-US" sz="1200" dirty="0" smtClean="0"/>
              <a:t>Source: Health Care Access Fund Statement, End of Session 2015 </a:t>
            </a:r>
            <a:endParaRPr lang="en-US" sz="1200" dirty="0"/>
          </a:p>
        </p:txBody>
      </p:sp>
      <p:sp>
        <p:nvSpPr>
          <p:cNvPr id="4" name="Slide Number Placeholder 3"/>
          <p:cNvSpPr>
            <a:spLocks noGrp="1"/>
          </p:cNvSpPr>
          <p:nvPr>
            <p:ph type="sldNum" sz="quarter" idx="4294967295"/>
          </p:nvPr>
        </p:nvSpPr>
        <p:spPr>
          <a:xfrm>
            <a:off x="6934200" y="6492875"/>
            <a:ext cx="2133600" cy="365125"/>
          </a:xfrm>
          <a:prstGeom prst="rect">
            <a:avLst/>
          </a:prstGeom>
        </p:spPr>
        <p:txBody>
          <a:bodyPr/>
          <a:lstStyle/>
          <a:p>
            <a:fld id="{FFCCDFB5-8692-42CB-ACDB-1AED0D803DD4}" type="slidenum">
              <a:rPr lang="en-US" smtClean="0"/>
              <a:pPr/>
              <a:t>61</a:t>
            </a:fld>
            <a:endParaRPr lang="en-US" dirty="0"/>
          </a:p>
        </p:txBody>
      </p:sp>
    </p:spTree>
    <p:extLst>
      <p:ext uri="{BB962C8B-B14F-4D97-AF65-F5344CB8AC3E}">
        <p14:creationId xmlns:p14="http://schemas.microsoft.com/office/powerpoint/2010/main" val="456596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of Current Funding: </a:t>
            </a:r>
            <a:br>
              <a:rPr lang="en-US" dirty="0" smtClean="0"/>
            </a:br>
            <a:r>
              <a:rPr lang="en-US" dirty="0" err="1" smtClean="0"/>
              <a:t>MNsure</a:t>
            </a:r>
            <a:endParaRPr lang="en-US" dirty="0"/>
          </a:p>
        </p:txBody>
      </p:sp>
      <p:sp>
        <p:nvSpPr>
          <p:cNvPr id="21" name="TextBox 20"/>
          <p:cNvSpPr txBox="1"/>
          <p:nvPr/>
        </p:nvSpPr>
        <p:spPr>
          <a:xfrm>
            <a:off x="362139" y="1457608"/>
            <a:ext cx="8468594" cy="4046899"/>
          </a:xfrm>
          <a:prstGeom prst="rect">
            <a:avLst/>
          </a:prstGeom>
        </p:spPr>
        <p:txBody>
          <a:bodyPr vert="horz" wrap="square" rtlCol="0" anchor="t">
            <a:normAutofit fontScale="92500" lnSpcReduction="10000"/>
          </a:bodyPr>
          <a:lstStyle/>
          <a:p>
            <a:pPr marL="457200" indent="-457200">
              <a:buFont typeface="+mj-lt"/>
              <a:buAutoNum type="arabicPeriod"/>
            </a:pPr>
            <a:r>
              <a:rPr lang="en-US" sz="2000" b="1" dirty="0"/>
              <a:t>Federal grants</a:t>
            </a:r>
          </a:p>
          <a:p>
            <a:pPr marL="742950" lvl="1" indent="-285750">
              <a:spcAft>
                <a:spcPts val="600"/>
              </a:spcAft>
              <a:buFont typeface="Arial" pitchFamily="34" charset="0"/>
              <a:buChar char="•"/>
            </a:pPr>
            <a:r>
              <a:rPr lang="en-US" sz="2000" dirty="0" err="1"/>
              <a:t>MNsure</a:t>
            </a:r>
            <a:r>
              <a:rPr lang="en-US" sz="2000" dirty="0"/>
              <a:t> has received $</a:t>
            </a:r>
            <a:r>
              <a:rPr lang="en-US" sz="2000" dirty="0" err="1"/>
              <a:t>189.4M</a:t>
            </a:r>
            <a:r>
              <a:rPr lang="en-US" sz="2000" dirty="0"/>
              <a:t> in federal Exchange grant funds</a:t>
            </a:r>
          </a:p>
          <a:p>
            <a:pPr marL="742950" lvl="1" indent="-285750">
              <a:spcAft>
                <a:spcPts val="600"/>
              </a:spcAft>
              <a:buFont typeface="Arial" pitchFamily="34" charset="0"/>
              <a:buChar char="•"/>
            </a:pPr>
            <a:r>
              <a:rPr lang="en-US" sz="2000" dirty="0"/>
              <a:t>Grant funds support IT development, planning work, first year operations and more narrowly defined non-IT purposes moving forward</a:t>
            </a:r>
          </a:p>
          <a:p>
            <a:pPr marL="742950" lvl="1" indent="-285750">
              <a:spcAft>
                <a:spcPts val="600"/>
              </a:spcAft>
              <a:buFont typeface="Arial" pitchFamily="34" charset="0"/>
              <a:buChar char="•"/>
            </a:pPr>
            <a:r>
              <a:rPr lang="en-US" sz="2000" dirty="0" err="1"/>
              <a:t>MNsure</a:t>
            </a:r>
            <a:r>
              <a:rPr lang="en-US" sz="2000" dirty="0"/>
              <a:t> is spending down existing grant funding and federal funding will not be available after </a:t>
            </a:r>
            <a:r>
              <a:rPr lang="en-US" sz="2000" dirty="0" err="1" smtClean="0"/>
              <a:t>CY2016</a:t>
            </a:r>
            <a:r>
              <a:rPr lang="en-US" sz="2000" dirty="0" smtClean="0"/>
              <a:t> </a:t>
            </a:r>
            <a:r>
              <a:rPr lang="en-US" sz="2000" dirty="0"/>
              <a:t>under current federal </a:t>
            </a:r>
            <a:r>
              <a:rPr lang="en-US" sz="2000" dirty="0" smtClean="0"/>
              <a:t>policy</a:t>
            </a:r>
          </a:p>
          <a:p>
            <a:pPr marL="742950" lvl="1" indent="-285750">
              <a:buFont typeface="Arial" pitchFamily="34" charset="0"/>
              <a:buChar char="•"/>
            </a:pPr>
            <a:endParaRPr lang="en-US" sz="2000" dirty="0"/>
          </a:p>
          <a:p>
            <a:pPr marL="457200" indent="-457200">
              <a:buFont typeface="+mj-lt"/>
              <a:buAutoNum type="arabicPeriod"/>
            </a:pPr>
            <a:r>
              <a:rPr lang="en-US" sz="2000" b="1" dirty="0"/>
              <a:t>Premium withhold revenue</a:t>
            </a:r>
          </a:p>
          <a:p>
            <a:pPr marL="742950" lvl="1" indent="-285750">
              <a:spcAft>
                <a:spcPts val="600"/>
              </a:spcAft>
              <a:buFont typeface="Arial" pitchFamily="34" charset="0"/>
              <a:buChar char="•"/>
            </a:pPr>
            <a:r>
              <a:rPr lang="en-US" sz="2000" dirty="0"/>
              <a:t>Collected on plans sold through </a:t>
            </a:r>
            <a:r>
              <a:rPr lang="en-US" sz="2000" dirty="0" err="1"/>
              <a:t>MNsure</a:t>
            </a:r>
            <a:endParaRPr lang="en-US" sz="2000" dirty="0"/>
          </a:p>
          <a:p>
            <a:pPr marL="742950" lvl="1" indent="-285750">
              <a:spcAft>
                <a:spcPts val="600"/>
              </a:spcAft>
              <a:buFont typeface="Arial" pitchFamily="34" charset="0"/>
              <a:buChar char="•"/>
            </a:pPr>
            <a:r>
              <a:rPr lang="en-US" sz="2000" dirty="0"/>
              <a:t>1.5% in 2014 and 3.5% for 2015</a:t>
            </a:r>
          </a:p>
          <a:p>
            <a:pPr marL="742950" lvl="1" indent="-285750">
              <a:spcAft>
                <a:spcPts val="600"/>
              </a:spcAft>
              <a:buFont typeface="Arial" pitchFamily="34" charset="0"/>
              <a:buChar char="•"/>
            </a:pPr>
            <a:r>
              <a:rPr lang="en-US" sz="2000" dirty="0"/>
              <a:t>Future budget assumes 3.5% in 2016 and beyond</a:t>
            </a:r>
          </a:p>
          <a:p>
            <a:pPr marL="742950" lvl="1" indent="-285750">
              <a:buFont typeface="Arial" pitchFamily="34" charset="0"/>
              <a:buChar char="•"/>
            </a:pPr>
            <a:endParaRPr lang="en-US" sz="2000" dirty="0"/>
          </a:p>
          <a:p>
            <a:pPr marL="457200" indent="-457200">
              <a:buFont typeface="+mj-lt"/>
              <a:buAutoNum type="arabicPeriod"/>
            </a:pPr>
            <a:r>
              <a:rPr lang="en-US" sz="2000" b="1" dirty="0" smtClean="0"/>
              <a:t>Public Program Cost Allocation (to DHS)</a:t>
            </a:r>
          </a:p>
          <a:p>
            <a:pPr lvl="1"/>
            <a:endParaRPr lang="en-US" sz="2000" dirty="0" smtClean="0">
              <a:solidFill>
                <a:srgbClr val="FF0000"/>
              </a:solidFill>
            </a:endParaRPr>
          </a:p>
          <a:p>
            <a:endParaRPr lang="en-US" sz="2000" dirty="0" smtClean="0"/>
          </a:p>
          <a:p>
            <a:pPr marL="285750" indent="-285750">
              <a:buFont typeface="Arial" pitchFamily="34" charset="0"/>
              <a:buChar char="•"/>
            </a:pPr>
            <a:endParaRPr lang="en-US" sz="2000" dirty="0">
              <a:solidFill>
                <a:srgbClr val="FF0000"/>
              </a:solidFill>
            </a:endParaRPr>
          </a:p>
        </p:txBody>
      </p:sp>
      <p:pic>
        <p:nvPicPr>
          <p:cNvPr id="15"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Slide Number Placeholder 1"/>
          <p:cNvSpPr txBox="1">
            <a:spLocks/>
          </p:cNvSpPr>
          <p:nvPr/>
        </p:nvSpPr>
        <p:spPr bwMode="auto">
          <a:xfrm>
            <a:off x="8666328" y="6492875"/>
            <a:ext cx="45422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spcBef>
                <a:spcPct val="0"/>
              </a:spcBef>
              <a:buFontTx/>
              <a:buNone/>
            </a:pPr>
            <a:fld id="{BBF615F9-BED1-47AA-987A-10A1DA8139B7}" type="slidenum">
              <a:rPr lang="en-US" altLang="en-US" sz="1200" smtClean="0">
                <a:latin typeface="Calibri" pitchFamily="34" charset="0"/>
              </a:rPr>
              <a:pPr>
                <a:spcBef>
                  <a:spcPct val="0"/>
                </a:spcBef>
                <a:buFontTx/>
                <a:buNone/>
              </a:pPr>
              <a:t>62</a:t>
            </a:fld>
            <a:endParaRPr lang="en-US" altLang="en-US" sz="1200" dirty="0" smtClean="0">
              <a:latin typeface="Calibri" pitchFamily="34" charset="0"/>
            </a:endParaRPr>
          </a:p>
        </p:txBody>
      </p:sp>
    </p:spTree>
    <p:extLst>
      <p:ext uri="{BB962C8B-B14F-4D97-AF65-F5344CB8AC3E}">
        <p14:creationId xmlns:p14="http://schemas.microsoft.com/office/powerpoint/2010/main" val="1663301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Approving the Final Report</a:t>
            </a:r>
          </a:p>
        </p:txBody>
      </p:sp>
      <p:sp>
        <p:nvSpPr>
          <p:cNvPr id="3" name="Content Placeholder 2"/>
          <p:cNvSpPr>
            <a:spLocks noGrp="1"/>
          </p:cNvSpPr>
          <p:nvPr>
            <p:ph sz="quarter" idx="1"/>
          </p:nvPr>
        </p:nvSpPr>
        <p:spPr/>
        <p:txBody>
          <a:bodyPr>
            <a:normAutofit/>
          </a:bodyPr>
          <a:lstStyle/>
          <a:p>
            <a:pPr lvl="0">
              <a:buClrTx/>
            </a:pPr>
            <a:r>
              <a:rPr lang="en-US" sz="2400" dirty="0"/>
              <a:t>Task Force members will vote to approve the </a:t>
            </a:r>
            <a:r>
              <a:rPr lang="en-US" sz="2400" dirty="0" smtClean="0"/>
              <a:t>report</a:t>
            </a:r>
          </a:p>
          <a:p>
            <a:pPr lvl="0">
              <a:buClrTx/>
            </a:pPr>
            <a:endParaRPr lang="en-US" sz="2400" dirty="0"/>
          </a:p>
          <a:p>
            <a:pPr lvl="0">
              <a:buClrTx/>
            </a:pPr>
            <a:r>
              <a:rPr lang="en-US" sz="2400" dirty="0"/>
              <a:t>A vote to approve means a </a:t>
            </a:r>
            <a:r>
              <a:rPr lang="en-US" sz="2400" dirty="0" smtClean="0"/>
              <a:t>Member:</a:t>
            </a:r>
          </a:p>
          <a:p>
            <a:pPr lvl="1">
              <a:buClrTx/>
            </a:pPr>
            <a:r>
              <a:rPr lang="en-US" sz="2000" dirty="0" smtClean="0"/>
              <a:t>Agrees </a:t>
            </a:r>
            <a:r>
              <a:rPr lang="en-US" sz="2000" dirty="0"/>
              <a:t>with most of the recommendations</a:t>
            </a:r>
          </a:p>
          <a:p>
            <a:pPr lvl="1">
              <a:buClrTx/>
            </a:pPr>
            <a:r>
              <a:rPr lang="en-US" sz="2000" dirty="0"/>
              <a:t>Affirms that the process for determining recommendations was inclusive and balanced</a:t>
            </a:r>
          </a:p>
          <a:p>
            <a:pPr>
              <a:buClrTx/>
            </a:pPr>
            <a:endParaRPr lang="en-US" dirty="0"/>
          </a:p>
        </p:txBody>
      </p:sp>
      <p:sp>
        <p:nvSpPr>
          <p:cNvPr id="4" name="Slide Number Placeholder 1"/>
          <p:cNvSpPr txBox="1">
            <a:spLocks/>
          </p:cNvSpPr>
          <p:nvPr/>
        </p:nvSpPr>
        <p:spPr bwMode="auto">
          <a:xfrm>
            <a:off x="8593945"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7</a:t>
            </a:fld>
            <a:endParaRPr lang="en-US" altLang="en-US" sz="1200" dirty="0" smtClean="0">
              <a:latin typeface="Calibri" pitchFamily="34" charset="0"/>
            </a:endParaRPr>
          </a:p>
        </p:txBody>
      </p:sp>
    </p:spTree>
    <p:extLst>
      <p:ext uri="{BB962C8B-B14F-4D97-AF65-F5344CB8AC3E}">
        <p14:creationId xmlns:p14="http://schemas.microsoft.com/office/powerpoint/2010/main" val="2657026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590800"/>
            <a:ext cx="7772400" cy="1752600"/>
          </a:xfrm>
        </p:spPr>
        <p:txBody>
          <a:bodyPr>
            <a:normAutofit fontScale="90000"/>
          </a:bodyPr>
          <a:lstStyle/>
          <a:p>
            <a:r>
              <a:rPr lang="en-US" dirty="0" smtClean="0"/>
              <a:t/>
            </a:r>
            <a:br>
              <a:rPr lang="en-US" dirty="0" smtClean="0"/>
            </a:br>
            <a:r>
              <a:rPr lang="en-US" b="1" dirty="0" smtClean="0"/>
              <a:t>Minnesota </a:t>
            </a:r>
            <a:br>
              <a:rPr lang="en-US" b="1" dirty="0" smtClean="0"/>
            </a:br>
            <a:r>
              <a:rPr lang="en-US" dirty="0" smtClean="0"/>
              <a:t>Health Care Financing Task Force</a:t>
            </a:r>
            <a:br>
              <a:rPr lang="en-US" dirty="0" smtClean="0"/>
            </a:br>
            <a:r>
              <a:rPr lang="en-US" sz="3600" i="1" dirty="0" smtClean="0"/>
              <a:t>Seamless Coverage Workgroup</a:t>
            </a:r>
            <a:r>
              <a:rPr lang="en-US" sz="3600" dirty="0" smtClean="0"/>
              <a:t/>
            </a:r>
            <a:br>
              <a:rPr lang="en-US" sz="3600" dirty="0" smtClean="0"/>
            </a:br>
            <a:r>
              <a:rPr lang="en-US" sz="3600" dirty="0" smtClean="0"/>
              <a:t> </a:t>
            </a:r>
            <a:endParaRPr lang="en-US" sz="3600" dirty="0"/>
          </a:p>
        </p:txBody>
      </p:sp>
      <p:sp>
        <p:nvSpPr>
          <p:cNvPr id="2" name="Subtitle 1"/>
          <p:cNvSpPr>
            <a:spLocks noGrp="1"/>
          </p:cNvSpPr>
          <p:nvPr>
            <p:ph type="subTitle" idx="1"/>
          </p:nvPr>
        </p:nvSpPr>
        <p:spPr>
          <a:xfrm>
            <a:off x="1447800" y="4114800"/>
            <a:ext cx="6400800" cy="1219200"/>
          </a:xfrm>
        </p:spPr>
        <p:txBody>
          <a:bodyPr>
            <a:normAutofit/>
          </a:bodyPr>
          <a:lstStyle/>
          <a:p>
            <a:r>
              <a:rPr lang="en-US" dirty="0" smtClean="0"/>
              <a:t>Premium stability</a:t>
            </a:r>
            <a:endParaRPr lang="en-US" dirty="0"/>
          </a:p>
          <a:p>
            <a:endParaRPr lang="en-US" dirty="0" smtClean="0"/>
          </a:p>
          <a:p>
            <a:r>
              <a:rPr lang="en-US" dirty="0" smtClean="0"/>
              <a:t>November 6, 2015</a:t>
            </a:r>
            <a:endParaRPr lang="en-US" dirty="0" smtClean="0">
              <a:solidFill>
                <a:srgbClr val="FF0000"/>
              </a:solidFill>
            </a:endParaRPr>
          </a:p>
          <a:p>
            <a:endParaRPr lang="en-US" dirty="0"/>
          </a:p>
          <a:p>
            <a:endParaRPr lang="en-US" dirty="0" smtClean="0"/>
          </a:p>
          <a:p>
            <a:endParaRPr lang="en-US" dirty="0"/>
          </a:p>
        </p:txBody>
      </p:sp>
      <p:sp>
        <p:nvSpPr>
          <p:cNvPr id="8" name="Rectangle 7"/>
          <p:cNvSpPr/>
          <p:nvPr/>
        </p:nvSpPr>
        <p:spPr>
          <a:xfrm>
            <a:off x="159656" y="5689937"/>
            <a:ext cx="2670629" cy="1015663"/>
          </a:xfrm>
          <a:prstGeom prst="rect">
            <a:avLst/>
          </a:prstGeom>
        </p:spPr>
        <p:txBody>
          <a:bodyPr wrap="square">
            <a:spAutoFit/>
          </a:bodyPr>
          <a:lstStyle/>
          <a:p>
            <a:r>
              <a:rPr lang="en-US" sz="1200" i="1" dirty="0">
                <a:solidFill>
                  <a:srgbClr val="051D39"/>
                </a:solidFill>
              </a:rPr>
              <a:t>The </a:t>
            </a:r>
            <a:r>
              <a:rPr lang="en-US" sz="1200" i="1" dirty="0" smtClean="0">
                <a:solidFill>
                  <a:srgbClr val="051D39"/>
                </a:solidFill>
              </a:rPr>
              <a:t>presentation </a:t>
            </a:r>
            <a:r>
              <a:rPr lang="en-US" sz="1200" i="1" dirty="0">
                <a:solidFill>
                  <a:srgbClr val="051D39"/>
                </a:solidFill>
              </a:rPr>
              <a:t>will be posted when accessibility standards are completed.  In the meantime, if you desire a copy of the presentation, please </a:t>
            </a:r>
            <a:r>
              <a:rPr lang="en-US" sz="1200" i="1" dirty="0" smtClean="0">
                <a:solidFill>
                  <a:srgbClr val="051D39"/>
                </a:solidFill>
              </a:rPr>
              <a:t>contact </a:t>
            </a:r>
            <a:r>
              <a:rPr lang="en-US" sz="1200" i="1" dirty="0" smtClean="0">
                <a:solidFill>
                  <a:srgbClr val="051D39"/>
                </a:solidFill>
                <a:hlinkClick r:id="rId3"/>
              </a:rPr>
              <a:t>smanasse@manatt.com</a:t>
            </a:r>
            <a:r>
              <a:rPr lang="en-US" sz="1200" i="1" dirty="0" smtClean="0">
                <a:solidFill>
                  <a:srgbClr val="051D39"/>
                </a:solidFill>
              </a:rPr>
              <a:t>.</a:t>
            </a:r>
            <a:endParaRPr lang="en-US" sz="1200" i="1" dirty="0">
              <a:solidFill>
                <a:srgbClr val="051D39"/>
              </a:solidFill>
            </a:endParaRPr>
          </a:p>
        </p:txBody>
      </p:sp>
      <p:pic>
        <p:nvPicPr>
          <p:cNvPr id="9" name="Picture 2" title="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6894" y="6425870"/>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1647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12" name="Rounded Rectangle 11"/>
          <p:cNvSpPr/>
          <p:nvPr/>
        </p:nvSpPr>
        <p:spPr bwMode="auto">
          <a:xfrm>
            <a:off x="138901" y="1512950"/>
            <a:ext cx="2560320" cy="914400"/>
          </a:xfrm>
          <a:prstGeom prst="round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algn="ctr"/>
            <a:r>
              <a:rPr lang="en-US" sz="2200" b="1" dirty="0" smtClean="0">
                <a:solidFill>
                  <a:prstClr val="black"/>
                </a:solidFill>
              </a:rPr>
              <a:t>Goal of Market Stability Strategies </a:t>
            </a:r>
            <a:endParaRPr lang="en-US" sz="2200" b="1" dirty="0">
              <a:solidFill>
                <a:prstClr val="black"/>
              </a:solidFill>
            </a:endParaRPr>
          </a:p>
        </p:txBody>
      </p:sp>
      <p:sp>
        <p:nvSpPr>
          <p:cNvPr id="16" name="Right Arrow 15" title="right pointing arrow"/>
          <p:cNvSpPr/>
          <p:nvPr/>
        </p:nvSpPr>
        <p:spPr bwMode="auto">
          <a:xfrm>
            <a:off x="2933815" y="1783370"/>
            <a:ext cx="597621" cy="472112"/>
          </a:xfrm>
          <a:prstGeom prst="rightArrow">
            <a:avLst/>
          </a:prstGeom>
          <a:solidFill>
            <a:srgbClr val="F0AB00">
              <a:lumMod val="60000"/>
              <a:lumOff val="40000"/>
            </a:srgbClr>
          </a:solidFill>
          <a:ln>
            <a:noFill/>
          </a:ln>
          <a:effectLst/>
          <a:extLst/>
        </p:spPr>
        <p:txBody>
          <a:bodyPr vert="horz" wrap="square" lIns="91440" tIns="45720" rIns="91440" bIns="45720" numCol="1" rtlCol="0" anchor="t" anchorCtr="0" compatLnSpc="1">
            <a:prstTxWarp prst="textNoShape">
              <a:avLst/>
            </a:prstTxWarp>
            <a:spAutoFit/>
          </a:bodyPr>
          <a:lstStyle/>
          <a:p>
            <a:pPr defTabSz="1019175">
              <a:defRPr/>
            </a:pPr>
            <a:endParaRPr lang="en-US" kern="0" dirty="0" smtClean="0">
              <a:solidFill>
                <a:srgbClr val="000000"/>
              </a:solidFill>
              <a:latin typeface="Georgia" pitchFamily="18" charset="0"/>
            </a:endParaRPr>
          </a:p>
        </p:txBody>
      </p:sp>
      <p:sp>
        <p:nvSpPr>
          <p:cNvPr id="10" name="Rounded Rectangle 9"/>
          <p:cNvSpPr/>
          <p:nvPr/>
        </p:nvSpPr>
        <p:spPr bwMode="auto">
          <a:xfrm>
            <a:off x="3784922" y="1366520"/>
            <a:ext cx="5206678" cy="1281175"/>
          </a:xfrm>
          <a:prstGeom prst="roundRect">
            <a:avLst/>
          </a:prstGeom>
          <a:solidFill>
            <a:schemeClr val="bg1"/>
          </a:solidFill>
          <a:ln w="9525" cap="flat" cmpd="sng" algn="ctr">
            <a:solidFill>
              <a:srgbClr val="051D39"/>
            </a:solid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r>
              <a:rPr lang="en-US" sz="2200" dirty="0" smtClean="0">
                <a:solidFill>
                  <a:prstClr val="black"/>
                </a:solidFill>
              </a:rPr>
              <a:t>Ensure affordable health insurance and avoid large rate increases</a:t>
            </a:r>
            <a:endParaRPr lang="en-US" sz="2200" dirty="0">
              <a:solidFill>
                <a:prstClr val="black"/>
              </a:solidFill>
            </a:endParaRPr>
          </a:p>
        </p:txBody>
      </p:sp>
      <p:sp>
        <p:nvSpPr>
          <p:cNvPr id="14" name="Rounded Rectangle 13"/>
          <p:cNvSpPr/>
          <p:nvPr/>
        </p:nvSpPr>
        <p:spPr bwMode="auto">
          <a:xfrm>
            <a:off x="122648" y="3560017"/>
            <a:ext cx="2560320" cy="1028993"/>
          </a:xfrm>
          <a:prstGeom prst="round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algn="ctr"/>
            <a:r>
              <a:rPr lang="en-US" sz="2200" b="1" dirty="0" smtClean="0">
                <a:solidFill>
                  <a:prstClr val="black"/>
                </a:solidFill>
              </a:rPr>
              <a:t>Importance of Market Stability</a:t>
            </a:r>
            <a:endParaRPr lang="en-US" sz="2200" b="1" dirty="0">
              <a:solidFill>
                <a:prstClr val="black"/>
              </a:solidFill>
            </a:endParaRPr>
          </a:p>
        </p:txBody>
      </p:sp>
      <p:sp>
        <p:nvSpPr>
          <p:cNvPr id="17" name="Right Arrow 16" title="right pointing arrow"/>
          <p:cNvSpPr/>
          <p:nvPr/>
        </p:nvSpPr>
        <p:spPr bwMode="auto">
          <a:xfrm>
            <a:off x="2922239" y="3838457"/>
            <a:ext cx="597621" cy="472112"/>
          </a:xfrm>
          <a:prstGeom prst="rightArrow">
            <a:avLst/>
          </a:prstGeom>
          <a:solidFill>
            <a:srgbClr val="F0AB00">
              <a:lumMod val="60000"/>
              <a:lumOff val="40000"/>
            </a:srgbClr>
          </a:solidFill>
          <a:ln>
            <a:noFill/>
          </a:ln>
          <a:effectLst/>
          <a:extLst/>
        </p:spPr>
        <p:txBody>
          <a:bodyPr vert="horz" wrap="square" lIns="91440" tIns="45720" rIns="91440" bIns="45720" numCol="1" rtlCol="0" anchor="t" anchorCtr="0" compatLnSpc="1">
            <a:prstTxWarp prst="textNoShape">
              <a:avLst/>
            </a:prstTxWarp>
            <a:spAutoFit/>
          </a:bodyPr>
          <a:lstStyle/>
          <a:p>
            <a:pPr defTabSz="1019175">
              <a:defRPr/>
            </a:pPr>
            <a:endParaRPr lang="en-US" kern="0" dirty="0" smtClean="0">
              <a:solidFill>
                <a:srgbClr val="000000"/>
              </a:solidFill>
              <a:latin typeface="Georgia" pitchFamily="18" charset="0"/>
            </a:endParaRPr>
          </a:p>
        </p:txBody>
      </p:sp>
      <p:sp>
        <p:nvSpPr>
          <p:cNvPr id="18" name="Rounded Rectangle 17"/>
          <p:cNvSpPr/>
          <p:nvPr/>
        </p:nvSpPr>
        <p:spPr bwMode="auto">
          <a:xfrm>
            <a:off x="3703898" y="2815408"/>
            <a:ext cx="5287701" cy="2681877"/>
          </a:xfrm>
          <a:prstGeom prst="roundRect">
            <a:avLst/>
          </a:prstGeom>
          <a:solidFill>
            <a:schemeClr val="bg1"/>
          </a:solidFill>
          <a:ln w="9525" cap="flat" cmpd="sng" algn="ctr">
            <a:solidFill>
              <a:srgbClr val="051D39"/>
            </a:solid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marL="342900" indent="-342900">
              <a:buFont typeface="Arial" panose="020B0604020202020204" pitchFamily="34" charset="0"/>
              <a:buChar char="•"/>
            </a:pPr>
            <a:r>
              <a:rPr lang="en-US" sz="2200" dirty="0" smtClean="0">
                <a:solidFill>
                  <a:prstClr val="black"/>
                </a:solidFill>
              </a:rPr>
              <a:t>Predictable rates enhance consumer  </a:t>
            </a:r>
            <a:r>
              <a:rPr lang="en-US" sz="2200" dirty="0">
                <a:solidFill>
                  <a:prstClr val="black"/>
                </a:solidFill>
              </a:rPr>
              <a:t>confidence </a:t>
            </a:r>
            <a:r>
              <a:rPr lang="en-US" sz="2200" dirty="0" smtClean="0">
                <a:solidFill>
                  <a:prstClr val="black"/>
                </a:solidFill>
              </a:rPr>
              <a:t>and minimize enrollment losses due to unaffordable rate increases  </a:t>
            </a:r>
            <a:endParaRPr lang="en-US" sz="2200" dirty="0">
              <a:solidFill>
                <a:prstClr val="black"/>
              </a:solidFill>
            </a:endParaRPr>
          </a:p>
          <a:p>
            <a:pPr marL="342900" indent="-342900">
              <a:buFont typeface="Arial" panose="020B0604020202020204" pitchFamily="34" charset="0"/>
              <a:buChar char="•"/>
            </a:pPr>
            <a:r>
              <a:rPr lang="en-US" sz="2200" dirty="0" smtClean="0">
                <a:solidFill>
                  <a:prstClr val="black"/>
                </a:solidFill>
              </a:rPr>
              <a:t>Some stabilization strategies also slow rate of medical inflation by reducing underlying costs of care  </a:t>
            </a:r>
            <a:endParaRPr lang="en-US" sz="2200" dirty="0">
              <a:solidFill>
                <a:prstClr val="black"/>
              </a:solidFill>
            </a:endParaRPr>
          </a:p>
        </p:txBody>
      </p:sp>
      <p:pic>
        <p:nvPicPr>
          <p:cNvPr id="13"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8"/>
          <p:cNvSpPr>
            <a:spLocks noGrp="1"/>
          </p:cNvSpPr>
          <p:nvPr>
            <p:ph type="sldNum" sz="quarter" idx="11"/>
          </p:nvPr>
        </p:nvSpPr>
        <p:spPr/>
        <p:txBody>
          <a:bodyPr/>
          <a:lstStyle/>
          <a:p>
            <a:fld id="{9F8FA0FF-B194-4927-BB1D-56AA63D432A4}" type="slidenum">
              <a:rPr lang="en-US" smtClean="0">
                <a:solidFill>
                  <a:schemeClr val="bg1">
                    <a:lumMod val="50000"/>
                  </a:schemeClr>
                </a:solidFill>
              </a:rPr>
              <a:pPr/>
              <a:t>9</a:t>
            </a:fld>
            <a:endParaRPr lang="en-US" dirty="0">
              <a:solidFill>
                <a:schemeClr val="bg1">
                  <a:lumMod val="50000"/>
                </a:schemeClr>
              </a:solidFill>
            </a:endParaRPr>
          </a:p>
        </p:txBody>
      </p:sp>
    </p:spTree>
    <p:extLst>
      <p:ext uri="{BB962C8B-B14F-4D97-AF65-F5344CB8AC3E}">
        <p14:creationId xmlns:p14="http://schemas.microsoft.com/office/powerpoint/2010/main" val="685529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IM Presentations Templat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366A51"/>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txDef>
      <a:spPr/>
      <a:bodyPr vert="horz" anchor="b">
        <a:normAutofit/>
      </a:bodyPr>
      <a:lstStyle>
        <a:defPPr>
          <a:defRPr dirty="0" smtClean="0"/>
        </a:defPPr>
      </a:lstStyle>
    </a:txDef>
  </a:objectDefaults>
  <a:extraClrSchemeLst/>
</a:theme>
</file>

<file path=ppt/theme/theme2.xml><?xml version="1.0" encoding="utf-8"?>
<a:theme xmlns:a="http://schemas.openxmlformats.org/drawingml/2006/main" name="Blank for large graphics">
  <a:themeElements>
    <a:clrScheme name="Custom 9">
      <a:dk1>
        <a:sysClr val="windowText" lastClr="000000"/>
      </a:dk1>
      <a:lt1>
        <a:sysClr val="window" lastClr="FFFFFF"/>
      </a:lt1>
      <a:dk2>
        <a:srgbClr val="555557"/>
      </a:dk2>
      <a:lt2>
        <a:srgbClr val="C5D1D7"/>
      </a:lt2>
      <a:accent1>
        <a:srgbClr val="647A83"/>
      </a:accent1>
      <a:accent2>
        <a:srgbClr val="C56E4A"/>
      </a:accent2>
      <a:accent3>
        <a:srgbClr val="647A83"/>
      </a:accent3>
      <a:accent4>
        <a:srgbClr val="8B6F47"/>
      </a:accent4>
      <a:accent5>
        <a:srgbClr val="7B8B71"/>
      </a:accent5>
      <a:accent6>
        <a:srgbClr val="D9BB72"/>
      </a:accent6>
      <a:hlink>
        <a:srgbClr val="946F8D"/>
      </a:hlink>
      <a:folHlink>
        <a:srgbClr val="694F0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extLst>
    <a:ext uri="{05A4C25C-085E-4340-85A3-A5531E510DB2}">
      <thm15:themeFamily xmlns:thm15="http://schemas.microsoft.com/office/thememl/2012/main" name="MNIT_Slide_Presentation_AgencyBasedOffice" id="{1F6A1A6A-74CB-4E1C-9F3C-D43043D57D31}" vid="{939DC4D5-D11C-4656-B8AD-0C009F5E6B72}"/>
    </a:ext>
  </a:extLst>
</a:theme>
</file>

<file path=ppt/theme/theme3.xml><?xml version="1.0" encoding="utf-8"?>
<a:theme xmlns:a="http://schemas.openxmlformats.org/drawingml/2006/main" name="1_Green Mountain Car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SIM Presentations Templat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366A51"/>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solidFill>
          <a:schemeClr val="accent5"/>
        </a:solidFill>
      </a:spPr>
      <a:bodyPr rtlCol="0" anchor="ctr"/>
      <a:lstStyle>
        <a:defPPr algn="ctr">
          <a:defRPr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bodyPr vert="horz" anchor="b">
        <a:normAutofit/>
      </a:bodyPr>
      <a:lstStyle>
        <a:defPPr>
          <a:defRPr dirty="0" smtClean="0"/>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8543447213EB4BA444317A17C5FC0E" ma:contentTypeVersion="1" ma:contentTypeDescription="Create a new document." ma:contentTypeScope="" ma:versionID="042f98c0c05cc2421a63ffab90a3d283">
  <xsd:schema xmlns:xsd="http://www.w3.org/2001/XMLSchema" xmlns:xs="http://www.w3.org/2001/XMLSchema" xmlns:p="http://schemas.microsoft.com/office/2006/metadata/properties" xmlns:ns2="f2dd71cc-4bfb-41e3-be0f-613a07434cdc" targetNamespace="http://schemas.microsoft.com/office/2006/metadata/properties" ma:root="true" ma:fieldsID="ce59dbd2b6e6e76cd3ca6bafaf2dddbf" ns2:_="">
    <xsd:import namespace="f2dd71cc-4bfb-41e3-be0f-613a07434cdc"/>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dd71cc-4bfb-41e3-be0f-613a07434cdc"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BRS"/>
          <xsd:enumeration value="Call Center Documents"/>
          <xsd:enumeration value="Changes in Circumstance"/>
          <xsd:enumeration value="County Newsletter"/>
          <xsd:enumeration value="Employee Updates"/>
          <xsd:enumeration value="Financing Task Force"/>
          <xsd:enumeration value="Forms"/>
          <xsd:enumeration value="HCA Organizational docs"/>
          <xsd:enumeration value="Health Care Reform"/>
          <xsd:enumeration value="Health Plan Open Enrollment"/>
          <xsd:enumeration value="HPE"/>
          <xsd:enumeration value="MA-EPD"/>
          <xsd:enumeration value="MEIP"/>
          <xsd:enumeration value="Member Help Desk Resources"/>
          <xsd:enumeration value="Member Legislative Notice"/>
          <xsd:enumeration value="Member Web Pages"/>
          <xsd:enumeration value="Mental health"/>
          <xsd:enumeration value="MFPP 2015 Project"/>
          <xsd:enumeration value="MinnesotaCare Premiums"/>
          <xsd:enumeration value="MinnesotaCare Tax HH Workaround"/>
          <xsd:enumeration value="MNsure Implementation Plan (Oct28)+Related"/>
          <xsd:enumeration value="New Eligibility System"/>
          <xsd:enumeration value="Non-Emergency Medical Transportation (NEMT)"/>
          <xsd:enumeration value="Notices Project"/>
          <xsd:enumeration value="Other"/>
          <xsd:enumeration value="Paper application"/>
          <xsd:enumeration value="Pending Applications"/>
          <xsd:enumeration value="PIX Meetings"/>
          <xsd:enumeration value="Provider Application&amp;Enrollment"/>
          <xsd:enumeration value="Providers"/>
          <xsd:enumeration value="Renewals"/>
          <xsd:enumeration value="Research"/>
          <xsd:enumeration value="Reset"/>
          <xsd:enumeration value="Retro MA"/>
          <xsd:enumeration value="Special Needs BasicCare"/>
          <xsd:enumeration value="Special Needs Purchasing"/>
          <xsd:enumeration value="Tridion Migration"/>
          <xsd:enumeration value="Web Pag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ategory xmlns="f2dd71cc-4bfb-41e3-be0f-613a07434cdc">Financing Task Force</Categor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10/9/2013 7:52:38 PM</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10/9/2013 7:52:38 PM</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10/9/2013 7:52:38 PM</Data>
    <Filter/>
  </Receiver>
</spe:Receivers>
</file>

<file path=customXml/itemProps1.xml><?xml version="1.0" encoding="utf-8"?>
<ds:datastoreItem xmlns:ds="http://schemas.openxmlformats.org/officeDocument/2006/customXml" ds:itemID="{3B305494-265B-492F-BC8A-182481FAE5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dd71cc-4bfb-41e3-be0f-613a07434c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D4DFED-CF87-4B13-8B49-B99C037A1210}">
  <ds:schemaRefs>
    <ds:schemaRef ds:uri="http://schemas.microsoft.com/office/2006/metadata/properties"/>
    <ds:schemaRef ds:uri="f2dd71cc-4bfb-41e3-be0f-613a07434cdc"/>
    <ds:schemaRef ds:uri="http://schemas.microsoft.com/office/infopath/2007/PartnerControls"/>
    <ds:schemaRef ds:uri="http://purl.org/dc/terms/"/>
    <ds:schemaRef ds:uri="http://purl.org/dc/dcmitype/"/>
    <ds:schemaRef ds:uri="http://schemas.microsoft.com/office/2006/documentManagement/types"/>
    <ds:schemaRef ds:uri="http://purl.org/dc/elements/1.1/"/>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778A20B-F4AE-403D-8780-4D4EB14A5C72}">
  <ds:schemaRefs>
    <ds:schemaRef ds:uri="http://schemas.microsoft.com/sharepoint/v3/contenttype/forms"/>
  </ds:schemaRefs>
</ds:datastoreItem>
</file>

<file path=customXml/itemProps4.xml><?xml version="1.0" encoding="utf-8"?>
<ds:datastoreItem xmlns:ds="http://schemas.openxmlformats.org/officeDocument/2006/customXml" ds:itemID="{7DF3C9F7-1B33-40BF-B6B6-1708D23750EE}">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12017</TotalTime>
  <Words>4549</Words>
  <Application>Microsoft Office PowerPoint</Application>
  <PresentationFormat>On-screen Show (4:3)</PresentationFormat>
  <Paragraphs>798</Paragraphs>
  <Slides>62</Slides>
  <Notes>48</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62</vt:i4>
      </vt:variant>
    </vt:vector>
  </HeadingPairs>
  <TitlesOfParts>
    <vt:vector size="74" baseType="lpstr">
      <vt:lpstr>Arial</vt:lpstr>
      <vt:lpstr>Calibri</vt:lpstr>
      <vt:lpstr>Franklin Gothic Book</vt:lpstr>
      <vt:lpstr>Georgia</vt:lpstr>
      <vt:lpstr>Open Sans</vt:lpstr>
      <vt:lpstr>Times New Roman</vt:lpstr>
      <vt:lpstr>Wingdings</vt:lpstr>
      <vt:lpstr>Wingdings 2</vt:lpstr>
      <vt:lpstr>SIM Presentations Template</vt:lpstr>
      <vt:lpstr>Blank for large graphics</vt:lpstr>
      <vt:lpstr>1_Green Mountain Care Theme</vt:lpstr>
      <vt:lpstr>1_SIM Presentations Template</vt:lpstr>
      <vt:lpstr> Minnesota  Health Care Financing Task Force Seamless Coverage Workgroup </vt:lpstr>
      <vt:lpstr>Task Force Vision and Goals</vt:lpstr>
      <vt:lpstr>Agenda</vt:lpstr>
      <vt:lpstr> Minnesota  Health Care Financing Task Force Seamless Coverage &amp; Barriers To Access Workgroups  </vt:lpstr>
      <vt:lpstr>Path to Final Recommendations</vt:lpstr>
      <vt:lpstr>Approach to the Final Recommendations/Report</vt:lpstr>
      <vt:lpstr>Approving the Final Report</vt:lpstr>
      <vt:lpstr> Minnesota  Health Care Financing Task Force Seamless Coverage Workgroup  </vt:lpstr>
      <vt:lpstr>Introduction</vt:lpstr>
      <vt:lpstr>Recap of Commerce Proposals to Increase Premium Stability</vt:lpstr>
      <vt:lpstr>State-Specific Price Stability Mechanism Considerations</vt:lpstr>
      <vt:lpstr>Merging Markets Considerations</vt:lpstr>
      <vt:lpstr>Limits on Reserves: Considerations</vt:lpstr>
      <vt:lpstr>Increase Transparency in Rate-Setting</vt:lpstr>
      <vt:lpstr>Increasing Transparency Considerations</vt:lpstr>
      <vt:lpstr>Discussion Questions</vt:lpstr>
      <vt:lpstr> Minnesota  Health Care Financing Task Force Seamless Coverage Workgroup </vt:lpstr>
      <vt:lpstr>Approach to Developing Financing Recommendations</vt:lpstr>
      <vt:lpstr>Framework for Developing Financing Recommendations</vt:lpstr>
      <vt:lpstr>Key Questions</vt:lpstr>
      <vt:lpstr>Agenda: Financing Public Programs</vt:lpstr>
      <vt:lpstr>Summary of Current Funding</vt:lpstr>
      <vt:lpstr>Overview of Funding Options to Support Affordability for Populations &gt; 138% FPL</vt:lpstr>
      <vt:lpstr>Federal Funding Options &gt;138%:  APTCs/CSRs</vt:lpstr>
      <vt:lpstr>Future Federal Funding Options:  Medicaid Match for Populations &gt; 138%</vt:lpstr>
      <vt:lpstr>Medicaid Match for Populations &gt; 138% FPL:  State Examples</vt:lpstr>
      <vt:lpstr> Medicaid Match for Populations &gt; 138% FPL</vt:lpstr>
      <vt:lpstr>Overview of Future Funding Options:  Public Programs</vt:lpstr>
      <vt:lpstr>Future State Funding Options:  Provider Assessments Overview</vt:lpstr>
      <vt:lpstr>Future State Funding Options:  Provider Assessments Rules</vt:lpstr>
      <vt:lpstr>Future State Funding Options:  Provider Assessment Examples</vt:lpstr>
      <vt:lpstr>Health Care Access Fund Sources</vt:lpstr>
      <vt:lpstr>Health Care Access Fund Tax Revenue</vt:lpstr>
      <vt:lpstr>Health Care Access Fund Uses </vt:lpstr>
      <vt:lpstr>Health Care Access Fund Long Term Outlook (Based on November 2013 Forecast*)</vt:lpstr>
      <vt:lpstr>Future State Funding Options:  Provider Assessments</vt:lpstr>
      <vt:lpstr>Future State Funding Options:  General Fund Overview</vt:lpstr>
      <vt:lpstr>Future State Funding Options:  General Fund</vt:lpstr>
      <vt:lpstr>Developing Recommendations for Financing Public Programs: Modeling Needs </vt:lpstr>
      <vt:lpstr>Agenda: Financing the Marketplace</vt:lpstr>
      <vt:lpstr>Overview of Current Funding:  MNsure, cont.</vt:lpstr>
      <vt:lpstr>Marketplace Sustainability</vt:lpstr>
      <vt:lpstr>Overview of Future Financing Options:  Marketplace</vt:lpstr>
      <vt:lpstr>Future Marketplace Financing Options:  Maintain Cost Allocation Model</vt:lpstr>
      <vt:lpstr>Future Marketplace Financing Options:  Cost Allocation Model – Other State Examples</vt:lpstr>
      <vt:lpstr>Future Marketplace Financing Options:  User Fee Only On-Marketplace Products</vt:lpstr>
      <vt:lpstr>Future Marketplace Financing Options:  Maintain User Fee on On-Marketplace Products Only</vt:lpstr>
      <vt:lpstr>Future Marketplace Financing Options:  Expand User Fee</vt:lpstr>
      <vt:lpstr>Future Marketplace Financing Options:  Expand User Fee, continued</vt:lpstr>
      <vt:lpstr>Future Marketplace Financing Options:  Expand User Fee, part 3</vt:lpstr>
      <vt:lpstr> Federal User Fee</vt:lpstr>
      <vt:lpstr> User Fee in SSBM Model</vt:lpstr>
      <vt:lpstr>Future Marketplace Financing Options:  Federal User Fee</vt:lpstr>
      <vt:lpstr>Developing Recommendations for Financing the Marketplace: Modeling Needs </vt:lpstr>
      <vt:lpstr>Thank you!</vt:lpstr>
      <vt:lpstr>Appendix</vt:lpstr>
      <vt:lpstr>Current Financing of Medical Assistance</vt:lpstr>
      <vt:lpstr>Current Financing of Medical Assistance, continued</vt:lpstr>
      <vt:lpstr>Current Financing of MinnesotaCare </vt:lpstr>
      <vt:lpstr>Summary of Current Health Care Taxes and Surcharges</vt:lpstr>
      <vt:lpstr>Health Care Access Fund</vt:lpstr>
      <vt:lpstr>Overview of Current Funding:  MNsure</vt:lpstr>
    </vt:vector>
  </TitlesOfParts>
  <Company>MN Dept of Human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HCF TF Nov. 6 Seamless WG PowerPoint Presentation</dc:title>
  <dc:creator>Rohde, Catherine</dc:creator>
  <cp:lastModifiedBy>Schreier, Sandy</cp:lastModifiedBy>
  <cp:revision>1227</cp:revision>
  <cp:lastPrinted>2015-11-06T15:08:06Z</cp:lastPrinted>
  <dcterms:created xsi:type="dcterms:W3CDTF">2014-05-06T21:32:32Z</dcterms:created>
  <dcterms:modified xsi:type="dcterms:W3CDTF">2015-12-04T14:35:29Z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0x010100A38543447213EB4BA444317A17C5FC0E</vt:lpwstr>
  </property>
  <property fmtid="{D5CDD505-2E9C-101B-9397-08002B2CF9AE}" pid="3" name="Category">
    <vt:lpwstr>PPT</vt:lpwstr>
  </property>
</Properties>
</file>