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5" r:id="rId5"/>
    <p:sldMasterId id="2147483687" r:id="rId6"/>
    <p:sldMasterId id="2147483700" r:id="rId7"/>
  </p:sldMasterIdLst>
  <p:notesMasterIdLst>
    <p:notesMasterId r:id="rId74"/>
  </p:notesMasterIdLst>
  <p:handoutMasterIdLst>
    <p:handoutMasterId r:id="rId75"/>
  </p:handoutMasterIdLst>
  <p:sldIdLst>
    <p:sldId id="743" r:id="rId8"/>
    <p:sldId id="789" r:id="rId9"/>
    <p:sldId id="742" r:id="rId10"/>
    <p:sldId id="744" r:id="rId11"/>
    <p:sldId id="931" r:id="rId12"/>
    <p:sldId id="829" r:id="rId13"/>
    <p:sldId id="944" r:id="rId14"/>
    <p:sldId id="907" r:id="rId15"/>
    <p:sldId id="914" r:id="rId16"/>
    <p:sldId id="835" r:id="rId17"/>
    <p:sldId id="745" r:id="rId18"/>
    <p:sldId id="871" r:id="rId19"/>
    <p:sldId id="933" r:id="rId20"/>
    <p:sldId id="836" r:id="rId21"/>
    <p:sldId id="891" r:id="rId22"/>
    <p:sldId id="934" r:id="rId23"/>
    <p:sldId id="840" r:id="rId24"/>
    <p:sldId id="915" r:id="rId25"/>
    <p:sldId id="796" r:id="rId26"/>
    <p:sldId id="880" r:id="rId27"/>
    <p:sldId id="918" r:id="rId28"/>
    <p:sldId id="904" r:id="rId29"/>
    <p:sldId id="885" r:id="rId30"/>
    <p:sldId id="845" r:id="rId31"/>
    <p:sldId id="916" r:id="rId32"/>
    <p:sldId id="797" r:id="rId33"/>
    <p:sldId id="881" r:id="rId34"/>
    <p:sldId id="919" r:id="rId35"/>
    <p:sldId id="905" r:id="rId36"/>
    <p:sldId id="917" r:id="rId37"/>
    <p:sldId id="850" r:id="rId38"/>
    <p:sldId id="887" r:id="rId39"/>
    <p:sldId id="908" r:id="rId40"/>
    <p:sldId id="939" r:id="rId41"/>
    <p:sldId id="940" r:id="rId42"/>
    <p:sldId id="910" r:id="rId43"/>
    <p:sldId id="911" r:id="rId44"/>
    <p:sldId id="912" r:id="rId45"/>
    <p:sldId id="921" r:id="rId46"/>
    <p:sldId id="941" r:id="rId47"/>
    <p:sldId id="894" r:id="rId48"/>
    <p:sldId id="893" r:id="rId49"/>
    <p:sldId id="923" r:id="rId50"/>
    <p:sldId id="924" r:id="rId51"/>
    <p:sldId id="925" r:id="rId52"/>
    <p:sldId id="926" r:id="rId53"/>
    <p:sldId id="776" r:id="rId54"/>
    <p:sldId id="749" r:id="rId55"/>
    <p:sldId id="942" r:id="rId56"/>
    <p:sldId id="943" r:id="rId57"/>
    <p:sldId id="945" r:id="rId58"/>
    <p:sldId id="853" r:id="rId59"/>
    <p:sldId id="854" r:id="rId60"/>
    <p:sldId id="825" r:id="rId61"/>
    <p:sldId id="826" r:id="rId62"/>
    <p:sldId id="780" r:id="rId63"/>
    <p:sldId id="788" r:id="rId64"/>
    <p:sldId id="631" r:id="rId65"/>
    <p:sldId id="821" r:id="rId66"/>
    <p:sldId id="927" r:id="rId67"/>
    <p:sldId id="928" r:id="rId68"/>
    <p:sldId id="879" r:id="rId69"/>
    <p:sldId id="929" r:id="rId70"/>
    <p:sldId id="930" r:id="rId71"/>
    <p:sldId id="897" r:id="rId72"/>
    <p:sldId id="898" r:id="rId7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35" userDrawn="1">
          <p15:clr>
            <a:srgbClr val="A4A3A4"/>
          </p15:clr>
        </p15:guide>
        <p15:guide id="2" pos="2116" userDrawn="1">
          <p15:clr>
            <a:srgbClr val="A4A3A4"/>
          </p15:clr>
        </p15:guide>
        <p15:guide id="3" orient="horz" pos="2858" userDrawn="1">
          <p15:clr>
            <a:srgbClr val="A4A3A4"/>
          </p15:clr>
        </p15:guide>
        <p15:guide id="4" pos="2139" userDrawn="1">
          <p15:clr>
            <a:srgbClr val="A4A3A4"/>
          </p15:clr>
        </p15:guide>
        <p15:guide id="5" orient="horz" pos="2812" userDrawn="1">
          <p15:clr>
            <a:srgbClr val="A4A3A4"/>
          </p15:clr>
        </p15:guide>
        <p15:guide id="6" pos="2093" userDrawn="1">
          <p15:clr>
            <a:srgbClr val="A4A3A4"/>
          </p15:clr>
        </p15:guide>
        <p15:guide id="7" orient="horz" pos="2928" userDrawn="1">
          <p15:clr>
            <a:srgbClr val="A4A3A4"/>
          </p15:clr>
        </p15:guide>
        <p15:guide id="8" orient="horz" pos="2952" userDrawn="1">
          <p15:clr>
            <a:srgbClr val="A4A3A4"/>
          </p15:clr>
        </p15:guide>
        <p15:guide id="9" orient="horz" pos="2904" userDrawn="1">
          <p15:clr>
            <a:srgbClr val="A4A3A4"/>
          </p15:clr>
        </p15:guide>
        <p15:guide id="10" pos="2208" userDrawn="1">
          <p15:clr>
            <a:srgbClr val="A4A3A4"/>
          </p15:clr>
        </p15:guide>
        <p15:guide id="11" pos="2232" userDrawn="1">
          <p15:clr>
            <a:srgbClr val="A4A3A4"/>
          </p15:clr>
        </p15:guide>
        <p15:guide id="1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Weeks, Stacie" initials="WS" lastIdx="1" clrIdx="6">
    <p:extLst>
      <p:ext uri="{19B8F6BF-5375-455C-9EA6-DF929625EA0E}">
        <p15:presenceInfo xmlns:p15="http://schemas.microsoft.com/office/powerpoint/2012/main" userId="S-1-5-21-79331101-957628765-1238779560-145824" providerId="AD"/>
      </p:ext>
    </p:extLst>
  </p:cmAuthor>
  <p:cmAuthor id="1" name="Joel Ario" initials="JA" lastIdx="27" clrIdx="0">
    <p:extLst/>
  </p:cmAuthor>
  <p:cmAuthor id="2" name="Deborah Bachrach" initials="DB" lastIdx="8" clrIdx="1"/>
  <p:cmAuthor id="3" name="Patricia Boozang" initials="PB" lastIdx="10" clrIdx="2"/>
  <p:cmAuthor id="4" name="Anne Karl" initials="AK" lastIdx="22" clrIdx="3"/>
  <p:cmAuthor id="5" name="Alice Lam" initials="AL" lastIdx="4" clrIdx="4"/>
  <p:cmAuthor id="6" name="Arielle Traub" initials="AT"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4F81BD"/>
    <a:srgbClr val="003366"/>
    <a:srgbClr val="FFFFFF"/>
    <a:srgbClr val="3333FF"/>
    <a:srgbClr val="FFE885"/>
    <a:srgbClr val="9ABCBB"/>
    <a:srgbClr val="D0D8E8"/>
    <a:srgbClr val="385D8A"/>
    <a:srgbClr val="051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52" autoAdjust="0"/>
    <p:restoredTop sz="93716" autoAdjust="0"/>
  </p:normalViewPr>
  <p:slideViewPr>
    <p:cSldViewPr snapToGrid="0">
      <p:cViewPr varScale="1">
        <p:scale>
          <a:sx n="70" d="100"/>
          <a:sy n="70" d="100"/>
        </p:scale>
        <p:origin x="739" y="48"/>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2484"/>
    </p:cViewPr>
  </p:sorterViewPr>
  <p:notesViewPr>
    <p:cSldViewPr snapToGrid="0">
      <p:cViewPr varScale="1">
        <p:scale>
          <a:sx n="83" d="100"/>
          <a:sy n="83" d="100"/>
        </p:scale>
        <p:origin x="1890" y="84"/>
      </p:cViewPr>
      <p:guideLst>
        <p:guide orient="horz" pos="2835"/>
        <p:guide pos="2116"/>
        <p:guide orient="horz" pos="2858"/>
        <p:guide pos="2139"/>
        <p:guide orient="horz" pos="2812"/>
        <p:guide pos="2093"/>
        <p:guide orient="horz" pos="2928"/>
        <p:guide orient="horz" pos="2952"/>
        <p:guide orient="horz" pos="2904"/>
        <p:guide pos="2208"/>
        <p:guide pos="2232"/>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commentAuthors" Target="commentAuthors.xml"/><Relationship Id="rId7" Type="http://schemas.openxmlformats.org/officeDocument/2006/relationships/slideMaster" Target="slideMasters/slideMaster3.xml"/><Relationship Id="rId71"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Master" Target="slideMasters/slideMaster1.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1" tIns="46577" rIns="93151" bIns="46577" rtlCol="0"/>
          <a:lstStyle>
            <a:lvl1pPr algn="l">
              <a:defRPr sz="13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51" tIns="46577" rIns="93151" bIns="46577" rtlCol="0"/>
          <a:lstStyle>
            <a:lvl1pPr algn="r">
              <a:defRPr sz="1300"/>
            </a:lvl1pPr>
          </a:lstStyle>
          <a:p>
            <a:fld id="{B7267564-96CE-4A9E-B43B-C46E4F9A5BEB}" type="datetimeFigureOut">
              <a:rPr lang="en-US" smtClean="0"/>
              <a:t>1/12/2016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1" tIns="46577" rIns="93151" bIns="46577"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51" tIns="46577" rIns="93151" bIns="46577" rtlCol="0" anchor="b"/>
          <a:lstStyle>
            <a:lvl1pPr algn="r">
              <a:defRPr sz="1300"/>
            </a:lvl1pPr>
          </a:lstStyle>
          <a:p>
            <a:fld id="{ADD1237A-85AB-49E5-A5BA-8793CF1D1C2D}" type="slidenum">
              <a:rPr lang="en-US" smtClean="0"/>
              <a:t>‹#›</a:t>
            </a:fld>
            <a:endParaRPr lang="en-US" dirty="0"/>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1" tIns="46577" rIns="93151" bIns="46577" rtlCol="0"/>
          <a:lstStyle>
            <a:lvl1pPr algn="l">
              <a:defRPr sz="13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51" tIns="46577" rIns="93151" bIns="46577" rtlCol="0"/>
          <a:lstStyle>
            <a:lvl1pPr algn="r">
              <a:defRPr sz="1300"/>
            </a:lvl1pPr>
          </a:lstStyle>
          <a:p>
            <a:fld id="{89DF44E2-DAD8-4FF2-B93A-C2F2B461ECE9}" type="datetimeFigureOut">
              <a:rPr lang="en-US" smtClean="0"/>
              <a:t>1/12/2016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1" tIns="46577" rIns="93151" bIns="4657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1" tIns="46577" rIns="93151" bIns="465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1" tIns="46577" rIns="93151" bIns="46577"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1" tIns="46577" rIns="93151" bIns="46577" rtlCol="0" anchor="b"/>
          <a:lstStyle>
            <a:lvl1pPr algn="r">
              <a:defRPr sz="13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34</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36</a:t>
            </a:fld>
            <a:endParaRPr lang="en-US" dirty="0"/>
          </a:p>
        </p:txBody>
      </p:sp>
    </p:spTree>
    <p:extLst>
      <p:ext uri="{BB962C8B-B14F-4D97-AF65-F5344CB8AC3E}">
        <p14:creationId xmlns:p14="http://schemas.microsoft.com/office/powerpoint/2010/main" val="2858933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186535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40</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44</a:t>
            </a:fld>
            <a:endParaRPr lang="en-US" dirty="0"/>
          </a:p>
        </p:txBody>
      </p:sp>
    </p:spTree>
    <p:extLst>
      <p:ext uri="{BB962C8B-B14F-4D97-AF65-F5344CB8AC3E}">
        <p14:creationId xmlns:p14="http://schemas.microsoft.com/office/powerpoint/2010/main" val="361687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23DE09-DE1C-44DD-A4CA-202CD727AB6B}" type="slidenum">
              <a:rPr lang="en-US" smtClean="0"/>
              <a:t>45</a:t>
            </a:fld>
            <a:endParaRPr lang="en-US"/>
          </a:p>
        </p:txBody>
      </p:sp>
    </p:spTree>
    <p:extLst>
      <p:ext uri="{BB962C8B-B14F-4D97-AF65-F5344CB8AC3E}">
        <p14:creationId xmlns:p14="http://schemas.microsoft.com/office/powerpoint/2010/main" val="79485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48</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351345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58</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59</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65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66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7</a:t>
            </a:fld>
            <a:endParaRPr lang="en-US" dirty="0"/>
          </a:p>
        </p:txBody>
      </p:sp>
    </p:spTree>
    <p:extLst>
      <p:ext uri="{BB962C8B-B14F-4D97-AF65-F5344CB8AC3E}">
        <p14:creationId xmlns:p14="http://schemas.microsoft.com/office/powerpoint/2010/main" val="642609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15</a:t>
            </a:fld>
            <a:endParaRPr lang="en-US" dirty="0"/>
          </a:p>
        </p:txBody>
      </p:sp>
    </p:spTree>
    <p:extLst>
      <p:ext uri="{BB962C8B-B14F-4D97-AF65-F5344CB8AC3E}">
        <p14:creationId xmlns:p14="http://schemas.microsoft.com/office/powerpoint/2010/main" val="73181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18</a:t>
            </a:fld>
            <a:endParaRPr lang="en-US" dirty="0"/>
          </a:p>
        </p:txBody>
      </p:sp>
    </p:spTree>
    <p:extLst>
      <p:ext uri="{BB962C8B-B14F-4D97-AF65-F5344CB8AC3E}">
        <p14:creationId xmlns:p14="http://schemas.microsoft.com/office/powerpoint/2010/main" val="2987568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22</a:t>
            </a:fld>
            <a:endParaRPr lang="en-US" dirty="0"/>
          </a:p>
        </p:txBody>
      </p:sp>
    </p:spTree>
    <p:extLst>
      <p:ext uri="{BB962C8B-B14F-4D97-AF65-F5344CB8AC3E}">
        <p14:creationId xmlns:p14="http://schemas.microsoft.com/office/powerpoint/2010/main" val="73181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29</a:t>
            </a:fld>
            <a:endParaRPr lang="en-US" dirty="0"/>
          </a:p>
        </p:txBody>
      </p:sp>
    </p:spTree>
    <p:extLst>
      <p:ext uri="{BB962C8B-B14F-4D97-AF65-F5344CB8AC3E}">
        <p14:creationId xmlns:p14="http://schemas.microsoft.com/office/powerpoint/2010/main" val="73181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04800" y="304800"/>
            <a:ext cx="8686800" cy="64023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add large graphics, charts or pictures that need the whole page</a:t>
            </a:r>
          </a:p>
        </p:txBody>
      </p:sp>
    </p:spTree>
    <p:extLst>
      <p:ext uri="{BB962C8B-B14F-4D97-AF65-F5344CB8AC3E}">
        <p14:creationId xmlns:p14="http://schemas.microsoft.com/office/powerpoint/2010/main" val="425736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00544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53669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26010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a:solidFill>
                  <a:srgbClr val="C9C2D1">
                    <a:lumMod val="75000"/>
                    <a:lumOff val="25000"/>
                  </a:srgbClr>
                </a:solidFill>
              </a:rPr>
              <a:t>3/27/2015</a:t>
            </a:r>
          </a:p>
        </p:txBody>
      </p:sp>
      <p:sp>
        <p:nvSpPr>
          <p:cNvPr id="4" name="Slide Number Placeholder 3"/>
          <p:cNvSpPr>
            <a:spLocks noGrp="1"/>
          </p:cNvSpPr>
          <p:nvPr>
            <p:ph type="sldNum" sz="quarter" idx="11"/>
          </p:nvPr>
        </p:nvSpPr>
        <p:spPr/>
        <p:txBody>
          <a:bodyPr/>
          <a:lstStyle/>
          <a:p>
            <a:fld id="{EE39B693-C191-4C81-8ECC-66535167624D}" type="slidenum">
              <a:rPr lang="en-US">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134799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220616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183771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4928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4082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160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2336288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5"/>
          <p:cNvSpPr>
            <a:spLocks noGrp="1"/>
          </p:cNvSpPr>
          <p:nvPr>
            <p:ph type="sldNum" sz="quarter" idx="11"/>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35517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81973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66649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2656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9" name="Slide Number Placeholder 8"/>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10" name="Footer Placeholder 4"/>
          <p:cNvSpPr>
            <a:spLocks noGrp="1"/>
          </p:cNvSpPr>
          <p:nvPr>
            <p:ph type="ftr" sz="quarter" idx="1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86872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8229600" cy="914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4"/>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6"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90512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4" name="Slide Number Placeholder 3"/>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76228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8884790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5.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6477000"/>
            <a:ext cx="1447800" cy="230832"/>
          </a:xfrm>
          <a:prstGeom prst="rect">
            <a:avLst/>
          </a:prstGeom>
          <a:noFill/>
        </p:spPr>
        <p:txBody>
          <a:bodyPr wrap="square" rtlCol="0">
            <a:spAutoFit/>
          </a:bodyPr>
          <a:lstStyle/>
          <a:p>
            <a:fld id="{73A02BDB-4EED-4C54-8A1A-75C0748997EA}" type="slidenum">
              <a:rPr lang="en-US" sz="900" smtClean="0">
                <a:solidFill>
                  <a:prstClr val="black"/>
                </a:solidFill>
              </a:rPr>
              <a:pPr/>
              <a:t>‹#›</a:t>
            </a:fld>
            <a:endParaRPr lang="en-US" sz="900" dirty="0">
              <a:solidFill>
                <a:prstClr val="black"/>
              </a:solidFill>
            </a:endParaRPr>
          </a:p>
        </p:txBody>
      </p:sp>
    </p:spTree>
    <p:extLst>
      <p:ext uri="{BB962C8B-B14F-4D97-AF65-F5344CB8AC3E}">
        <p14:creationId xmlns:p14="http://schemas.microsoft.com/office/powerpoint/2010/main" val="2476934587"/>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Franklin Gothic Book" pitchFamily="34" charset="0"/>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Franklin Gothic Book" pitchFamily="34" charset="0"/>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7188" y="26988"/>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28613" y="10969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81000" y="6435728"/>
            <a:ext cx="2133600" cy="390524"/>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75000"/>
                    <a:lumOff val="25000"/>
                  </a:schemeClr>
                </a:solidFill>
                <a:latin typeface="+mn-lt"/>
                <a:cs typeface="+mn-cs"/>
              </a:defRPr>
            </a:lvl1pPr>
          </a:lstStyle>
          <a:p>
            <a:pPr>
              <a:defRPr/>
            </a:pPr>
            <a:r>
              <a:rPr lang="en-US" dirty="0">
                <a:solidFill>
                  <a:srgbClr val="C9C2D1">
                    <a:lumMod val="75000"/>
                    <a:lumOff val="25000"/>
                  </a:srgbClr>
                </a:solidFill>
              </a:rPr>
              <a:t>3/27/2015</a:t>
            </a:r>
          </a:p>
        </p:txBody>
      </p:sp>
      <p:sp>
        <p:nvSpPr>
          <p:cNvPr id="6" name="Slide Number Placeholder 5"/>
          <p:cNvSpPr>
            <a:spLocks noGrp="1"/>
          </p:cNvSpPr>
          <p:nvPr>
            <p:ph type="sldNum" sz="quarter" idx="4"/>
          </p:nvPr>
        </p:nvSpPr>
        <p:spPr>
          <a:xfrm>
            <a:off x="5791200" y="6467476"/>
            <a:ext cx="381000" cy="314324"/>
          </a:xfrm>
          <a:prstGeom prst="rect">
            <a:avLst/>
          </a:prstGeom>
        </p:spPr>
        <p:txBody>
          <a:bodyPr vert="horz" lIns="91440" tIns="45720" rIns="91440" bIns="45720" rtlCol="0" anchor="t"/>
          <a:lstStyle>
            <a:lvl1pPr algn="r" fontAlgn="auto">
              <a:spcBef>
                <a:spcPts val="0"/>
              </a:spcBef>
              <a:spcAft>
                <a:spcPts val="0"/>
              </a:spcAft>
              <a:defRPr sz="1200" smtClean="0">
                <a:solidFill>
                  <a:schemeClr val="bg2">
                    <a:lumMod val="75000"/>
                    <a:lumOff val="25000"/>
                  </a:schemeClr>
                </a:solidFill>
                <a:latin typeface="+mn-lt"/>
                <a:cs typeface="+mn-cs"/>
              </a:defRPr>
            </a:lvl1pPr>
          </a:lstStyle>
          <a:p>
            <a:pPr>
              <a:defRPr/>
            </a:pPr>
            <a:fld id="{658E8C16-6422-4505-818B-9AFB2F6FA82C}" type="slidenum">
              <a:rPr lang="en-US">
                <a:solidFill>
                  <a:srgbClr val="C9C2D1">
                    <a:lumMod val="75000"/>
                    <a:lumOff val="25000"/>
                  </a:srgbClr>
                </a:solidFill>
              </a:rPr>
              <a:pPr>
                <a:defRPr/>
              </a:pPr>
              <a:t>‹#›</a:t>
            </a:fld>
            <a:endParaRPr lang="en-US" dirty="0">
              <a:solidFill>
                <a:srgbClr val="C9C2D1">
                  <a:lumMod val="75000"/>
                  <a:lumOff val="25000"/>
                </a:srgbClr>
              </a:solidFill>
            </a:endParaRPr>
          </a:p>
        </p:txBody>
      </p:sp>
      <p:sp>
        <p:nvSpPr>
          <p:cNvPr id="12" name="Rectangle 11"/>
          <p:cNvSpPr/>
          <p:nvPr/>
        </p:nvSpPr>
        <p:spPr>
          <a:xfrm>
            <a:off x="0" y="914400"/>
            <a:ext cx="9144000" cy="64008"/>
          </a:xfrm>
          <a:prstGeom prst="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0" name="Picture 2" descr="C:\Users\Marisa.Melamed\AppData\Local\Microsoft\Windows\Temporary Internet Files\Content.Outlook\FLGPDKTN\health care reform 2C.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00800" y="6086476"/>
            <a:ext cx="2743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2955940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l" rtl="0" eaLnBrk="1" fontAlgn="base" hangingPunct="1">
        <a:spcBef>
          <a:spcPct val="0"/>
        </a:spcBef>
        <a:spcAft>
          <a:spcPct val="0"/>
        </a:spcAft>
        <a:defRPr sz="3600" b="1" kern="1200">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Calibri" pitchFamily="34" charset="0"/>
          <a:cs typeface="Calibri" pitchFamily="34" charset="0"/>
        </a:defRPr>
      </a:lvl2pPr>
      <a:lvl3pPr algn="l" rtl="0" eaLnBrk="1" fontAlgn="base" hangingPunct="1">
        <a:spcBef>
          <a:spcPct val="0"/>
        </a:spcBef>
        <a:spcAft>
          <a:spcPct val="0"/>
        </a:spcAft>
        <a:defRPr sz="3600" b="1">
          <a:solidFill>
            <a:schemeClr val="tx2"/>
          </a:solidFill>
          <a:latin typeface="Calibri" pitchFamily="34" charset="0"/>
          <a:cs typeface="Calibri" pitchFamily="34" charset="0"/>
        </a:defRPr>
      </a:lvl3pPr>
      <a:lvl4pPr algn="l" rtl="0" eaLnBrk="1" fontAlgn="base" hangingPunct="1">
        <a:spcBef>
          <a:spcPct val="0"/>
        </a:spcBef>
        <a:spcAft>
          <a:spcPct val="0"/>
        </a:spcAft>
        <a:defRPr sz="3600" b="1">
          <a:solidFill>
            <a:schemeClr val="tx2"/>
          </a:solidFill>
          <a:latin typeface="Calibri" pitchFamily="34" charset="0"/>
          <a:cs typeface="Calibri" pitchFamily="34" charset="0"/>
        </a:defRPr>
      </a:lvl4pPr>
      <a:lvl5pPr algn="l" rtl="0" eaLnBrk="1" fontAlgn="base" hangingPunct="1">
        <a:spcBef>
          <a:spcPct val="0"/>
        </a:spcBef>
        <a:spcAft>
          <a:spcPct val="0"/>
        </a:spcAft>
        <a:defRPr sz="36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cs typeface="Calibri" pitchFamily="34"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8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solidFill>
                  <a:prstClr val="black"/>
                </a:solidFill>
              </a:rPr>
              <a:pPr/>
              <a:t>‹#›</a:t>
            </a:fld>
            <a:endParaRPr lang="en-US" dirty="0">
              <a:solidFill>
                <a:prstClr val="black"/>
              </a:solidFill>
            </a:endParaRPr>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r"/>
            <a:r>
              <a:rPr lang="en-US" sz="1100" b="1" dirty="0">
                <a:solidFill>
                  <a:prstClr val="black"/>
                </a:solidFill>
                <a:ea typeface="Times New Roman" panose="02020603050405020304" pitchFamily="18" charset="0"/>
                <a:cs typeface="Times New Roman" panose="02020603050405020304" pitchFamily="18" charset="0"/>
              </a:rPr>
              <a:t>Health Care Financing Task Force</a:t>
            </a:r>
            <a:r>
              <a:rPr lang="en-US" sz="1100" dirty="0">
                <a:solidFill>
                  <a:prstClr val="black"/>
                </a:solidFill>
                <a:ea typeface="Times New Roman" panose="02020603050405020304" pitchFamily="18" charset="0"/>
                <a:cs typeface="Times New Roman" panose="02020603050405020304" pitchFamily="18" charset="0"/>
              </a:rPr>
              <a:t/>
            </a:r>
            <a:br>
              <a:rPr lang="en-US" sz="1100" dirty="0">
                <a:solidFill>
                  <a:prstClr val="black"/>
                </a:solidFill>
                <a:ea typeface="Times New Roman" panose="02020603050405020304" pitchFamily="18" charset="0"/>
                <a:cs typeface="Times New Roman" panose="02020603050405020304" pitchFamily="18" charset="0"/>
              </a:rPr>
            </a:br>
            <a:r>
              <a:rPr lang="en-US" sz="1100" dirty="0">
                <a:solidFill>
                  <a:prstClr val="black"/>
                </a:solidFill>
                <a:ea typeface="Times New Roman" panose="02020603050405020304" pitchFamily="18" charset="0"/>
                <a:cs typeface="Times New Roman" panose="02020603050405020304" pitchFamily="18" charset="0"/>
              </a:rPr>
              <a:t>Information: www.mn.gov/dhs/hcftf </a:t>
            </a:r>
          </a:p>
          <a:p>
            <a:pPr algn="r"/>
            <a:r>
              <a:rPr lang="en-US" sz="1100" dirty="0">
                <a:solidFill>
                  <a:prstClr val="black"/>
                </a:solidFill>
                <a:ea typeface="Times New Roman" panose="02020603050405020304" pitchFamily="18" charset="0"/>
                <a:cs typeface="Times New Roman" panose="02020603050405020304" pitchFamily="18" charset="0"/>
              </a:rPr>
              <a:t>Contact: </a:t>
            </a:r>
            <a:r>
              <a:rPr lang="en-US" sz="1100" dirty="0">
                <a:solidFill>
                  <a:prstClr val="black"/>
                </a:solidFill>
                <a:ea typeface="Calibri" panose="020F0502020204030204" pitchFamily="34" charset="0"/>
                <a:cs typeface="Times New Roman" panose="02020603050405020304" pitchFamily="18" charset="0"/>
              </a:rPr>
              <a:t>dhs.hcfinancingtaskforce@state.mn.us</a:t>
            </a:r>
            <a:endParaRPr lang="en-US" sz="1100" dirty="0">
              <a:solidFill>
                <a:prstClr val="black"/>
              </a:solidFill>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24513237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21.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December 21, 2015</a:t>
            </a:r>
          </a:p>
          <a:p>
            <a:r>
              <a:rPr lang="en-US" dirty="0" smtClean="0"/>
              <a:t>St. Paul</a:t>
            </a:r>
            <a:endParaRPr lang="en-US" dirty="0">
              <a:solidFill>
                <a:schemeClr val="tx1"/>
              </a:solidFill>
            </a:endParaRP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392" y="6420701"/>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05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Parameters</a:t>
            </a:r>
            <a:endParaRPr lang="en-US" dirty="0"/>
          </a:p>
        </p:txBody>
      </p:sp>
      <p:sp>
        <p:nvSpPr>
          <p:cNvPr id="3" name="Content Placeholder 2"/>
          <p:cNvSpPr>
            <a:spLocks noGrp="1"/>
          </p:cNvSpPr>
          <p:nvPr>
            <p:ph sz="quarter" idx="1"/>
          </p:nvPr>
        </p:nvSpPr>
        <p:spPr/>
        <p:txBody>
          <a:bodyPr>
            <a:normAutofit fontScale="85000" lnSpcReduction="10000"/>
          </a:bodyPr>
          <a:lstStyle/>
          <a:p>
            <a:pPr>
              <a:lnSpc>
                <a:spcPct val="110000"/>
              </a:lnSpc>
            </a:pPr>
            <a:r>
              <a:rPr lang="en-US" sz="2800" dirty="0"/>
              <a:t>This analysis is </a:t>
            </a:r>
            <a:r>
              <a:rPr lang="en-US" sz="2800" b="1" dirty="0"/>
              <a:t>not </a:t>
            </a:r>
            <a:r>
              <a:rPr lang="en-US" sz="2800" b="1" dirty="0" smtClean="0"/>
              <a:t>a </a:t>
            </a:r>
            <a:r>
              <a:rPr lang="en-US" sz="2800" b="1" dirty="0"/>
              <a:t>fiscal </a:t>
            </a:r>
            <a:r>
              <a:rPr lang="en-US" sz="2800" b="1" dirty="0" smtClean="0"/>
              <a:t>note.</a:t>
            </a:r>
          </a:p>
          <a:p>
            <a:pPr>
              <a:lnSpc>
                <a:spcPct val="110000"/>
              </a:lnSpc>
            </a:pPr>
            <a:r>
              <a:rPr lang="en-US" sz="2800" dirty="0"/>
              <a:t>S</a:t>
            </a:r>
            <a:r>
              <a:rPr lang="en-US" sz="2800" dirty="0" smtClean="0"/>
              <a:t>ystems </a:t>
            </a:r>
            <a:r>
              <a:rPr lang="en-US" sz="2800" dirty="0"/>
              <a:t>or other </a:t>
            </a:r>
            <a:r>
              <a:rPr lang="en-US" sz="2800" dirty="0" smtClean="0"/>
              <a:t>administrative </a:t>
            </a:r>
            <a:r>
              <a:rPr lang="en-US" sz="2800" b="1" dirty="0" smtClean="0"/>
              <a:t>costs for implementation are not included </a:t>
            </a:r>
            <a:r>
              <a:rPr lang="en-US" sz="2800" dirty="0" smtClean="0"/>
              <a:t>in this analysis.(Includes </a:t>
            </a:r>
            <a:r>
              <a:rPr lang="en-US" sz="2800" dirty="0"/>
              <a:t>the timing for implementation, or interaction effects with other proposals or fiscal impacts at other state agencies</a:t>
            </a:r>
            <a:r>
              <a:rPr lang="en-US" sz="2800" dirty="0" smtClean="0"/>
              <a:t>.)</a:t>
            </a:r>
          </a:p>
          <a:p>
            <a:pPr>
              <a:lnSpc>
                <a:spcPct val="110000"/>
              </a:lnSpc>
              <a:spcAft>
                <a:spcPts val="600"/>
              </a:spcAft>
            </a:pPr>
            <a:r>
              <a:rPr lang="en-US" sz="2800" dirty="0" smtClean="0">
                <a:solidFill>
                  <a:schemeClr val="tx1"/>
                </a:solidFill>
              </a:rPr>
              <a:t>Results reflect costs of program changes for </a:t>
            </a:r>
            <a:r>
              <a:rPr lang="en-US" sz="2800" b="1" dirty="0">
                <a:solidFill>
                  <a:schemeClr val="tx1"/>
                </a:solidFill>
              </a:rPr>
              <a:t>one </a:t>
            </a:r>
            <a:r>
              <a:rPr lang="en-US" sz="2800" b="1" dirty="0" smtClean="0">
                <a:solidFill>
                  <a:schemeClr val="tx1"/>
                </a:solidFill>
              </a:rPr>
              <a:t>year </a:t>
            </a:r>
            <a:r>
              <a:rPr lang="en-US" sz="2800" dirty="0" smtClean="0">
                <a:solidFill>
                  <a:schemeClr val="tx1"/>
                </a:solidFill>
              </a:rPr>
              <a:t>(2016).</a:t>
            </a:r>
          </a:p>
          <a:p>
            <a:pPr>
              <a:lnSpc>
                <a:spcPct val="110000"/>
              </a:lnSpc>
              <a:spcAft>
                <a:spcPts val="600"/>
              </a:spcAft>
            </a:pPr>
            <a:r>
              <a:rPr lang="en-US" sz="2800" dirty="0" smtClean="0">
                <a:solidFill>
                  <a:schemeClr val="tx1"/>
                </a:solidFill>
              </a:rPr>
              <a:t>Results reflect </a:t>
            </a:r>
            <a:r>
              <a:rPr lang="en-US" sz="2800" b="1" dirty="0" smtClean="0">
                <a:solidFill>
                  <a:schemeClr val="tx1"/>
                </a:solidFill>
              </a:rPr>
              <a:t>net </a:t>
            </a:r>
            <a:r>
              <a:rPr lang="en-US" sz="2800" b="1" dirty="0">
                <a:solidFill>
                  <a:schemeClr val="tx1"/>
                </a:solidFill>
              </a:rPr>
              <a:t>state impact of recommended changes </a:t>
            </a:r>
            <a:r>
              <a:rPr lang="en-US" sz="2800" dirty="0">
                <a:solidFill>
                  <a:schemeClr val="tx1"/>
                </a:solidFill>
              </a:rPr>
              <a:t>on the current program, which means </a:t>
            </a:r>
            <a:r>
              <a:rPr lang="en-US" sz="2800" dirty="0" smtClean="0">
                <a:solidFill>
                  <a:schemeClr val="tx1"/>
                </a:solidFill>
              </a:rPr>
              <a:t>results assume current existing </a:t>
            </a:r>
            <a:r>
              <a:rPr lang="en-US" sz="2800" dirty="0">
                <a:solidFill>
                  <a:schemeClr val="tx1"/>
                </a:solidFill>
              </a:rPr>
              <a:t>state and federal investment in the </a:t>
            </a:r>
            <a:r>
              <a:rPr lang="en-US" sz="2800" dirty="0" smtClean="0">
                <a:solidFill>
                  <a:schemeClr val="tx1"/>
                </a:solidFill>
              </a:rPr>
              <a:t>program</a:t>
            </a:r>
            <a:endParaRPr lang="en-US" sz="2800" dirty="0">
              <a:solidFill>
                <a:schemeClr val="tx1"/>
              </a:solidFill>
            </a:endParaRPr>
          </a:p>
          <a:p>
            <a:pPr marL="0" indent="0">
              <a:buNone/>
            </a:pPr>
            <a:endParaRPr lang="en-US" dirty="0"/>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10</a:t>
            </a:fld>
            <a:endParaRPr lang="en-US" dirty="0"/>
          </a:p>
        </p:txBody>
      </p:sp>
    </p:spTree>
    <p:extLst>
      <p:ext uri="{BB962C8B-B14F-4D97-AF65-F5344CB8AC3E}">
        <p14:creationId xmlns:p14="http://schemas.microsoft.com/office/powerpoint/2010/main" val="1734944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802" y="2514600"/>
            <a:ext cx="8534400" cy="1600200"/>
          </a:xfrm>
          <a:solidFill>
            <a:schemeClr val="bg1">
              <a:lumMod val="85000"/>
            </a:schemeClr>
          </a:solidFill>
          <a:ln w="28575">
            <a:solidFill>
              <a:schemeClr val="accent1"/>
            </a:solidFill>
            <a:prstDash val="sysDot"/>
          </a:ln>
        </p:spPr>
        <p:txBody>
          <a:bodyPr anchor="ctr">
            <a:normAutofit fontScale="90000"/>
          </a:bodyPr>
          <a:lstStyle/>
          <a:p>
            <a:r>
              <a:rPr lang="en-US" dirty="0" smtClean="0"/>
              <a:t>Modeling Results </a:t>
            </a:r>
            <a:r>
              <a:rPr lang="en-US" dirty="0"/>
              <a:t>of </a:t>
            </a:r>
            <a:r>
              <a:rPr lang="en-US" dirty="0" smtClean="0"/>
              <a:t>Affordability Programs Option 1: Public Program Expansion</a:t>
            </a:r>
            <a:endParaRPr lang="en-US" dirty="0"/>
          </a:p>
        </p:txBody>
      </p:sp>
      <p:sp>
        <p:nvSpPr>
          <p:cNvPr id="3"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11</a:t>
            </a:fld>
            <a:endParaRPr lang="en-US" dirty="0"/>
          </a:p>
        </p:txBody>
      </p:sp>
    </p:spTree>
    <p:extLst>
      <p:ext uri="{BB962C8B-B14F-4D97-AF65-F5344CB8AC3E}">
        <p14:creationId xmlns:p14="http://schemas.microsoft.com/office/powerpoint/2010/main" val="3086300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Public Program Expansion</a:t>
            </a:r>
            <a:endParaRPr lang="en-US" dirty="0"/>
          </a:p>
        </p:txBody>
      </p:sp>
      <p:sp>
        <p:nvSpPr>
          <p:cNvPr id="3" name="Content Placeholder 2"/>
          <p:cNvSpPr>
            <a:spLocks noGrp="1"/>
          </p:cNvSpPr>
          <p:nvPr>
            <p:ph sz="quarter" idx="1"/>
          </p:nvPr>
        </p:nvSpPr>
        <p:spPr>
          <a:xfrm>
            <a:off x="0" y="1527048"/>
            <a:ext cx="9010650" cy="3959352"/>
          </a:xfrm>
        </p:spPr>
        <p:txBody>
          <a:bodyPr>
            <a:normAutofit lnSpcReduction="10000"/>
          </a:bodyPr>
          <a:lstStyle/>
          <a:p>
            <a:pPr marL="708660" lvl="2" indent="-342900"/>
            <a:r>
              <a:rPr lang="en-US" sz="2600" b="1" dirty="0" smtClean="0">
                <a:solidFill>
                  <a:schemeClr val="tx1"/>
                </a:solidFill>
              </a:rPr>
              <a:t>Affordability scale: </a:t>
            </a:r>
            <a:r>
              <a:rPr lang="en-US" sz="2600" dirty="0" smtClean="0">
                <a:solidFill>
                  <a:schemeClr val="tx1"/>
                </a:solidFill>
              </a:rPr>
              <a:t>Implement </a:t>
            </a:r>
            <a:r>
              <a:rPr lang="en-US" sz="2600" dirty="0">
                <a:solidFill>
                  <a:schemeClr val="tx1"/>
                </a:solidFill>
              </a:rPr>
              <a:t>recommended affordability scale </a:t>
            </a:r>
            <a:r>
              <a:rPr lang="en-US" sz="2600" dirty="0" smtClean="0">
                <a:solidFill>
                  <a:schemeClr val="tx1"/>
                </a:solidFill>
              </a:rPr>
              <a:t>(</a:t>
            </a:r>
            <a:r>
              <a:rPr lang="en-US" sz="2600" dirty="0">
                <a:solidFill>
                  <a:schemeClr val="tx1"/>
                </a:solidFill>
              </a:rPr>
              <a:t>premiums and cost sharing) </a:t>
            </a:r>
            <a:r>
              <a:rPr lang="en-US" sz="2600" dirty="0" smtClean="0">
                <a:solidFill>
                  <a:schemeClr val="tx1"/>
                </a:solidFill>
              </a:rPr>
              <a:t>to smooth cliff at 200% FPL</a:t>
            </a:r>
            <a:endParaRPr lang="en-US" sz="2600" dirty="0">
              <a:solidFill>
                <a:schemeClr val="tx1"/>
              </a:solidFill>
            </a:endParaRPr>
          </a:p>
          <a:p>
            <a:pPr marL="708660" lvl="2" indent="-342900"/>
            <a:r>
              <a:rPr lang="en-US" sz="2600" b="1" dirty="0" smtClean="0">
                <a:solidFill>
                  <a:schemeClr val="tx1"/>
                </a:solidFill>
              </a:rPr>
              <a:t>138-200% FPL: </a:t>
            </a:r>
            <a:r>
              <a:rPr lang="en-US" sz="2600" dirty="0" smtClean="0">
                <a:solidFill>
                  <a:schemeClr val="tx1"/>
                </a:solidFill>
              </a:rPr>
              <a:t>Remain in </a:t>
            </a:r>
            <a:r>
              <a:rPr lang="en-US" sz="2600" dirty="0" err="1">
                <a:solidFill>
                  <a:schemeClr val="tx1"/>
                </a:solidFill>
              </a:rPr>
              <a:t>MinnesotaCare</a:t>
            </a:r>
            <a:r>
              <a:rPr lang="en-US" sz="2600" dirty="0">
                <a:solidFill>
                  <a:schemeClr val="tx1"/>
                </a:solidFill>
              </a:rPr>
              <a:t> at 94% AV (cost and funding levels remain unchanged)</a:t>
            </a:r>
          </a:p>
          <a:p>
            <a:pPr marL="708660" lvl="2" indent="-342900"/>
            <a:r>
              <a:rPr lang="en-US" sz="2600" b="1" dirty="0" smtClean="0">
                <a:solidFill>
                  <a:schemeClr val="tx1"/>
                </a:solidFill>
              </a:rPr>
              <a:t>201-275% FPL: </a:t>
            </a:r>
            <a:r>
              <a:rPr lang="en-US" sz="2600" dirty="0" smtClean="0">
                <a:solidFill>
                  <a:schemeClr val="tx1"/>
                </a:solidFill>
              </a:rPr>
              <a:t>Enroll in </a:t>
            </a:r>
            <a:r>
              <a:rPr lang="en-US" sz="2600" dirty="0" err="1">
                <a:solidFill>
                  <a:schemeClr val="tx1"/>
                </a:solidFill>
              </a:rPr>
              <a:t>MinnesotaCare</a:t>
            </a:r>
            <a:r>
              <a:rPr lang="en-US" sz="2600" dirty="0">
                <a:solidFill>
                  <a:schemeClr val="tx1"/>
                </a:solidFill>
              </a:rPr>
              <a:t> at </a:t>
            </a:r>
            <a:r>
              <a:rPr lang="en-US" sz="2600" dirty="0" smtClean="0">
                <a:solidFill>
                  <a:schemeClr val="tx1"/>
                </a:solidFill>
              </a:rPr>
              <a:t>87% AV/73% AV</a:t>
            </a:r>
            <a:endParaRPr lang="en-US" sz="2600" dirty="0">
              <a:solidFill>
                <a:schemeClr val="tx1"/>
              </a:solidFill>
            </a:endParaRPr>
          </a:p>
          <a:p>
            <a:pPr marL="708660" lvl="2" indent="-342900"/>
            <a:r>
              <a:rPr lang="en-US" sz="2600" b="1" dirty="0" smtClean="0">
                <a:solidFill>
                  <a:schemeClr val="tx1"/>
                </a:solidFill>
              </a:rPr>
              <a:t>Benefit Set: </a:t>
            </a:r>
            <a:r>
              <a:rPr lang="en-US" sz="2600" dirty="0" smtClean="0">
                <a:solidFill>
                  <a:schemeClr val="tx1"/>
                </a:solidFill>
              </a:rPr>
              <a:t>Provide </a:t>
            </a:r>
            <a:r>
              <a:rPr lang="en-US" sz="2600" dirty="0" err="1">
                <a:solidFill>
                  <a:schemeClr val="tx1"/>
                </a:solidFill>
              </a:rPr>
              <a:t>MinnesotaCare</a:t>
            </a:r>
            <a:r>
              <a:rPr lang="en-US" sz="2600" dirty="0">
                <a:solidFill>
                  <a:schemeClr val="tx1"/>
                </a:solidFill>
              </a:rPr>
              <a:t> </a:t>
            </a:r>
            <a:r>
              <a:rPr lang="en-US" sz="2600" dirty="0" smtClean="0">
                <a:solidFill>
                  <a:schemeClr val="tx1"/>
                </a:solidFill>
              </a:rPr>
              <a:t>benefit up to 275% FPL</a:t>
            </a:r>
            <a:endParaRPr lang="en-US" sz="2800" dirty="0">
              <a:solidFill>
                <a:schemeClr val="tx1"/>
              </a:solidFill>
            </a:endParaRPr>
          </a:p>
          <a:p>
            <a:pPr marL="708660" lvl="2" indent="-342900"/>
            <a:r>
              <a:rPr lang="en-US" sz="2600" b="1" dirty="0" smtClean="0">
                <a:solidFill>
                  <a:schemeClr val="tx1"/>
                </a:solidFill>
              </a:rPr>
              <a:t>Purchaser: </a:t>
            </a:r>
            <a:r>
              <a:rPr lang="en-US" sz="2600" dirty="0" smtClean="0">
                <a:solidFill>
                  <a:schemeClr val="tx1"/>
                </a:solidFill>
              </a:rPr>
              <a:t>State (public program)</a:t>
            </a:r>
          </a:p>
          <a:p>
            <a:pPr marL="708660" lvl="2" indent="-342900"/>
            <a:r>
              <a:rPr lang="en-US" sz="2600" b="1" dirty="0">
                <a:solidFill>
                  <a:schemeClr val="tx1"/>
                </a:solidFill>
              </a:rPr>
              <a:t>1332 impact: </a:t>
            </a:r>
            <a:r>
              <a:rPr lang="en-US" sz="2600" dirty="0">
                <a:solidFill>
                  <a:schemeClr val="tx1"/>
                </a:solidFill>
              </a:rPr>
              <a:t>Likely not available under a SSBM/FFM model </a:t>
            </a:r>
          </a:p>
          <a:p>
            <a:pPr marL="708660" lvl="2" indent="-342900"/>
            <a:endParaRPr lang="en-US" sz="2600" dirty="0">
              <a:solidFill>
                <a:schemeClr val="tx1"/>
              </a:solidFill>
            </a:endParaRPr>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12</a:t>
            </a:fld>
            <a:endParaRPr lang="en-US" dirty="0"/>
          </a:p>
        </p:txBody>
      </p:sp>
    </p:spTree>
    <p:extLst>
      <p:ext uri="{BB962C8B-B14F-4D97-AF65-F5344CB8AC3E}">
        <p14:creationId xmlns:p14="http://schemas.microsoft.com/office/powerpoint/2010/main" val="1218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of New 1332 Guidance on Model</a:t>
            </a:r>
            <a:endParaRPr lang="en-US" dirty="0"/>
          </a:p>
        </p:txBody>
      </p:sp>
      <p:sp>
        <p:nvSpPr>
          <p:cNvPr id="3" name="Content Placeholder 2"/>
          <p:cNvSpPr>
            <a:spLocks noGrp="1"/>
          </p:cNvSpPr>
          <p:nvPr>
            <p:ph sz="quarter" idx="1"/>
          </p:nvPr>
        </p:nvSpPr>
        <p:spPr/>
        <p:txBody>
          <a:bodyPr>
            <a:normAutofit/>
          </a:bodyPr>
          <a:lstStyle/>
          <a:p>
            <a:pPr marL="344488" lvl="2" indent="-344488">
              <a:spcAft>
                <a:spcPts val="1200"/>
              </a:spcAft>
              <a:buClrTx/>
              <a:defRPr>
                <a:solidFill>
                  <a:srgbClr val="212121"/>
                </a:solidFill>
              </a:defRPr>
            </a:pPr>
            <a:r>
              <a:rPr lang="en-US" sz="2700" dirty="0"/>
              <a:t>Requires 1332 </a:t>
            </a:r>
            <a:r>
              <a:rPr lang="en-US" sz="2700" dirty="0" smtClean="0"/>
              <a:t>waiver to make individuals with incomes 201-275% FPL ineligible for APTCs through Marketplace</a:t>
            </a:r>
          </a:p>
          <a:p>
            <a:pPr marL="344488" lvl="2" indent="-344488">
              <a:spcAft>
                <a:spcPts val="1200"/>
              </a:spcAft>
              <a:buClrTx/>
              <a:defRPr>
                <a:solidFill>
                  <a:srgbClr val="212121"/>
                </a:solidFill>
              </a:defRPr>
            </a:pPr>
            <a:r>
              <a:rPr lang="en-US" sz="2700" dirty="0" smtClean="0"/>
              <a:t>Would </a:t>
            </a:r>
            <a:r>
              <a:rPr lang="en-US" sz="2700" dirty="0"/>
              <a:t>likely require State to develop process to administer </a:t>
            </a:r>
            <a:r>
              <a:rPr lang="en-US" sz="2700" b="1" dirty="0"/>
              <a:t>all </a:t>
            </a:r>
            <a:r>
              <a:rPr lang="en-US" sz="2700" dirty="0"/>
              <a:t>subsidies from 100-400% FPL (per 1332 guidance</a:t>
            </a:r>
            <a:r>
              <a:rPr lang="en-US" sz="2700" dirty="0" smtClean="0"/>
              <a:t>)</a:t>
            </a:r>
          </a:p>
        </p:txBody>
      </p:sp>
      <p:sp>
        <p:nvSpPr>
          <p:cNvPr id="4"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13</a:t>
            </a:fld>
            <a:endParaRPr lang="en-US" altLang="en-US" sz="1200" dirty="0" smtClean="0">
              <a:latin typeface="Calibri" pitchFamily="34" charset="0"/>
            </a:endParaRPr>
          </a:p>
        </p:txBody>
      </p:sp>
    </p:spTree>
    <p:extLst>
      <p:ext uri="{BB962C8B-B14F-4D97-AF65-F5344CB8AC3E}">
        <p14:creationId xmlns:p14="http://schemas.microsoft.com/office/powerpoint/2010/main" val="1302417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MinnesotaCare</a:t>
            </a:r>
            <a:r>
              <a:rPr lang="en-US" dirty="0" smtClean="0"/>
              <a:t> up to 275% FPL (Public)</a:t>
            </a:r>
            <a:endParaRPr lang="en-US" dirty="0"/>
          </a:p>
        </p:txBody>
      </p:sp>
      <p:pic>
        <p:nvPicPr>
          <p:cNvPr id="4" name="Picture 3" descr="color coded chart showing Subsidy breakdown of MinnesotaCare up to 275% FPL (Publi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352" y="1670032"/>
            <a:ext cx="8169348" cy="4377307"/>
          </a:xfrm>
          <a:prstGeom prst="rect">
            <a:avLst/>
          </a:prstGeom>
        </p:spPr>
      </p:pic>
      <p:sp>
        <p:nvSpPr>
          <p:cNvPr id="3" name="Slide Number Placeholder 2"/>
          <p:cNvSpPr>
            <a:spLocks noGrp="1"/>
          </p:cNvSpPr>
          <p:nvPr>
            <p:ph type="sldNum" sz="quarter" idx="11"/>
          </p:nvPr>
        </p:nvSpPr>
        <p:spPr/>
        <p:txBody>
          <a:bodyPr/>
          <a:lstStyle/>
          <a:p>
            <a:fld id="{9F8FA0FF-B194-4927-BB1D-56AA63D432A4}" type="slidenum">
              <a:rPr lang="en-US" smtClean="0"/>
              <a:pPr/>
              <a:t>14</a:t>
            </a:fld>
            <a:endParaRPr lang="en-US" dirty="0"/>
          </a:p>
        </p:txBody>
      </p:sp>
    </p:spTree>
    <p:extLst>
      <p:ext uri="{BB962C8B-B14F-4D97-AF65-F5344CB8AC3E}">
        <p14:creationId xmlns:p14="http://schemas.microsoft.com/office/powerpoint/2010/main" val="1640628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Results: </a:t>
            </a:r>
            <a:br>
              <a:rPr lang="en-US" dirty="0" smtClean="0"/>
            </a:br>
            <a:r>
              <a:rPr lang="en-US" dirty="0" err="1" smtClean="0"/>
              <a:t>MinnesotaCare</a:t>
            </a:r>
            <a:r>
              <a:rPr lang="en-US" dirty="0" smtClean="0"/>
              <a:t> Expanded to 275% FPL</a:t>
            </a:r>
            <a:endParaRPr lang="en-US" dirty="0"/>
          </a:p>
        </p:txBody>
      </p:sp>
      <p:sp>
        <p:nvSpPr>
          <p:cNvPr id="4" name="Rectangle 3"/>
          <p:cNvSpPr/>
          <p:nvPr/>
        </p:nvSpPr>
        <p:spPr>
          <a:xfrm>
            <a:off x="1325009" y="1526959"/>
            <a:ext cx="6487885" cy="449943"/>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solidFill>
                  <a:schemeClr val="bg1"/>
                </a:solidFill>
              </a:rPr>
              <a:t>Estimated Population Impacted: 42,700 Average Monthly Enrollees</a:t>
            </a:r>
          </a:p>
        </p:txBody>
      </p:sp>
      <p:graphicFrame>
        <p:nvGraphicFramePr>
          <p:cNvPr id="6" name="Table 5" descr="Category Financial Impact&#10;Total New State Cost &#10;(without new federal dollars) $70 M&#10;$62 M -  37,000 current on-Exchange 200-275% FPL&#10;$ 8 M - 5,700 current uninsured 200-275% FPL&#10;Potential New Federal Dollars $35 M  to  $94 M &#10;$35 - 1115 waiver or $94 M - 1332 waiver&#10;TOTAL NET STATE IMPACT&#10;(Assuming New Federal Dollars) ($24 M) to $35 M&#10;"/>
          <p:cNvGraphicFramePr>
            <a:graphicFrameLocks noGrp="1"/>
          </p:cNvGraphicFramePr>
          <p:nvPr>
            <p:extLst>
              <p:ext uri="{D42A27DB-BD31-4B8C-83A1-F6EECF244321}">
                <p14:modId xmlns:p14="http://schemas.microsoft.com/office/powerpoint/2010/main" val="220362332"/>
              </p:ext>
            </p:extLst>
          </p:nvPr>
        </p:nvGraphicFramePr>
        <p:xfrm>
          <a:off x="374322" y="2109132"/>
          <a:ext cx="8461830" cy="3284755"/>
        </p:xfrm>
        <a:graphic>
          <a:graphicData uri="http://schemas.openxmlformats.org/drawingml/2006/table">
            <a:tbl>
              <a:tblPr firstRow="1" firstCol="1">
                <a:tableStyleId>{5C22544A-7EE6-4342-B048-85BDC9FD1C3A}</a:tableStyleId>
              </a:tblPr>
              <a:tblGrid>
                <a:gridCol w="4006369"/>
                <a:gridCol w="4455461"/>
              </a:tblGrid>
              <a:tr h="652559">
                <a:tc>
                  <a:txBody>
                    <a:bodyPr/>
                    <a:lstStyle/>
                    <a:p>
                      <a:pPr algn="ctr"/>
                      <a:r>
                        <a:rPr lang="en-US" sz="2400" b="1" i="0" dirty="0" smtClean="0">
                          <a:solidFill>
                            <a:schemeClr val="bg1"/>
                          </a:solidFill>
                        </a:rPr>
                        <a:t>Category</a:t>
                      </a:r>
                      <a:endParaRPr lang="en-US" sz="2400" b="1" i="0" dirty="0">
                        <a:solidFill>
                          <a:schemeClr val="bg1"/>
                        </a:solidFill>
                      </a:endParaRPr>
                    </a:p>
                  </a:txBody>
                  <a:tcPr anchor="ctr">
                    <a:solidFill>
                      <a:schemeClr val="tx1"/>
                    </a:solidFill>
                  </a:tcPr>
                </a:tc>
                <a:tc>
                  <a:txBody>
                    <a:bodyPr/>
                    <a:lstStyle/>
                    <a:p>
                      <a:pPr algn="ctr"/>
                      <a:r>
                        <a:rPr lang="en-US" sz="2400" b="1" baseline="0" dirty="0" smtClean="0">
                          <a:solidFill>
                            <a:schemeClr val="bg1"/>
                          </a:solidFill>
                        </a:rPr>
                        <a:t>Financial Impact</a:t>
                      </a:r>
                    </a:p>
                  </a:txBody>
                  <a:tcPr anchor="ctr">
                    <a:solidFill>
                      <a:schemeClr val="tx1"/>
                    </a:solidFill>
                  </a:tcPr>
                </a:tc>
              </a:tr>
              <a:tr h="851278">
                <a:tc>
                  <a:txBody>
                    <a:bodyPr/>
                    <a:lstStyle/>
                    <a:p>
                      <a:r>
                        <a:rPr lang="en-US" sz="2000" dirty="0" smtClean="0"/>
                        <a:t>Total New State Cost </a:t>
                      </a:r>
                    </a:p>
                    <a:p>
                      <a:pPr algn="l"/>
                      <a:r>
                        <a:rPr lang="en-US" sz="1800" i="1" dirty="0" smtClean="0"/>
                        <a:t>(without</a:t>
                      </a:r>
                      <a:r>
                        <a:rPr lang="en-US" sz="1800" i="1" baseline="0" dirty="0" smtClean="0"/>
                        <a:t> new federal dollars)</a:t>
                      </a:r>
                      <a:endParaRPr lang="en-US" sz="1800" b="1" i="1" dirty="0">
                        <a:solidFill>
                          <a:schemeClr val="tx1"/>
                        </a:solidFill>
                      </a:endParaRPr>
                    </a:p>
                  </a:txBody>
                  <a:tcPr anchor="ctr">
                    <a:solidFill>
                      <a:schemeClr val="accent1">
                        <a:lumMod val="75000"/>
                      </a:schemeClr>
                    </a:solidFill>
                  </a:tcPr>
                </a:tc>
                <a:tc>
                  <a:txBody>
                    <a:bodyPr/>
                    <a:lstStyle/>
                    <a:p>
                      <a:pPr algn="ctr">
                        <a:spcBef>
                          <a:spcPts val="600"/>
                        </a:spcBef>
                        <a:spcAft>
                          <a:spcPts val="600"/>
                        </a:spcAft>
                      </a:pPr>
                      <a:r>
                        <a:rPr lang="en-US" b="1" dirty="0" smtClean="0"/>
                        <a:t>$</a:t>
                      </a:r>
                      <a:r>
                        <a:rPr lang="en-US" b="1" baseline="0" dirty="0" smtClean="0"/>
                        <a:t>70 M</a:t>
                      </a:r>
                    </a:p>
                    <a:p>
                      <a:pPr marL="0" lvl="0" indent="0" algn="l">
                        <a:buFont typeface="Arial" panose="020B0604020202020204" pitchFamily="34" charset="0"/>
                        <a:buNone/>
                      </a:pPr>
                      <a:r>
                        <a:rPr lang="en-US" sz="1600" i="1" baseline="0" dirty="0" smtClean="0"/>
                        <a:t>$62 M -  37,000 current on-Exchange 200-275% FPL</a:t>
                      </a:r>
                    </a:p>
                    <a:p>
                      <a:pPr marL="0" lvl="0" indent="0" algn="l">
                        <a:buFont typeface="Arial" panose="020B0604020202020204" pitchFamily="34" charset="0"/>
                        <a:buNone/>
                      </a:pPr>
                      <a:r>
                        <a:rPr lang="en-US" sz="1600" i="1" baseline="0" dirty="0" smtClean="0"/>
                        <a:t>$ 8 M - 5,700 current uninsured 200-275% FPL</a:t>
                      </a:r>
                    </a:p>
                  </a:txBody>
                  <a:tcPr anchor="b">
                    <a:solidFill>
                      <a:schemeClr val="accent1">
                        <a:lumMod val="60000"/>
                        <a:lumOff val="40000"/>
                      </a:schemeClr>
                    </a:solidFill>
                  </a:tcPr>
                </a:tc>
              </a:tr>
              <a:tr h="851278">
                <a:tc>
                  <a:txBody>
                    <a:bodyPr/>
                    <a:lstStyle/>
                    <a:p>
                      <a:r>
                        <a:rPr lang="en-US" sz="2000" dirty="0" smtClean="0"/>
                        <a:t>Potential New</a:t>
                      </a:r>
                      <a:r>
                        <a:rPr lang="en-US" sz="2000" baseline="0" dirty="0" smtClean="0"/>
                        <a:t> Federal Dollars</a:t>
                      </a:r>
                      <a:endParaRPr lang="en-US" sz="2000" b="1" dirty="0">
                        <a:solidFill>
                          <a:schemeClr val="tx1"/>
                        </a:solidFill>
                      </a:endParaRPr>
                    </a:p>
                  </a:txBody>
                  <a:tcPr anchor="ctr">
                    <a:solidFill>
                      <a:schemeClr val="accent1">
                        <a:lumMod val="75000"/>
                      </a:schemeClr>
                    </a:solidFill>
                  </a:tcPr>
                </a:tc>
                <a:tc>
                  <a:txBody>
                    <a:bodyPr/>
                    <a:lstStyle/>
                    <a:p>
                      <a:pPr algn="ctr">
                        <a:spcBef>
                          <a:spcPts val="0"/>
                        </a:spcBef>
                        <a:spcAft>
                          <a:spcPts val="600"/>
                        </a:spcAft>
                      </a:pPr>
                      <a:r>
                        <a:rPr lang="en-US" b="1" dirty="0" smtClean="0"/>
                        <a:t>$35 M </a:t>
                      </a:r>
                      <a:r>
                        <a:rPr lang="en-US" b="1" baseline="0" dirty="0" smtClean="0"/>
                        <a:t> to </a:t>
                      </a:r>
                      <a:r>
                        <a:rPr lang="en-US" b="1" dirty="0" smtClean="0"/>
                        <a:t> $</a:t>
                      </a:r>
                      <a:r>
                        <a:rPr lang="en-US" b="1" baseline="0" dirty="0" smtClean="0"/>
                        <a:t>94 M </a:t>
                      </a:r>
                      <a:endParaRPr lang="en-US" sz="1600" i="1" baseline="0" dirty="0" smtClean="0"/>
                    </a:p>
                    <a:p>
                      <a:pPr algn="ctr">
                        <a:spcBef>
                          <a:spcPts val="600"/>
                        </a:spcBef>
                        <a:spcAft>
                          <a:spcPts val="600"/>
                        </a:spcAft>
                      </a:pPr>
                      <a:r>
                        <a:rPr lang="en-US" sz="1600" i="1" baseline="0" dirty="0" smtClean="0"/>
                        <a:t>$35 - 1115 waiver or $94 M - 1332 waiver</a:t>
                      </a:r>
                    </a:p>
                  </a:txBody>
                  <a:tcPr anchor="b">
                    <a:solidFill>
                      <a:schemeClr val="accent1">
                        <a:lumMod val="60000"/>
                        <a:lumOff val="40000"/>
                      </a:schemeClr>
                    </a:solidFill>
                  </a:tcPr>
                </a:tc>
              </a:tr>
              <a:tr h="851278">
                <a:tc>
                  <a:txBody>
                    <a:bodyPr/>
                    <a:lstStyle/>
                    <a:p>
                      <a:r>
                        <a:rPr lang="en-US" sz="2000" baseline="0" dirty="0" smtClean="0">
                          <a:solidFill>
                            <a:schemeClr val="bg1"/>
                          </a:solidFill>
                        </a:rPr>
                        <a:t>TOTAL NET STATE IMPACT</a:t>
                      </a:r>
                    </a:p>
                    <a:p>
                      <a:r>
                        <a:rPr lang="en-US" sz="1400" b="1" i="1" baseline="0" dirty="0" smtClean="0">
                          <a:solidFill>
                            <a:schemeClr val="bg1"/>
                          </a:solidFill>
                        </a:rPr>
                        <a:t>(Assuming New Federal Dollars)</a:t>
                      </a:r>
                      <a:endParaRPr lang="en-US" sz="1400" b="1" i="1" dirty="0">
                        <a:solidFill>
                          <a:schemeClr val="bg1"/>
                        </a:solidFill>
                      </a:endParaRPr>
                    </a:p>
                  </a:txBody>
                  <a:tcPr anchor="ctr">
                    <a:solidFill>
                      <a:schemeClr val="accent1">
                        <a:lumMod val="75000"/>
                      </a:schemeClr>
                    </a:solidFill>
                  </a:tcPr>
                </a:tc>
                <a:tc>
                  <a:txBody>
                    <a:bodyPr/>
                    <a:lstStyle/>
                    <a:p>
                      <a:pPr algn="ctr"/>
                      <a:r>
                        <a:rPr lang="en-US" b="1" baseline="0" dirty="0" smtClean="0">
                          <a:solidFill>
                            <a:schemeClr val="bg1"/>
                          </a:solidFill>
                        </a:rPr>
                        <a:t>($24 M) to $35 M</a:t>
                      </a:r>
                    </a:p>
                  </a:txBody>
                  <a:tcPr anchor="ctr">
                    <a:solidFill>
                      <a:schemeClr val="accent1">
                        <a:lumMod val="75000"/>
                      </a:schemeClr>
                    </a:solidFill>
                  </a:tcPr>
                </a:tc>
              </a:tr>
            </a:tbl>
          </a:graphicData>
        </a:graphic>
      </p:graphicFrame>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15</a:t>
            </a:fld>
            <a:endParaRPr lang="en-US" dirty="0"/>
          </a:p>
        </p:txBody>
      </p:sp>
    </p:spTree>
    <p:extLst>
      <p:ext uri="{BB962C8B-B14F-4D97-AF65-F5344CB8AC3E}">
        <p14:creationId xmlns:p14="http://schemas.microsoft.com/office/powerpoint/2010/main" val="3781883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28599" y="228600"/>
            <a:ext cx="2340429" cy="5105400"/>
          </a:xfrm>
        </p:spPr>
        <p:txBody>
          <a:bodyPr/>
          <a:lstStyle/>
          <a:p>
            <a:r>
              <a:rPr lang="en-US" u="sng" dirty="0" smtClean="0"/>
              <a:t>Cost Estimate Modeling for the Public Program Expansion Option</a:t>
            </a:r>
            <a:endParaRPr lang="en-US" dirty="0"/>
          </a:p>
        </p:txBody>
      </p:sp>
      <p:sp>
        <p:nvSpPr>
          <p:cNvPr id="2" name="Title 1"/>
          <p:cNvSpPr>
            <a:spLocks noGrp="1"/>
          </p:cNvSpPr>
          <p:nvPr>
            <p:ph type="title"/>
          </p:nvPr>
        </p:nvSpPr>
        <p:spPr/>
        <p:txBody>
          <a:bodyPr>
            <a:normAutofit/>
          </a:bodyPr>
          <a:lstStyle/>
          <a:p>
            <a:r>
              <a:rPr lang="en-US" dirty="0" smtClean="0"/>
              <a:t>Key Drivers</a:t>
            </a:r>
            <a:endParaRPr lang="en-US" dirty="0"/>
          </a:p>
        </p:txBody>
      </p:sp>
      <p:sp>
        <p:nvSpPr>
          <p:cNvPr id="3" name="Content Placeholder 2"/>
          <p:cNvSpPr>
            <a:spLocks noGrp="1"/>
          </p:cNvSpPr>
          <p:nvPr>
            <p:ph idx="1"/>
          </p:nvPr>
        </p:nvSpPr>
        <p:spPr>
          <a:xfrm>
            <a:off x="2883877" y="1371599"/>
            <a:ext cx="5952275" cy="4211515"/>
          </a:xfrm>
        </p:spPr>
        <p:txBody>
          <a:bodyPr>
            <a:normAutofit lnSpcReduction="10000"/>
          </a:bodyPr>
          <a:lstStyle/>
          <a:p>
            <a:pPr>
              <a:lnSpc>
                <a:spcPct val="110000"/>
              </a:lnSpc>
              <a:spcAft>
                <a:spcPts val="1200"/>
              </a:spcAft>
            </a:pPr>
            <a:r>
              <a:rPr lang="en-US" dirty="0" smtClean="0">
                <a:solidFill>
                  <a:schemeClr val="tx1"/>
                </a:solidFill>
              </a:rPr>
              <a:t>Current </a:t>
            </a:r>
            <a:r>
              <a:rPr lang="en-US" dirty="0" err="1">
                <a:solidFill>
                  <a:schemeClr val="tx1"/>
                </a:solidFill>
              </a:rPr>
              <a:t>MinnesotaCare</a:t>
            </a:r>
            <a:r>
              <a:rPr lang="en-US" dirty="0">
                <a:solidFill>
                  <a:schemeClr val="tx1"/>
                </a:solidFill>
              </a:rPr>
              <a:t> capitation payments lower than QHP premiums (provider rates and admin cost)</a:t>
            </a:r>
          </a:p>
          <a:p>
            <a:pPr>
              <a:lnSpc>
                <a:spcPct val="110000"/>
              </a:lnSpc>
              <a:spcAft>
                <a:spcPts val="1200"/>
              </a:spcAft>
            </a:pPr>
            <a:r>
              <a:rPr lang="en-US" dirty="0" err="1">
                <a:solidFill>
                  <a:schemeClr val="tx1"/>
                </a:solidFill>
              </a:rPr>
              <a:t>MinnesotaCare</a:t>
            </a:r>
            <a:r>
              <a:rPr lang="en-US" dirty="0">
                <a:solidFill>
                  <a:schemeClr val="tx1"/>
                </a:solidFill>
              </a:rPr>
              <a:t> benefit set </a:t>
            </a:r>
          </a:p>
          <a:p>
            <a:pPr>
              <a:lnSpc>
                <a:spcPct val="110000"/>
              </a:lnSpc>
              <a:spcAft>
                <a:spcPts val="1200"/>
              </a:spcAft>
            </a:pPr>
            <a:r>
              <a:rPr lang="en-US" dirty="0">
                <a:solidFill>
                  <a:schemeClr val="tx1"/>
                </a:solidFill>
              </a:rPr>
              <a:t>AV higher for 200-275% FPL than current QHP, but lower than </a:t>
            </a:r>
            <a:r>
              <a:rPr lang="en-US" dirty="0" err="1">
                <a:solidFill>
                  <a:schemeClr val="tx1"/>
                </a:solidFill>
              </a:rPr>
              <a:t>MinnesotaCare</a:t>
            </a:r>
            <a:r>
              <a:rPr lang="en-US" dirty="0">
                <a:solidFill>
                  <a:schemeClr val="tx1"/>
                </a:solidFill>
              </a:rPr>
              <a:t> from 138-200</a:t>
            </a:r>
            <a:r>
              <a:rPr lang="en-US" dirty="0" smtClean="0">
                <a:solidFill>
                  <a:schemeClr val="tx1"/>
                </a:solidFill>
              </a:rPr>
              <a:t>%</a:t>
            </a:r>
          </a:p>
          <a:p>
            <a:pPr>
              <a:lnSpc>
                <a:spcPct val="110000"/>
              </a:lnSpc>
              <a:spcAft>
                <a:spcPts val="1200"/>
              </a:spcAft>
            </a:pPr>
            <a:r>
              <a:rPr lang="en-US" dirty="0" smtClean="0"/>
              <a:t>Uninsured take up rate is 10%. </a:t>
            </a:r>
            <a:endParaRPr lang="en-US" dirty="0"/>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16</a:t>
            </a:fld>
            <a:endParaRPr lang="en-US" dirty="0"/>
          </a:p>
        </p:txBody>
      </p:sp>
    </p:spTree>
    <p:extLst>
      <p:ext uri="{BB962C8B-B14F-4D97-AF65-F5344CB8AC3E}">
        <p14:creationId xmlns:p14="http://schemas.microsoft.com/office/powerpoint/2010/main" val="4267284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28599" y="228600"/>
            <a:ext cx="2321417" cy="5105400"/>
          </a:xfrm>
        </p:spPr>
        <p:txBody>
          <a:bodyPr/>
          <a:lstStyle/>
          <a:p>
            <a:r>
              <a:rPr lang="en-US" u="sng" dirty="0"/>
              <a:t>Option </a:t>
            </a:r>
            <a:r>
              <a:rPr lang="en-US" u="sng" dirty="0" smtClean="0"/>
              <a:t>1</a:t>
            </a:r>
            <a:r>
              <a:rPr lang="en-US" dirty="0" smtClean="0"/>
              <a:t>: Public Program Expansion up to 275% FPL</a:t>
            </a:r>
            <a:endParaRPr lang="en-US" dirty="0"/>
          </a:p>
          <a:p>
            <a:endParaRPr lang="en-US" dirty="0"/>
          </a:p>
        </p:txBody>
      </p:sp>
      <p:sp>
        <p:nvSpPr>
          <p:cNvPr id="2" name="Title 1"/>
          <p:cNvSpPr>
            <a:spLocks noGrp="1"/>
          </p:cNvSpPr>
          <p:nvPr>
            <p:ph type="title"/>
          </p:nvPr>
        </p:nvSpPr>
        <p:spPr/>
        <p:txBody>
          <a:bodyPr>
            <a:normAutofit/>
          </a:bodyPr>
          <a:lstStyle/>
          <a:p>
            <a:r>
              <a:rPr lang="en-US" dirty="0" smtClean="0"/>
              <a:t>Potential Consumer Impact</a:t>
            </a:r>
            <a:endParaRPr lang="en-US" dirty="0"/>
          </a:p>
        </p:txBody>
      </p:sp>
      <p:sp>
        <p:nvSpPr>
          <p:cNvPr id="3" name="Content Placeholder 2"/>
          <p:cNvSpPr>
            <a:spLocks noGrp="1"/>
          </p:cNvSpPr>
          <p:nvPr>
            <p:ph idx="1"/>
          </p:nvPr>
        </p:nvSpPr>
        <p:spPr>
          <a:xfrm>
            <a:off x="3048000" y="1371600"/>
            <a:ext cx="5367338" cy="4114800"/>
          </a:xfrm>
        </p:spPr>
        <p:txBody>
          <a:bodyPr/>
          <a:lstStyle/>
          <a:p>
            <a:pPr marL="0" indent="0" algn="r">
              <a:buNone/>
            </a:pPr>
            <a:endParaRPr lang="en-US" sz="2000" dirty="0" smtClean="0"/>
          </a:p>
          <a:p>
            <a:pPr marL="0" indent="0" algn="r">
              <a:buNone/>
            </a:pPr>
            <a:endParaRPr lang="en-US" sz="2000" dirty="0">
              <a:solidFill>
                <a:schemeClr val="tx1"/>
              </a:solidFill>
            </a:endParaRPr>
          </a:p>
          <a:p>
            <a:pPr marL="0" indent="0" algn="r">
              <a:buNone/>
            </a:pPr>
            <a:endParaRPr lang="en-US" sz="2000" dirty="0" smtClean="0">
              <a:solidFill>
                <a:schemeClr val="tx1"/>
              </a:solidFill>
            </a:endParaRPr>
          </a:p>
          <a:p>
            <a:pPr marL="0" indent="0" algn="ctr">
              <a:buNone/>
            </a:pPr>
            <a:r>
              <a:rPr lang="en-US" sz="2000" dirty="0" smtClean="0">
                <a:solidFill>
                  <a:schemeClr val="tx1"/>
                </a:solidFill>
              </a:rPr>
              <a:t>Current On-Exchange Enrollee (200-275% FPL)</a:t>
            </a:r>
          </a:p>
          <a:p>
            <a:pPr marL="0" indent="0" algn="ctr">
              <a:buNone/>
            </a:pPr>
            <a:r>
              <a:rPr lang="en-US" sz="1800" dirty="0" smtClean="0">
                <a:solidFill>
                  <a:schemeClr val="tx1"/>
                </a:solidFill>
              </a:rPr>
              <a:t>Monthly Premium 		($28) </a:t>
            </a:r>
          </a:p>
          <a:p>
            <a:pPr marL="0" indent="0" algn="ctr">
              <a:buNone/>
            </a:pPr>
            <a:r>
              <a:rPr lang="en-US" sz="1800" dirty="0" smtClean="0">
                <a:solidFill>
                  <a:schemeClr val="tx1"/>
                </a:solidFill>
              </a:rPr>
              <a:t>Monthly Cost-Sharing 	($70)</a:t>
            </a:r>
          </a:p>
          <a:p>
            <a:pPr marL="0" indent="0" algn="ctr">
              <a:buNone/>
            </a:pPr>
            <a:r>
              <a:rPr lang="en-US" sz="1800" b="1" dirty="0" smtClean="0">
                <a:solidFill>
                  <a:schemeClr val="tx1"/>
                </a:solidFill>
              </a:rPr>
              <a:t>Total 			($98)</a:t>
            </a:r>
            <a:endParaRPr lang="en-US" sz="1800" b="1" dirty="0">
              <a:solidFill>
                <a:schemeClr val="tx1"/>
              </a:solidFill>
            </a:endParaRPr>
          </a:p>
        </p:txBody>
      </p:sp>
      <p:sp>
        <p:nvSpPr>
          <p:cNvPr id="5" name="Rounded Rectangular Callout 4"/>
          <p:cNvSpPr/>
          <p:nvPr/>
        </p:nvSpPr>
        <p:spPr>
          <a:xfrm>
            <a:off x="292925" y="2201543"/>
            <a:ext cx="2755075" cy="1338117"/>
          </a:xfrm>
          <a:prstGeom prst="wedgeRoundRectCallout">
            <a:avLst>
              <a:gd name="adj1" fmla="val 84100"/>
              <a:gd name="adj2" fmla="val 62698"/>
              <a:gd name="adj3"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Saves consumers &gt; $1,100 /year</a:t>
            </a:r>
          </a:p>
        </p:txBody>
      </p:sp>
      <p:sp>
        <p:nvSpPr>
          <p:cNvPr id="8"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17</a:t>
            </a:fld>
            <a:endParaRPr lang="en-US" dirty="0"/>
          </a:p>
        </p:txBody>
      </p:sp>
    </p:spTree>
    <p:extLst>
      <p:ext uri="{BB962C8B-B14F-4D97-AF65-F5344CB8AC3E}">
        <p14:creationId xmlns:p14="http://schemas.microsoft.com/office/powerpoint/2010/main" val="290059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 Program </a:t>
            </a:r>
            <a:r>
              <a:rPr lang="en-US" dirty="0" smtClean="0"/>
              <a:t>Expansion: Pros and Cons</a:t>
            </a:r>
            <a:endParaRPr lang="en-US" dirty="0"/>
          </a:p>
        </p:txBody>
      </p:sp>
      <p:sp>
        <p:nvSpPr>
          <p:cNvPr id="4" name="Rectangle 3"/>
          <p:cNvSpPr/>
          <p:nvPr/>
        </p:nvSpPr>
        <p:spPr bwMode="auto">
          <a:xfrm>
            <a:off x="389351" y="1391458"/>
            <a:ext cx="4106449" cy="4171142"/>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eaLnBrk="0" fontAlgn="base" hangingPunct="0">
              <a:spcBef>
                <a:spcPct val="0"/>
              </a:spcBef>
              <a:spcAft>
                <a:spcPct val="0"/>
              </a:spcAft>
              <a:defRPr/>
            </a:pPr>
            <a:r>
              <a:rPr lang="en-US" sz="2000" b="1" kern="0" dirty="0">
                <a:solidFill>
                  <a:srgbClr val="000000"/>
                </a:solidFill>
                <a:latin typeface="Calibri" panose="020F0502020204030204" pitchFamily="34" charset="0"/>
              </a:rPr>
              <a:t>Pros</a:t>
            </a:r>
            <a:r>
              <a:rPr lang="en-US" sz="2000" b="1" kern="0" dirty="0" smtClean="0">
                <a:solidFill>
                  <a:srgbClr val="000000"/>
                </a:solidFill>
                <a:latin typeface="Calibri" panose="020F0502020204030204" pitchFamily="34" charset="0"/>
              </a:rPr>
              <a:t>:</a:t>
            </a:r>
            <a:endParaRPr lang="en-US" sz="2000" b="1" kern="0" dirty="0">
              <a:solidFill>
                <a:srgbClr val="000000"/>
              </a:solidFill>
              <a:latin typeface="Calibri" panose="020F0502020204030204" pitchFamily="34" charset="0"/>
            </a:endParaRPr>
          </a:p>
          <a:p>
            <a:pPr marL="285750" indent="-285750" eaLnBrk="0" fontAlgn="base" hangingPunct="0">
              <a:spcBef>
                <a:spcPct val="0"/>
              </a:spcBef>
              <a:spcAft>
                <a:spcPts val="1200"/>
              </a:spcAft>
              <a:buFont typeface="Arial" panose="020B0604020202020204" pitchFamily="34" charset="0"/>
              <a:buChar char="•"/>
              <a:defRPr/>
            </a:pPr>
            <a:r>
              <a:rPr lang="en-US" sz="1700" kern="0" dirty="0">
                <a:solidFill>
                  <a:srgbClr val="000000"/>
                </a:solidFill>
                <a:latin typeface="Calibri" panose="020F0502020204030204" pitchFamily="34" charset="0"/>
              </a:rPr>
              <a:t>Smooths affordability cliff</a:t>
            </a:r>
          </a:p>
          <a:p>
            <a:pPr marL="285750" lvl="0" indent="-285750" eaLnBrk="0" fontAlgn="base" hangingPunct="0">
              <a:spcBef>
                <a:spcPct val="0"/>
              </a:spcBef>
              <a:spcAft>
                <a:spcPts val="1200"/>
              </a:spcAft>
              <a:buFont typeface="Arial" panose="020B0604020202020204" pitchFamily="34" charset="0"/>
              <a:buChar char="•"/>
              <a:defRPr/>
            </a:pPr>
            <a:r>
              <a:rPr lang="en-US" sz="1700" kern="0" dirty="0" smtClean="0">
                <a:solidFill>
                  <a:srgbClr val="000000"/>
                </a:solidFill>
                <a:latin typeface="Calibri" panose="020F0502020204030204" pitchFamily="34" charset="0"/>
              </a:rPr>
              <a:t>Reduce program churn for consumers with income fluctuating above and below 200% FPL </a:t>
            </a:r>
          </a:p>
          <a:p>
            <a:pPr marL="285750" lvl="0" indent="-285750" eaLnBrk="0" fontAlgn="base" hangingPunct="0">
              <a:spcBef>
                <a:spcPct val="0"/>
              </a:spcBef>
              <a:spcAft>
                <a:spcPts val="1200"/>
              </a:spcAft>
              <a:buFont typeface="Arial" panose="020B0604020202020204" pitchFamily="34" charset="0"/>
              <a:buChar char="•"/>
              <a:defRPr/>
            </a:pPr>
            <a:r>
              <a:rPr lang="en-US" sz="1700" kern="0" dirty="0" smtClean="0">
                <a:latin typeface="Calibri" panose="020F0502020204030204" pitchFamily="34" charset="0"/>
              </a:rPr>
              <a:t>Population from 201-275% FPL benefits from state purchasing with public programs (more affordable coverage)</a:t>
            </a:r>
          </a:p>
          <a:p>
            <a:pPr marL="285750" lvl="0" indent="-285750" eaLnBrk="0" fontAlgn="base" hangingPunct="0">
              <a:spcBef>
                <a:spcPct val="0"/>
              </a:spcBef>
              <a:spcAft>
                <a:spcPts val="1200"/>
              </a:spcAft>
              <a:buFont typeface="Arial" panose="020B0604020202020204" pitchFamily="34" charset="0"/>
              <a:buChar char="•"/>
              <a:defRPr/>
            </a:pPr>
            <a:r>
              <a:rPr lang="en-US" sz="1700" kern="0" dirty="0" smtClean="0">
                <a:latin typeface="Calibri" panose="020F0502020204030204" pitchFamily="34" charset="0"/>
              </a:rPr>
              <a:t>Projected savings for consumers: $1,100  a year</a:t>
            </a:r>
            <a:endParaRPr lang="en-US" sz="1700" kern="0" dirty="0">
              <a:latin typeface="Calibri" panose="020F0502020204030204" pitchFamily="34" charset="0"/>
            </a:endParaRPr>
          </a:p>
          <a:p>
            <a:pPr marL="285750" lvl="0" indent="-285750" eaLnBrk="0" fontAlgn="base" hangingPunct="0">
              <a:spcBef>
                <a:spcPct val="0"/>
              </a:spcBef>
              <a:spcAft>
                <a:spcPts val="1200"/>
              </a:spcAft>
              <a:buFont typeface="Arial" panose="020B0604020202020204" pitchFamily="34" charset="0"/>
              <a:buChar char="•"/>
              <a:defRPr/>
            </a:pPr>
            <a:r>
              <a:rPr lang="en-US" sz="1700" kern="0" dirty="0">
                <a:latin typeface="Calibri" panose="020F0502020204030204" pitchFamily="34" charset="0"/>
              </a:rPr>
              <a:t>May </a:t>
            </a:r>
            <a:r>
              <a:rPr lang="en-US" sz="1700" kern="0" dirty="0" smtClean="0">
                <a:latin typeface="Calibri" panose="020F0502020204030204" pitchFamily="34" charset="0"/>
              </a:rPr>
              <a:t>result in savings for adding 200-275% FPL under a 1332 waiver scenario (</a:t>
            </a:r>
            <a:r>
              <a:rPr lang="en-US" sz="1700" kern="0" dirty="0">
                <a:latin typeface="Calibri" panose="020F0502020204030204" pitchFamily="34" charset="0"/>
              </a:rPr>
              <a:t>up to $24M/year) </a:t>
            </a:r>
          </a:p>
          <a:p>
            <a:pPr marL="285750" lvl="0" indent="-285750" eaLnBrk="0" fontAlgn="base" hangingPunct="0">
              <a:spcBef>
                <a:spcPct val="0"/>
              </a:spcBef>
              <a:spcAft>
                <a:spcPts val="1200"/>
              </a:spcAft>
              <a:buFont typeface="Arial" panose="020B0604020202020204" pitchFamily="34" charset="0"/>
              <a:buChar char="•"/>
              <a:defRPr/>
            </a:pPr>
            <a:endParaRPr lang="en-US" kern="0" dirty="0">
              <a:solidFill>
                <a:srgbClr val="FF0000"/>
              </a:solidFill>
              <a:latin typeface="Calibri" panose="020F0502020204030204" pitchFamily="34" charset="0"/>
            </a:endParaRPr>
          </a:p>
          <a:p>
            <a:pPr marL="285750" lvl="0" indent="-285750" eaLnBrk="0" fontAlgn="base" hangingPunct="0">
              <a:spcBef>
                <a:spcPct val="0"/>
              </a:spcBef>
              <a:spcAft>
                <a:spcPts val="1200"/>
              </a:spcAft>
              <a:buFont typeface="Arial" panose="020B0604020202020204" pitchFamily="34" charset="0"/>
              <a:buChar char="•"/>
              <a:defRPr/>
            </a:pPr>
            <a:endParaRPr lang="en-US" kern="0" dirty="0">
              <a:solidFill>
                <a:srgbClr val="FF0000"/>
              </a:solidFill>
              <a:latin typeface="Calibri" panose="020F0502020204030204" pitchFamily="34" charset="0"/>
            </a:endParaRPr>
          </a:p>
        </p:txBody>
      </p:sp>
      <p:sp>
        <p:nvSpPr>
          <p:cNvPr id="5" name="Rectangle 4"/>
          <p:cNvSpPr/>
          <p:nvPr/>
        </p:nvSpPr>
        <p:spPr bwMode="auto">
          <a:xfrm>
            <a:off x="4761254" y="1404219"/>
            <a:ext cx="4114800" cy="4158382"/>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eaLnBrk="0" fontAlgn="base" hangingPunct="0">
              <a:spcBef>
                <a:spcPct val="0"/>
              </a:spcBef>
              <a:spcAft>
                <a:spcPct val="0"/>
              </a:spcAft>
              <a:defRPr/>
            </a:pPr>
            <a:r>
              <a:rPr lang="en-US" sz="2000" b="1" kern="0" dirty="0">
                <a:solidFill>
                  <a:srgbClr val="000000"/>
                </a:solidFill>
                <a:latin typeface="Calibri" panose="020F0502020204030204" pitchFamily="34" charset="0"/>
              </a:rPr>
              <a:t>Cons</a:t>
            </a:r>
            <a:r>
              <a:rPr lang="en-US" sz="2000" b="1" kern="0" dirty="0" smtClean="0">
                <a:solidFill>
                  <a:srgbClr val="000000"/>
                </a:solidFill>
                <a:latin typeface="Calibri" panose="020F0502020204030204" pitchFamily="34" charset="0"/>
              </a:rPr>
              <a:t>:</a:t>
            </a:r>
          </a:p>
          <a:p>
            <a:pPr marL="344488" lvl="2" indent="-344488">
              <a:spcAft>
                <a:spcPts val="1200"/>
              </a:spcAft>
              <a:buClrTx/>
              <a:buFont typeface="Arial" panose="020B0604020202020204" pitchFamily="34" charset="0"/>
              <a:buChar char="•"/>
              <a:defRPr>
                <a:solidFill>
                  <a:srgbClr val="212121"/>
                </a:solidFill>
              </a:defRPr>
            </a:pPr>
            <a:r>
              <a:rPr lang="en-US" sz="1700" dirty="0" smtClean="0"/>
              <a:t>Shifts potential churn to 275% FPL level (though consumers have more financial resources)</a:t>
            </a:r>
          </a:p>
          <a:p>
            <a:pPr marL="344488" lvl="2" indent="-344488">
              <a:spcAft>
                <a:spcPts val="1200"/>
              </a:spcAft>
              <a:buClrTx/>
              <a:buFont typeface="Arial" panose="020B0604020202020204" pitchFamily="34" charset="0"/>
              <a:buChar char="•"/>
              <a:defRPr>
                <a:solidFill>
                  <a:srgbClr val="212121"/>
                </a:solidFill>
              </a:defRPr>
            </a:pPr>
            <a:r>
              <a:rPr lang="en-US" sz="1700" dirty="0" smtClean="0"/>
              <a:t>Reduces Marketplace enrollment</a:t>
            </a:r>
          </a:p>
          <a:p>
            <a:pPr marL="344488" lvl="2" indent="-344488">
              <a:spcAft>
                <a:spcPts val="1200"/>
              </a:spcAft>
              <a:buClrTx/>
              <a:buFont typeface="Arial" panose="020B0604020202020204" pitchFamily="34" charset="0"/>
              <a:buChar char="•"/>
              <a:defRPr>
                <a:solidFill>
                  <a:srgbClr val="212121"/>
                </a:solidFill>
              </a:defRPr>
            </a:pPr>
            <a:r>
              <a:rPr lang="en-US" sz="1700" dirty="0" smtClean="0"/>
              <a:t>Most likely unavailable option under  SSBM/FFM model (per 1332 guidance)</a:t>
            </a:r>
          </a:p>
          <a:p>
            <a:pPr marL="344488" lvl="2" indent="-344488">
              <a:spcAft>
                <a:spcPts val="1200"/>
              </a:spcAft>
              <a:buClrTx/>
              <a:buFont typeface="Arial" panose="020B0604020202020204" pitchFamily="34" charset="0"/>
              <a:buChar char="•"/>
              <a:defRPr>
                <a:solidFill>
                  <a:srgbClr val="212121"/>
                </a:solidFill>
              </a:defRPr>
            </a:pPr>
            <a:r>
              <a:rPr lang="en-US" sz="1700" dirty="0" smtClean="0"/>
              <a:t>Likely requires that State administer </a:t>
            </a:r>
            <a:r>
              <a:rPr lang="en-US" sz="1700" b="1" dirty="0" smtClean="0"/>
              <a:t>all </a:t>
            </a:r>
            <a:r>
              <a:rPr lang="en-US" sz="1700" dirty="0" smtClean="0"/>
              <a:t>tax credits (per 1332 guidance)</a:t>
            </a:r>
          </a:p>
          <a:p>
            <a:pPr marL="344488" lvl="2" indent="-344488">
              <a:lnSpc>
                <a:spcPct val="72000"/>
              </a:lnSpc>
              <a:spcBef>
                <a:spcPts val="400"/>
              </a:spcBef>
              <a:buClrTx/>
              <a:buFont typeface="Arial" panose="020B0604020202020204" pitchFamily="34" charset="0"/>
              <a:buChar char="•"/>
              <a:defRPr>
                <a:solidFill>
                  <a:srgbClr val="212121"/>
                </a:solidFill>
              </a:defRPr>
            </a:pPr>
            <a:endParaRPr lang="en-US" sz="1900" dirty="0" smtClean="0"/>
          </a:p>
          <a:p>
            <a:pPr marL="344488" lvl="2" indent="-344488">
              <a:lnSpc>
                <a:spcPct val="72000"/>
              </a:lnSpc>
              <a:spcBef>
                <a:spcPts val="400"/>
              </a:spcBef>
              <a:buClrTx/>
              <a:buFont typeface="Arial" panose="020B0604020202020204" pitchFamily="34" charset="0"/>
              <a:buChar char="•"/>
              <a:defRPr>
                <a:solidFill>
                  <a:srgbClr val="212121"/>
                </a:solidFill>
              </a:defRPr>
            </a:pPr>
            <a:endParaRPr lang="en-US" sz="1900" dirty="0"/>
          </a:p>
          <a:p>
            <a:pPr marL="285750" lvl="0" indent="-285750" eaLnBrk="0" fontAlgn="base" hangingPunct="0">
              <a:spcBef>
                <a:spcPct val="0"/>
              </a:spcBef>
              <a:spcAft>
                <a:spcPts val="600"/>
              </a:spcAft>
              <a:buFont typeface="Arial" panose="020B0604020202020204" pitchFamily="34" charset="0"/>
              <a:buChar char="•"/>
              <a:defRPr/>
            </a:pPr>
            <a:endParaRPr lang="en-US" sz="2000" kern="0" dirty="0">
              <a:solidFill>
                <a:srgbClr val="000000"/>
              </a:solidFill>
              <a:latin typeface="Calibri" panose="020F0502020204030204" pitchFamily="34" charset="0"/>
            </a:endParaRPr>
          </a:p>
        </p:txBody>
      </p:sp>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18</a:t>
            </a:fld>
            <a:endParaRPr lang="en-US" dirty="0"/>
          </a:p>
        </p:txBody>
      </p:sp>
    </p:spTree>
    <p:extLst>
      <p:ext uri="{BB962C8B-B14F-4D97-AF65-F5344CB8AC3E}">
        <p14:creationId xmlns:p14="http://schemas.microsoft.com/office/powerpoint/2010/main" val="2883080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802" y="2514600"/>
            <a:ext cx="8534400" cy="1600200"/>
          </a:xfrm>
          <a:solidFill>
            <a:schemeClr val="bg1">
              <a:lumMod val="85000"/>
            </a:schemeClr>
          </a:solidFill>
          <a:ln w="28575">
            <a:solidFill>
              <a:schemeClr val="accent1"/>
            </a:solidFill>
            <a:prstDash val="sysDot"/>
          </a:ln>
        </p:spPr>
        <p:txBody>
          <a:bodyPr anchor="ctr">
            <a:normAutofit fontScale="90000"/>
          </a:bodyPr>
          <a:lstStyle/>
          <a:p>
            <a:r>
              <a:rPr lang="en-US" dirty="0" smtClean="0"/>
              <a:t>Modeling Results </a:t>
            </a:r>
            <a:r>
              <a:rPr lang="en-US" dirty="0"/>
              <a:t>of </a:t>
            </a:r>
            <a:r>
              <a:rPr lang="en-US" dirty="0" smtClean="0"/>
              <a:t>Affordability Programs Option 2: Private Market Consolidation</a:t>
            </a:r>
            <a:endParaRPr lang="en-US" dirty="0"/>
          </a:p>
        </p:txBody>
      </p:sp>
      <p:sp>
        <p:nvSpPr>
          <p:cNvPr id="3"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19</a:t>
            </a:fld>
            <a:endParaRPr lang="en-US" dirty="0"/>
          </a:p>
        </p:txBody>
      </p:sp>
    </p:spTree>
    <p:extLst>
      <p:ext uri="{BB962C8B-B14F-4D97-AF65-F5344CB8AC3E}">
        <p14:creationId xmlns:p14="http://schemas.microsoft.com/office/powerpoint/2010/main" val="3966952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Vision and Goals</a:t>
            </a:r>
            <a:endParaRPr lang="en-US" dirty="0"/>
          </a:p>
        </p:txBody>
      </p:sp>
      <p:sp>
        <p:nvSpPr>
          <p:cNvPr id="28" name="TextBox 27"/>
          <p:cNvSpPr txBox="1"/>
          <p:nvPr/>
        </p:nvSpPr>
        <p:spPr>
          <a:xfrm>
            <a:off x="245807" y="1316772"/>
            <a:ext cx="8632723" cy="4431983"/>
          </a:xfrm>
          <a:prstGeom prst="rect">
            <a:avLst/>
          </a:prstGeom>
          <a:solidFill>
            <a:schemeClr val="bg1">
              <a:alpha val="0"/>
            </a:schemeClr>
          </a:solidFill>
          <a:ln>
            <a:noFill/>
          </a:ln>
        </p:spPr>
        <p:txBody>
          <a:bodyPr wrap="square" rtlCol="0">
            <a:spAutoFit/>
          </a:bodyPr>
          <a:lstStyle/>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Vision</a:t>
            </a:r>
            <a:r>
              <a:rPr kumimoji="0" lang="en-US" b="1" i="0" strike="noStrike" kern="0" cap="none" spc="0" normalizeH="0" baseline="0" noProof="0" dirty="0" smtClean="0">
                <a:ln>
                  <a:noFill/>
                </a:ln>
                <a:solidFill>
                  <a:srgbClr val="000000"/>
                </a:solidFill>
                <a:effectLst/>
                <a:uLnTx/>
                <a:uFillTx/>
                <a:latin typeface="Calibri" panose="020F0502020204030204" pitchFamily="34" charset="0"/>
              </a:rPr>
              <a:t>: </a:t>
            </a:r>
            <a:r>
              <a:rPr kumimoji="0" lang="en-US" i="0" strike="noStrike" kern="0" cap="none" spc="0" normalizeH="0" baseline="0" noProof="0" dirty="0" smtClean="0">
                <a:ln>
                  <a:noFill/>
                </a:ln>
                <a:solidFill>
                  <a:srgbClr val="000000"/>
                </a:solidFill>
                <a:effectLst/>
                <a:uLnTx/>
                <a:uFillTx/>
                <a:latin typeface="Calibri" panose="020F0502020204030204" pitchFamily="34" charset="0"/>
              </a:rPr>
              <a:t>Sustainable, quality health</a:t>
            </a:r>
            <a:r>
              <a:rPr kumimoji="0" lang="en-US" i="0" strike="noStrike" kern="0" cap="none" spc="0" normalizeH="0" noProof="0" dirty="0" smtClean="0">
                <a:ln>
                  <a:noFill/>
                </a:ln>
                <a:solidFill>
                  <a:srgbClr val="000000"/>
                </a:solidFill>
                <a:effectLst/>
                <a:uLnTx/>
                <a:uFillTx/>
                <a:latin typeface="Calibri" panose="020F0502020204030204" pitchFamily="34" charset="0"/>
              </a:rPr>
              <a:t> care for all Minnesotans</a:t>
            </a:r>
            <a:endParaRPr kumimoji="0" lang="en-US" b="1" i="0" u="sng"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Guiding Principles</a:t>
            </a: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Realistic: </a:t>
            </a:r>
            <a:r>
              <a:rPr lang="en-US" sz="1600" kern="0" dirty="0" smtClean="0">
                <a:solidFill>
                  <a:srgbClr val="000000"/>
                </a:solidFill>
                <a:latin typeface="Calibri" panose="020F0502020204030204" pitchFamily="34" charset="0"/>
              </a:rPr>
              <a:t>The task force will make recommendations that can realistically be implemented.</a:t>
            </a:r>
            <a:endParaRPr lang="en-US" sz="1600" b="1" i="1" kern="0" dirty="0" smtClean="0">
              <a:solidFill>
                <a:srgbClr val="000000"/>
              </a:solidFill>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High Value Impact:</a:t>
            </a:r>
            <a:r>
              <a:rPr lang="en-US" sz="1600" b="1" i="1" kern="0" dirty="0">
                <a:solidFill>
                  <a:srgbClr val="000000"/>
                </a:solidFill>
                <a:latin typeface="Calibri" panose="020F0502020204030204" pitchFamily="34" charset="0"/>
              </a:rPr>
              <a:t> </a:t>
            </a:r>
            <a:r>
              <a:rPr lang="en-US" sz="1600" kern="0" dirty="0" smtClean="0">
                <a:solidFill>
                  <a:srgbClr val="000000"/>
                </a:solidFill>
                <a:latin typeface="Calibri" panose="020F0502020204030204" pitchFamily="34" charset="0"/>
              </a:rPr>
              <a:t>The task force will seek recommendations that have high value and are meaningful to Minnesota’s health care reform efforts.</a:t>
            </a:r>
            <a:endParaRPr kumimoji="0" lang="en-US" b="1" i="1" u="none"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Holistic Perspective: </a:t>
            </a:r>
            <a:r>
              <a:rPr lang="en-US" sz="1600" kern="0" dirty="0" smtClean="0">
                <a:solidFill>
                  <a:srgbClr val="000000"/>
                </a:solidFill>
                <a:latin typeface="Calibri" panose="020F0502020204030204" pitchFamily="34" charset="0"/>
              </a:rPr>
              <a:t>The task force understands that health care finance and our recommendations do not exist in a vacuum, and are components of the health care and population health systems.</a:t>
            </a:r>
            <a:endParaRPr lang="en-US" b="1" i="1"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Focus: </a:t>
            </a:r>
            <a:r>
              <a:rPr lang="en-US" sz="1600" kern="0" dirty="0">
                <a:solidFill>
                  <a:srgbClr val="000000"/>
                </a:solidFill>
                <a:latin typeface="Calibri" panose="020F0502020204030204" pitchFamily="34" charset="0"/>
              </a:rPr>
              <a:t>The task force recognizes that health care financing and system reform is extremely complex and it will contribute to the broader policy debates by focusing its time and attention on the issues it is charged with addressing. </a:t>
            </a:r>
            <a:endParaRPr lang="en-US" sz="1600"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lang="en-US" b="1" i="1" kern="0" dirty="0">
                <a:solidFill>
                  <a:srgbClr val="000000"/>
                </a:solidFill>
                <a:latin typeface="Calibri" panose="020F0502020204030204" pitchFamily="34" charset="0"/>
              </a:rPr>
              <a:t>Innovation: </a:t>
            </a:r>
            <a:r>
              <a:rPr lang="en-US" sz="1600" kern="0" dirty="0">
                <a:solidFill>
                  <a:srgbClr val="000000"/>
                </a:solidFill>
                <a:latin typeface="Calibri" panose="020F0502020204030204" pitchFamily="34" charset="0"/>
              </a:rPr>
              <a:t>The task force is encouraged to identify opportunities for innovation in Minnesota’s health care financing and delivery systems which show promise for lowering costs, improving population health and improving the patient experience.</a:t>
            </a:r>
            <a:endParaRPr kumimoji="0" lang="en-US" sz="1400" u="none" strike="noStrike" kern="0" cap="none" spc="0" normalizeH="0" baseline="0" noProof="0" dirty="0" smtClean="0">
              <a:ln>
                <a:noFill/>
              </a:ln>
              <a:solidFill>
                <a:srgbClr val="000000"/>
              </a:solidFill>
              <a:effectLst/>
              <a:uLnTx/>
              <a:uFillTx/>
              <a:latin typeface="Georgia" pitchFamily="18" charset="0"/>
            </a:endParaRPr>
          </a:p>
        </p:txBody>
      </p:sp>
      <p:pic>
        <p:nvPicPr>
          <p:cNvPr id="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a:t>
            </a:fld>
            <a:endParaRPr lang="en-US" dirty="0"/>
          </a:p>
        </p:txBody>
      </p:sp>
    </p:spTree>
    <p:extLst>
      <p:ext uri="{BB962C8B-B14F-4D97-AF65-F5344CB8AC3E}">
        <p14:creationId xmlns:p14="http://schemas.microsoft.com/office/powerpoint/2010/main" val="186655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Private Market Consolidation</a:t>
            </a:r>
            <a:endParaRPr lang="en-US" dirty="0"/>
          </a:p>
        </p:txBody>
      </p:sp>
      <p:sp>
        <p:nvSpPr>
          <p:cNvPr id="3" name="Content Placeholder 2"/>
          <p:cNvSpPr>
            <a:spLocks noGrp="1"/>
          </p:cNvSpPr>
          <p:nvPr>
            <p:ph sz="quarter" idx="1"/>
          </p:nvPr>
        </p:nvSpPr>
        <p:spPr/>
        <p:txBody>
          <a:bodyPr>
            <a:normAutofit fontScale="85000" lnSpcReduction="20000"/>
          </a:bodyPr>
          <a:lstStyle/>
          <a:p>
            <a:pPr>
              <a:spcAft>
                <a:spcPts val="1200"/>
              </a:spcAft>
            </a:pPr>
            <a:r>
              <a:rPr lang="en-US" b="1" dirty="0" smtClean="0"/>
              <a:t>Affordability Scale: </a:t>
            </a:r>
            <a:r>
              <a:rPr lang="en-US" dirty="0" smtClean="0"/>
              <a:t>Implement </a:t>
            </a:r>
            <a:r>
              <a:rPr lang="en-US" dirty="0"/>
              <a:t>recommended affordability scale (to smooth cliff at 200% FPL</a:t>
            </a:r>
            <a:r>
              <a:rPr lang="en-US" dirty="0" smtClean="0">
                <a:solidFill>
                  <a:schemeClr val="tx1"/>
                </a:solidFill>
              </a:rPr>
              <a:t>) (premiums &amp; cost sharing)</a:t>
            </a:r>
            <a:endParaRPr lang="en-US" dirty="0" smtClean="0">
              <a:solidFill>
                <a:srgbClr val="FF0000"/>
              </a:solidFill>
            </a:endParaRPr>
          </a:p>
          <a:p>
            <a:pPr>
              <a:spcAft>
                <a:spcPts val="1200"/>
              </a:spcAft>
            </a:pPr>
            <a:r>
              <a:rPr lang="en-US" b="1" dirty="0" smtClean="0"/>
              <a:t>138-200% FPL: </a:t>
            </a:r>
            <a:r>
              <a:rPr lang="en-US" dirty="0" smtClean="0"/>
              <a:t>Enroll in Marketplace/QHP with state subsidies, in addition to APTCs/CSRs </a:t>
            </a:r>
            <a:r>
              <a:rPr lang="en-US" dirty="0" smtClean="0">
                <a:solidFill>
                  <a:schemeClr val="tx1"/>
                </a:solidFill>
              </a:rPr>
              <a:t>(94% AV)</a:t>
            </a:r>
            <a:endParaRPr lang="en-US" dirty="0"/>
          </a:p>
          <a:p>
            <a:pPr>
              <a:spcAft>
                <a:spcPts val="1200"/>
              </a:spcAft>
            </a:pPr>
            <a:r>
              <a:rPr lang="en-US" b="1" dirty="0" smtClean="0"/>
              <a:t>20</a:t>
            </a:r>
            <a:r>
              <a:rPr lang="en-US" b="1" dirty="0" smtClean="0">
                <a:solidFill>
                  <a:schemeClr val="tx1"/>
                </a:solidFill>
              </a:rPr>
              <a:t>1</a:t>
            </a:r>
            <a:r>
              <a:rPr lang="en-US" b="1" dirty="0" smtClean="0"/>
              <a:t>-275% FPL: </a:t>
            </a:r>
            <a:r>
              <a:rPr lang="en-US" dirty="0" smtClean="0"/>
              <a:t>Provide </a:t>
            </a:r>
            <a:r>
              <a:rPr lang="en-US" dirty="0"/>
              <a:t>state subsidies, in addition to APTCs/CSRs, for </a:t>
            </a:r>
            <a:r>
              <a:rPr lang="en-US" dirty="0" smtClean="0"/>
              <a:t>in Marketplace/QHP </a:t>
            </a:r>
            <a:r>
              <a:rPr lang="en-US" dirty="0" smtClean="0">
                <a:solidFill>
                  <a:schemeClr val="tx1"/>
                </a:solidFill>
              </a:rPr>
              <a:t>(87% AV/73% AV)</a:t>
            </a:r>
            <a:endParaRPr lang="en-US" dirty="0"/>
          </a:p>
          <a:p>
            <a:pPr>
              <a:spcAft>
                <a:spcPts val="1200"/>
              </a:spcAft>
            </a:pPr>
            <a:r>
              <a:rPr lang="en-US" b="1" dirty="0" smtClean="0">
                <a:solidFill>
                  <a:schemeClr val="tx1"/>
                </a:solidFill>
              </a:rPr>
              <a:t>Benefit Set: </a:t>
            </a:r>
            <a:r>
              <a:rPr lang="en-US" dirty="0" smtClean="0">
                <a:solidFill>
                  <a:schemeClr val="tx1"/>
                </a:solidFill>
              </a:rPr>
              <a:t>Provide </a:t>
            </a:r>
            <a:r>
              <a:rPr lang="en-US" dirty="0" err="1">
                <a:solidFill>
                  <a:schemeClr val="tx1"/>
                </a:solidFill>
              </a:rPr>
              <a:t>MinnesotaCare</a:t>
            </a:r>
            <a:r>
              <a:rPr lang="en-US" dirty="0">
                <a:solidFill>
                  <a:schemeClr val="tx1"/>
                </a:solidFill>
              </a:rPr>
              <a:t> </a:t>
            </a:r>
            <a:r>
              <a:rPr lang="en-US" dirty="0" smtClean="0">
                <a:solidFill>
                  <a:schemeClr val="tx1"/>
                </a:solidFill>
              </a:rPr>
              <a:t>benefit up to 275% FPL</a:t>
            </a:r>
          </a:p>
          <a:p>
            <a:pPr>
              <a:spcAft>
                <a:spcPts val="1200"/>
              </a:spcAft>
            </a:pPr>
            <a:r>
              <a:rPr lang="en-US" b="1" dirty="0" smtClean="0">
                <a:solidFill>
                  <a:schemeClr val="tx1"/>
                </a:solidFill>
              </a:rPr>
              <a:t>Purchaser: </a:t>
            </a:r>
            <a:r>
              <a:rPr lang="en-US" dirty="0" smtClean="0">
                <a:solidFill>
                  <a:schemeClr val="tx1"/>
                </a:solidFill>
              </a:rPr>
              <a:t>Individual/Consumer on Marketplace</a:t>
            </a:r>
          </a:p>
          <a:p>
            <a:pPr>
              <a:spcAft>
                <a:spcPts val="1200"/>
              </a:spcAft>
            </a:pPr>
            <a:r>
              <a:rPr lang="en-US" b="1" dirty="0" smtClean="0">
                <a:solidFill>
                  <a:schemeClr val="tx1"/>
                </a:solidFill>
              </a:rPr>
              <a:t>1332 impact</a:t>
            </a:r>
            <a:r>
              <a:rPr lang="en-US" dirty="0" smtClean="0">
                <a:solidFill>
                  <a:schemeClr val="tx1"/>
                </a:solidFill>
              </a:rPr>
              <a:t>: Likely not available under a SSBM/FFM model </a:t>
            </a:r>
            <a:endParaRPr lang="en-US" dirty="0">
              <a:solidFill>
                <a:schemeClr val="tx1"/>
              </a:solidFill>
            </a:endParaRPr>
          </a:p>
          <a:p>
            <a:endParaRPr lang="en-US" dirty="0"/>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20</a:t>
            </a:fld>
            <a:endParaRPr lang="en-US" dirty="0"/>
          </a:p>
        </p:txBody>
      </p:sp>
    </p:spTree>
    <p:extLst>
      <p:ext uri="{BB962C8B-B14F-4D97-AF65-F5344CB8AC3E}">
        <p14:creationId xmlns:p14="http://schemas.microsoft.com/office/powerpoint/2010/main" val="38767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Market Consolidation up to 275% FPL</a:t>
            </a:r>
            <a:endParaRPr lang="en-US" dirty="0"/>
          </a:p>
        </p:txBody>
      </p:sp>
      <p:pic>
        <p:nvPicPr>
          <p:cNvPr id="4" name="Picture 3" descr="color coded chart showing the subsidies for a  Private Market Consolidation up to 275% FPL approac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195" y="1670032"/>
            <a:ext cx="8053514" cy="4377307"/>
          </a:xfrm>
          <a:prstGeom prst="rect">
            <a:avLst/>
          </a:prstGeom>
        </p:spPr>
      </p:pic>
      <p:sp>
        <p:nvSpPr>
          <p:cNvPr id="3" name="Slide Number Placeholder 2"/>
          <p:cNvSpPr>
            <a:spLocks noGrp="1"/>
          </p:cNvSpPr>
          <p:nvPr>
            <p:ph type="sldNum" sz="quarter" idx="11"/>
          </p:nvPr>
        </p:nvSpPr>
        <p:spPr/>
        <p:txBody>
          <a:bodyPr/>
          <a:lstStyle/>
          <a:p>
            <a:fld id="{9F8FA0FF-B194-4927-BB1D-56AA63D432A4}" type="slidenum">
              <a:rPr lang="en-US" smtClean="0"/>
              <a:pPr/>
              <a:t>21</a:t>
            </a:fld>
            <a:endParaRPr lang="en-US" dirty="0"/>
          </a:p>
        </p:txBody>
      </p:sp>
    </p:spTree>
    <p:extLst>
      <p:ext uri="{BB962C8B-B14F-4D97-AF65-F5344CB8AC3E}">
        <p14:creationId xmlns:p14="http://schemas.microsoft.com/office/powerpoint/2010/main" val="3770152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Results: </a:t>
            </a:r>
            <a:br>
              <a:rPr lang="en-US" dirty="0" smtClean="0"/>
            </a:br>
            <a:r>
              <a:rPr lang="en-US" dirty="0" smtClean="0"/>
              <a:t>Private Option from 138%FPL to 275% FPL</a:t>
            </a:r>
            <a:endParaRPr lang="en-US" dirty="0"/>
          </a:p>
        </p:txBody>
      </p:sp>
      <p:sp>
        <p:nvSpPr>
          <p:cNvPr id="5" name="Rectangle 4"/>
          <p:cNvSpPr/>
          <p:nvPr/>
        </p:nvSpPr>
        <p:spPr>
          <a:xfrm>
            <a:off x="1325009" y="1526959"/>
            <a:ext cx="6487885" cy="449943"/>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solidFill>
                  <a:schemeClr val="bg1"/>
                </a:solidFill>
              </a:rPr>
              <a:t>Population Impacted: 160,700 Average Monthly Enrollees</a:t>
            </a:r>
          </a:p>
        </p:txBody>
      </p:sp>
      <p:graphicFrame>
        <p:nvGraphicFramePr>
          <p:cNvPr id="6" name="Table 5" descr="Category Financial Impact&#10;Total New State Cost &#10;(without new federal dollars) $425 M&#10;$365 M - 118,000 currently MinnesotaCare 138-200% FPL&#10;$53 M - 37,000 currently on-Exchange 200-275% FPL&#10;$ 7 M - 5,700 currently uninsured 200-275% FPL&#10;Potential New Federal Dollars $0  to $212.5 M&#10;1115 waiver, if available for state subsidies and benefits, would reduce cost of change in half ($212.5 M)&#10;TOTAL NET STATE IMPACT&#10;(Assuming New Federal Dollars) $212.5 M  to  $425 M&#10;"/>
          <p:cNvGraphicFramePr>
            <a:graphicFrameLocks noGrp="1"/>
          </p:cNvGraphicFramePr>
          <p:nvPr>
            <p:extLst>
              <p:ext uri="{D42A27DB-BD31-4B8C-83A1-F6EECF244321}">
                <p14:modId xmlns:p14="http://schemas.microsoft.com/office/powerpoint/2010/main" val="3506435748"/>
              </p:ext>
            </p:extLst>
          </p:nvPr>
        </p:nvGraphicFramePr>
        <p:xfrm>
          <a:off x="192895" y="2055432"/>
          <a:ext cx="8752114" cy="3533554"/>
        </p:xfrm>
        <a:graphic>
          <a:graphicData uri="http://schemas.openxmlformats.org/drawingml/2006/table">
            <a:tbl>
              <a:tblPr firstRow="1" firstCol="1">
                <a:tableStyleId>{5C22544A-7EE6-4342-B048-85BDC9FD1C3A}</a:tableStyleId>
              </a:tblPr>
              <a:tblGrid>
                <a:gridCol w="3408219"/>
                <a:gridCol w="5343895"/>
              </a:tblGrid>
              <a:tr h="592234">
                <a:tc>
                  <a:txBody>
                    <a:bodyPr/>
                    <a:lstStyle/>
                    <a:p>
                      <a:pPr algn="ctr"/>
                      <a:r>
                        <a:rPr lang="en-US" sz="2400" b="1" dirty="0" smtClean="0">
                          <a:solidFill>
                            <a:schemeClr val="bg1"/>
                          </a:solidFill>
                        </a:rPr>
                        <a:t>Category</a:t>
                      </a:r>
                      <a:endParaRPr lang="en-US" sz="2400" b="1" dirty="0">
                        <a:solidFill>
                          <a:schemeClr val="bg1"/>
                        </a:solidFill>
                      </a:endParaRPr>
                    </a:p>
                  </a:txBody>
                  <a:tcPr anchor="ctr">
                    <a:solidFill>
                      <a:schemeClr val="tx1"/>
                    </a:solidFill>
                  </a:tcPr>
                </a:tc>
                <a:tc>
                  <a:txBody>
                    <a:bodyPr/>
                    <a:lstStyle/>
                    <a:p>
                      <a:pPr algn="ctr">
                        <a:spcBef>
                          <a:spcPts val="600"/>
                        </a:spcBef>
                        <a:spcAft>
                          <a:spcPts val="600"/>
                        </a:spcAft>
                      </a:pPr>
                      <a:r>
                        <a:rPr lang="en-US" sz="2400" b="1" i="0" baseline="0" dirty="0" smtClean="0">
                          <a:solidFill>
                            <a:schemeClr val="bg1"/>
                          </a:solidFill>
                        </a:rPr>
                        <a:t>Financial Impact</a:t>
                      </a:r>
                    </a:p>
                  </a:txBody>
                  <a:tcPr anchor="ctr">
                    <a:solidFill>
                      <a:schemeClr val="tx1"/>
                    </a:solidFill>
                  </a:tcPr>
                </a:tc>
              </a:tr>
              <a:tr h="781255">
                <a:tc>
                  <a:txBody>
                    <a:bodyPr/>
                    <a:lstStyle/>
                    <a:p>
                      <a:r>
                        <a:rPr lang="en-US" sz="2000" dirty="0" smtClean="0"/>
                        <a:t>Total New State Cost </a:t>
                      </a:r>
                    </a:p>
                    <a:p>
                      <a:pPr algn="l"/>
                      <a:r>
                        <a:rPr lang="en-US" sz="1400" i="1" dirty="0" smtClean="0"/>
                        <a:t>(without</a:t>
                      </a:r>
                      <a:r>
                        <a:rPr lang="en-US" sz="1400" i="1" baseline="0" dirty="0" smtClean="0"/>
                        <a:t> new federal dollars)</a:t>
                      </a:r>
                      <a:endParaRPr lang="en-US" sz="1400" b="1" i="1" dirty="0" smtClean="0">
                        <a:solidFill>
                          <a:schemeClr val="tx1"/>
                        </a:solidFill>
                      </a:endParaRPr>
                    </a:p>
                  </a:txBody>
                  <a:tcPr anchor="ctr"/>
                </a:tc>
                <a:tc>
                  <a:txBody>
                    <a:bodyPr/>
                    <a:lstStyle/>
                    <a:p>
                      <a:pPr algn="ctr">
                        <a:spcBef>
                          <a:spcPts val="600"/>
                        </a:spcBef>
                        <a:spcAft>
                          <a:spcPts val="600"/>
                        </a:spcAft>
                      </a:pPr>
                      <a:r>
                        <a:rPr lang="en-US" b="1" dirty="0" smtClean="0"/>
                        <a:t>$</a:t>
                      </a:r>
                      <a:r>
                        <a:rPr lang="en-US" b="1" baseline="0" dirty="0" smtClean="0"/>
                        <a:t>425 M</a:t>
                      </a:r>
                    </a:p>
                    <a:p>
                      <a:pPr marL="0" lvl="0" indent="0" algn="ctr" rtl="0" eaLnBrk="1" latinLnBrk="0" hangingPunct="1">
                        <a:spcAft>
                          <a:spcPts val="600"/>
                        </a:spcAft>
                        <a:buFont typeface="Arial" panose="020B0604020202020204" pitchFamily="34" charset="0"/>
                        <a:buNone/>
                      </a:pPr>
                      <a:r>
                        <a:rPr lang="en-US" sz="1600" i="1" baseline="0" dirty="0" smtClean="0"/>
                        <a:t>$365 M - 118,000 </a:t>
                      </a:r>
                      <a:r>
                        <a:rPr kumimoji="0" lang="en-US" sz="1600" i="1" kern="1200" baseline="0" dirty="0" smtClean="0">
                          <a:solidFill>
                            <a:schemeClr val="dk1"/>
                          </a:solidFill>
                          <a:latin typeface="+mn-lt"/>
                          <a:ea typeface="+mn-ea"/>
                          <a:cs typeface="+mn-cs"/>
                        </a:rPr>
                        <a:t>currently MinnesotaCare 138-200% FPL</a:t>
                      </a:r>
                    </a:p>
                    <a:p>
                      <a:pPr marL="0" lvl="0" indent="0" algn="ctr" rtl="0" eaLnBrk="1" latinLnBrk="0" hangingPunct="1">
                        <a:spcAft>
                          <a:spcPts val="600"/>
                        </a:spcAft>
                        <a:buFont typeface="Arial" panose="020B0604020202020204" pitchFamily="34" charset="0"/>
                        <a:buNone/>
                      </a:pPr>
                      <a:r>
                        <a:rPr kumimoji="0" lang="en-US" sz="1600" i="1" kern="1200" baseline="0" dirty="0" smtClean="0">
                          <a:solidFill>
                            <a:schemeClr val="dk1"/>
                          </a:solidFill>
                          <a:latin typeface="+mn-lt"/>
                          <a:ea typeface="+mn-ea"/>
                          <a:cs typeface="+mn-cs"/>
                        </a:rPr>
                        <a:t>$53 M - 37,000 currently on-Exchange 200-275% FPL</a:t>
                      </a:r>
                    </a:p>
                    <a:p>
                      <a:pPr marL="0" lvl="0" indent="0" algn="ctr" rtl="0" eaLnBrk="1" latinLnBrk="0" hangingPunct="1">
                        <a:spcAft>
                          <a:spcPts val="600"/>
                        </a:spcAft>
                        <a:buFont typeface="Arial" panose="020B0604020202020204" pitchFamily="34" charset="0"/>
                        <a:buNone/>
                      </a:pPr>
                      <a:r>
                        <a:rPr kumimoji="0" lang="en-US" sz="1600" i="1" kern="1200" baseline="0" dirty="0" smtClean="0">
                          <a:solidFill>
                            <a:schemeClr val="dk1"/>
                          </a:solidFill>
                          <a:latin typeface="+mn-lt"/>
                          <a:ea typeface="+mn-ea"/>
                          <a:cs typeface="+mn-cs"/>
                        </a:rPr>
                        <a:t>$ 7 M - 5,700 currently </a:t>
                      </a:r>
                      <a:r>
                        <a:rPr lang="en-US" sz="1600" i="1" baseline="0" dirty="0" smtClean="0"/>
                        <a:t>uninsured 200-275% FPL</a:t>
                      </a:r>
                    </a:p>
                  </a:txBody>
                  <a:tcPr/>
                </a:tc>
              </a:tr>
              <a:tr h="370840">
                <a:tc>
                  <a:txBody>
                    <a:bodyPr/>
                    <a:lstStyle/>
                    <a:p>
                      <a:r>
                        <a:rPr lang="en-US" sz="2000" dirty="0" smtClean="0"/>
                        <a:t>Potential New</a:t>
                      </a:r>
                      <a:r>
                        <a:rPr lang="en-US" sz="2000" baseline="0" dirty="0" smtClean="0"/>
                        <a:t> Federal Dollars</a:t>
                      </a:r>
                      <a:endParaRPr lang="en-US" sz="2000" b="1" dirty="0">
                        <a:solidFill>
                          <a:schemeClr val="tx1"/>
                        </a:solidFill>
                      </a:endParaRPr>
                    </a:p>
                  </a:txBody>
                  <a:tcPr anchor="ctr">
                    <a:solidFill>
                      <a:srgbClr val="4F81BD"/>
                    </a:solidFill>
                  </a:tcPr>
                </a:tc>
                <a:tc>
                  <a:txBody>
                    <a:bodyPr/>
                    <a:lstStyle/>
                    <a:p>
                      <a:pPr algn="ctr">
                        <a:spcBef>
                          <a:spcPts val="0"/>
                        </a:spcBef>
                        <a:spcAft>
                          <a:spcPts val="600"/>
                        </a:spcAft>
                      </a:pPr>
                      <a:r>
                        <a:rPr lang="en-US" b="1" dirty="0" smtClean="0"/>
                        <a:t>$</a:t>
                      </a:r>
                      <a:r>
                        <a:rPr lang="en-US" b="1" baseline="0" dirty="0" smtClean="0"/>
                        <a:t>0  to </a:t>
                      </a:r>
                      <a:r>
                        <a:rPr lang="en-US" b="1" dirty="0" smtClean="0"/>
                        <a:t>$</a:t>
                      </a:r>
                      <a:r>
                        <a:rPr lang="en-US" b="1" baseline="0" dirty="0" smtClean="0"/>
                        <a:t>212.5 M</a:t>
                      </a:r>
                    </a:p>
                    <a:p>
                      <a:pPr algn="l">
                        <a:spcBef>
                          <a:spcPts val="600"/>
                        </a:spcBef>
                        <a:spcAft>
                          <a:spcPts val="600"/>
                        </a:spcAft>
                      </a:pPr>
                      <a:r>
                        <a:rPr lang="en-US" sz="1600" i="1" baseline="0" dirty="0" smtClean="0"/>
                        <a:t>1115 waiver, </a:t>
                      </a:r>
                      <a:r>
                        <a:rPr lang="en-US" sz="1600" i="1" u="sng" baseline="0" dirty="0" smtClean="0"/>
                        <a:t>if available</a:t>
                      </a:r>
                      <a:r>
                        <a:rPr lang="en-US" sz="1600" i="1" u="none" baseline="0" dirty="0" smtClean="0"/>
                        <a:t> </a:t>
                      </a:r>
                      <a:r>
                        <a:rPr lang="en-US" sz="1600" i="1" baseline="0" dirty="0" smtClean="0"/>
                        <a:t>for state subsidies and benefits, would reduce cost of change in half ($212.5 M)</a:t>
                      </a:r>
                      <a:endParaRPr lang="en-US" sz="1600" i="1" dirty="0"/>
                    </a:p>
                  </a:txBody>
                  <a:tcPr anchor="ctr">
                    <a:solidFill>
                      <a:srgbClr val="E9EDF4"/>
                    </a:solidFill>
                  </a:tcPr>
                </a:tc>
              </a:tr>
              <a:tr h="370840">
                <a:tc>
                  <a:txBody>
                    <a:bodyPr/>
                    <a:lstStyle/>
                    <a:p>
                      <a:pPr>
                        <a:spcBef>
                          <a:spcPts val="600"/>
                        </a:spcBef>
                      </a:pPr>
                      <a:r>
                        <a:rPr lang="en-US" sz="2000" baseline="0" dirty="0" smtClean="0">
                          <a:solidFill>
                            <a:schemeClr val="bg1"/>
                          </a:solidFill>
                        </a:rPr>
                        <a:t>TOTAL NET STATE IMPACT</a:t>
                      </a:r>
                    </a:p>
                    <a:p>
                      <a:r>
                        <a:rPr lang="en-US" sz="1400" b="1" i="1" baseline="0" dirty="0" smtClean="0">
                          <a:solidFill>
                            <a:schemeClr val="bg1"/>
                          </a:solidFill>
                        </a:rPr>
                        <a:t>(Assuming New Federal Dollars)</a:t>
                      </a:r>
                      <a:endParaRPr lang="en-US" sz="1400" b="1" i="1" dirty="0" smtClean="0">
                        <a:solidFill>
                          <a:schemeClr val="bg1"/>
                        </a:solidFill>
                      </a:endParaRPr>
                    </a:p>
                  </a:txBody>
                  <a:tcPr anchor="b">
                    <a:solidFill>
                      <a:schemeClr val="tx2"/>
                    </a:solidFill>
                  </a:tcPr>
                </a:tc>
                <a:tc>
                  <a:txBody>
                    <a:bodyPr/>
                    <a:lstStyle/>
                    <a:p>
                      <a:pPr marL="0" algn="ctr" rtl="0" eaLnBrk="1" latinLnBrk="0" hangingPunct="1"/>
                      <a:r>
                        <a:rPr kumimoji="0" lang="en-US" b="1" kern="1200" baseline="0" dirty="0" smtClean="0">
                          <a:solidFill>
                            <a:schemeClr val="bg1"/>
                          </a:solidFill>
                          <a:latin typeface="+mn-lt"/>
                          <a:ea typeface="+mn-ea"/>
                          <a:cs typeface="+mn-cs"/>
                        </a:rPr>
                        <a:t>$212.5 M  to  $425 M</a:t>
                      </a:r>
                      <a:endParaRPr kumimoji="0" lang="en-US" b="1" kern="1200" baseline="0" dirty="0">
                        <a:solidFill>
                          <a:schemeClr val="bg1"/>
                        </a:solidFill>
                        <a:latin typeface="+mn-lt"/>
                        <a:ea typeface="+mn-ea"/>
                        <a:cs typeface="+mn-cs"/>
                      </a:endParaRPr>
                    </a:p>
                  </a:txBody>
                  <a:tcPr anchor="ctr">
                    <a:solidFill>
                      <a:schemeClr val="tx2"/>
                    </a:solidFill>
                  </a:tcPr>
                </a:tc>
              </a:tr>
            </a:tbl>
          </a:graphicData>
        </a:graphic>
      </p:graphicFrame>
      <p:sp>
        <p:nvSpPr>
          <p:cNvPr id="4" name="TextBox 3"/>
          <p:cNvSpPr txBox="1"/>
          <p:nvPr/>
        </p:nvSpPr>
        <p:spPr>
          <a:xfrm>
            <a:off x="142503" y="6296687"/>
            <a:ext cx="9001497" cy="795630"/>
          </a:xfrm>
          <a:prstGeom prst="rect">
            <a:avLst/>
          </a:prstGeom>
        </p:spPr>
        <p:txBody>
          <a:bodyPr vert="horz" wrap="square" rtlCol="0" anchor="b">
            <a:normAutofit/>
          </a:bodyPr>
          <a:lstStyle/>
          <a:p>
            <a:r>
              <a:rPr lang="en-US" sz="1300" dirty="0" smtClean="0"/>
              <a:t>Projections </a:t>
            </a:r>
            <a:r>
              <a:rPr lang="en-US" sz="1300" dirty="0"/>
              <a:t>reflect net state impact of recommended changes on the current program, </a:t>
            </a:r>
            <a:r>
              <a:rPr lang="en-US" sz="1300" dirty="0" smtClean="0"/>
              <a:t>which assume current state </a:t>
            </a:r>
            <a:r>
              <a:rPr lang="en-US" sz="1300" dirty="0"/>
              <a:t>and federal investment in the program.</a:t>
            </a:r>
          </a:p>
          <a:p>
            <a:endParaRPr lang="en-US" dirty="0" smtClean="0"/>
          </a:p>
        </p:txBody>
      </p:sp>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22</a:t>
            </a:fld>
            <a:endParaRPr lang="en-US" dirty="0"/>
          </a:p>
        </p:txBody>
      </p:sp>
    </p:spTree>
    <p:extLst>
      <p:ext uri="{BB962C8B-B14F-4D97-AF65-F5344CB8AC3E}">
        <p14:creationId xmlns:p14="http://schemas.microsoft.com/office/powerpoint/2010/main" val="4035376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Cost Estimate Modeling for the Private Market Consolidation </a:t>
            </a:r>
          </a:p>
        </p:txBody>
      </p:sp>
      <p:sp>
        <p:nvSpPr>
          <p:cNvPr id="3" name="Content Placeholder 2"/>
          <p:cNvSpPr>
            <a:spLocks noGrp="1"/>
          </p:cNvSpPr>
          <p:nvPr>
            <p:ph idx="1"/>
          </p:nvPr>
        </p:nvSpPr>
        <p:spPr>
          <a:xfrm>
            <a:off x="2786743" y="1371600"/>
            <a:ext cx="6049409" cy="4114800"/>
          </a:xfrm>
        </p:spPr>
        <p:txBody>
          <a:bodyPr>
            <a:normAutofit lnSpcReduction="10000"/>
          </a:bodyPr>
          <a:lstStyle/>
          <a:p>
            <a:pPr marL="0" indent="0">
              <a:buNone/>
            </a:pPr>
            <a:r>
              <a:rPr lang="en-US" sz="2000" dirty="0"/>
              <a:t>Key Drivers</a:t>
            </a:r>
            <a:endParaRPr lang="en-US" sz="2000" dirty="0">
              <a:solidFill>
                <a:schemeClr val="accent6">
                  <a:lumMod val="50000"/>
                </a:schemeClr>
              </a:solidFill>
            </a:endParaRPr>
          </a:p>
          <a:p>
            <a:pPr marL="0" indent="0">
              <a:buNone/>
            </a:pPr>
            <a:r>
              <a:rPr lang="en-US" sz="2000" dirty="0" smtClean="0">
                <a:solidFill>
                  <a:schemeClr val="accent6">
                    <a:lumMod val="50000"/>
                  </a:schemeClr>
                </a:solidFill>
              </a:rPr>
              <a:t>Current </a:t>
            </a:r>
            <a:r>
              <a:rPr lang="en-US" sz="2000" dirty="0" err="1" smtClean="0">
                <a:solidFill>
                  <a:schemeClr val="accent6">
                    <a:lumMod val="50000"/>
                  </a:schemeClr>
                </a:solidFill>
              </a:rPr>
              <a:t>MinnesotaCare</a:t>
            </a:r>
            <a:r>
              <a:rPr lang="en-US" sz="2000" dirty="0" smtClean="0">
                <a:solidFill>
                  <a:schemeClr val="accent6">
                    <a:lumMod val="50000"/>
                  </a:schemeClr>
                </a:solidFill>
              </a:rPr>
              <a:t> Population (138-200% FPL)</a:t>
            </a:r>
          </a:p>
          <a:p>
            <a:pPr lvl="1"/>
            <a:r>
              <a:rPr lang="en-US" sz="2000" dirty="0" smtClean="0"/>
              <a:t>Products in the private market have higher provider reimbursement rates and higher administrative cost structure</a:t>
            </a:r>
          </a:p>
          <a:p>
            <a:pPr lvl="1"/>
            <a:r>
              <a:rPr lang="en-US" sz="2000" dirty="0" smtClean="0"/>
              <a:t>Cost increase to buy up to 94% AV</a:t>
            </a:r>
          </a:p>
          <a:p>
            <a:pPr marL="0" indent="0">
              <a:buNone/>
            </a:pPr>
            <a:r>
              <a:rPr lang="en-US" sz="2000" dirty="0" smtClean="0">
                <a:solidFill>
                  <a:schemeClr val="accent6">
                    <a:lumMod val="50000"/>
                  </a:schemeClr>
                </a:solidFill>
              </a:rPr>
              <a:t>Current On-Exchange Population from 200-to-275% FPL</a:t>
            </a:r>
          </a:p>
          <a:p>
            <a:pPr lvl="1"/>
            <a:r>
              <a:rPr lang="en-US" sz="2000" dirty="0" smtClean="0"/>
              <a:t>Lower cost sharing </a:t>
            </a:r>
            <a:r>
              <a:rPr lang="en-US" sz="2000" dirty="0"/>
              <a:t>for </a:t>
            </a:r>
            <a:r>
              <a:rPr lang="en-US" sz="2000" dirty="0" smtClean="0"/>
              <a:t>current QHP enrollee (87%/73% AV vs 70%/73% AV for Silver)</a:t>
            </a:r>
          </a:p>
          <a:p>
            <a:pPr lvl="1"/>
            <a:r>
              <a:rPr lang="en-US" sz="2000" dirty="0" err="1" smtClean="0"/>
              <a:t>MinnesotaCare</a:t>
            </a:r>
            <a:r>
              <a:rPr lang="en-US" sz="2000" dirty="0" smtClean="0"/>
              <a:t> benefit set.</a:t>
            </a:r>
          </a:p>
          <a:p>
            <a:pPr marL="0" indent="0">
              <a:buNone/>
            </a:pPr>
            <a:r>
              <a:rPr lang="en-US" sz="2000" dirty="0">
                <a:solidFill>
                  <a:schemeClr val="accent6">
                    <a:lumMod val="50000"/>
                  </a:schemeClr>
                </a:solidFill>
              </a:rPr>
              <a:t>Uninsured Population (200-275% FPL)</a:t>
            </a:r>
          </a:p>
          <a:p>
            <a:pPr lvl="1"/>
            <a:r>
              <a:rPr lang="en-US" sz="2000" dirty="0"/>
              <a:t>Uninsured take up rate is </a:t>
            </a:r>
            <a:r>
              <a:rPr lang="en-US" sz="2000" dirty="0" smtClean="0"/>
              <a:t>at 10%</a:t>
            </a:r>
          </a:p>
          <a:p>
            <a:pPr marL="274320" lvl="1" indent="0">
              <a:buNone/>
            </a:pPr>
            <a:endParaRPr lang="en-US" sz="2000" dirty="0"/>
          </a:p>
          <a:p>
            <a:pPr lvl="1"/>
            <a:endParaRPr lang="en-US" sz="1800" dirty="0"/>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23</a:t>
            </a:fld>
            <a:endParaRPr lang="en-US" dirty="0"/>
          </a:p>
        </p:txBody>
      </p:sp>
    </p:spTree>
    <p:extLst>
      <p:ext uri="{BB962C8B-B14F-4D97-AF65-F5344CB8AC3E}">
        <p14:creationId xmlns:p14="http://schemas.microsoft.com/office/powerpoint/2010/main" val="545352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63965" y="228600"/>
            <a:ext cx="2390549" cy="5105400"/>
          </a:xfrm>
        </p:spPr>
        <p:txBody>
          <a:bodyPr/>
          <a:lstStyle/>
          <a:p>
            <a:r>
              <a:rPr lang="en-US" u="sng" dirty="0"/>
              <a:t>Option 2</a:t>
            </a:r>
            <a:r>
              <a:rPr lang="en-US" dirty="0" smtClean="0"/>
              <a:t>: Private Market Consolidation up to 275% FPL</a:t>
            </a:r>
            <a:endParaRPr lang="en-US" dirty="0"/>
          </a:p>
        </p:txBody>
      </p:sp>
      <p:sp>
        <p:nvSpPr>
          <p:cNvPr id="2" name="Title 1"/>
          <p:cNvSpPr>
            <a:spLocks noGrp="1"/>
          </p:cNvSpPr>
          <p:nvPr>
            <p:ph type="title"/>
          </p:nvPr>
        </p:nvSpPr>
        <p:spPr/>
        <p:txBody>
          <a:bodyPr>
            <a:normAutofit fontScale="90000"/>
          </a:bodyPr>
          <a:lstStyle/>
          <a:p>
            <a:r>
              <a:rPr lang="en-US" dirty="0" smtClean="0"/>
              <a:t>Option 2 </a:t>
            </a:r>
            <a:br>
              <a:rPr lang="en-US" dirty="0" smtClean="0"/>
            </a:br>
            <a:r>
              <a:rPr lang="en-US" dirty="0" smtClean="0"/>
              <a:t>Potential Consumer Impact</a:t>
            </a:r>
            <a:endParaRPr lang="en-US" dirty="0"/>
          </a:p>
        </p:txBody>
      </p:sp>
      <p:sp>
        <p:nvSpPr>
          <p:cNvPr id="3" name="Content Placeholder 2"/>
          <p:cNvSpPr>
            <a:spLocks noGrp="1"/>
          </p:cNvSpPr>
          <p:nvPr>
            <p:ph idx="1"/>
          </p:nvPr>
        </p:nvSpPr>
        <p:spPr>
          <a:xfrm>
            <a:off x="3165230" y="1371600"/>
            <a:ext cx="5670921" cy="3849174"/>
          </a:xfrm>
        </p:spPr>
        <p:txBody>
          <a:bodyPr>
            <a:normAutofit/>
          </a:bodyPr>
          <a:lstStyle/>
          <a:p>
            <a:pPr marL="0" indent="0" algn="r">
              <a:buNone/>
            </a:pPr>
            <a:r>
              <a:rPr lang="en-US" sz="2000" dirty="0" smtClean="0">
                <a:solidFill>
                  <a:schemeClr val="tx1"/>
                </a:solidFill>
              </a:rPr>
              <a:t>Current </a:t>
            </a:r>
            <a:r>
              <a:rPr lang="en-US" sz="2000" dirty="0" err="1" smtClean="0">
                <a:solidFill>
                  <a:schemeClr val="tx1"/>
                </a:solidFill>
              </a:rPr>
              <a:t>MinnesotaCare</a:t>
            </a:r>
            <a:r>
              <a:rPr lang="en-US" sz="2000" dirty="0" smtClean="0">
                <a:solidFill>
                  <a:schemeClr val="tx1"/>
                </a:solidFill>
              </a:rPr>
              <a:t> Enrollee (138-200% FPL)</a:t>
            </a:r>
          </a:p>
          <a:p>
            <a:pPr marL="0" indent="0" algn="r">
              <a:buNone/>
            </a:pPr>
            <a:r>
              <a:rPr lang="en-US" sz="2000" dirty="0" smtClean="0">
                <a:solidFill>
                  <a:schemeClr val="tx1"/>
                </a:solidFill>
              </a:rPr>
              <a:t>	    Monthly Premium		       $0</a:t>
            </a:r>
          </a:p>
          <a:p>
            <a:pPr marL="0" indent="0" algn="r">
              <a:buNone/>
            </a:pPr>
            <a:r>
              <a:rPr lang="en-US" sz="2000" dirty="0" smtClean="0">
                <a:solidFill>
                  <a:schemeClr val="tx1"/>
                </a:solidFill>
              </a:rPr>
              <a:t>	Monthly Cost Sharing		 $12</a:t>
            </a:r>
          </a:p>
          <a:p>
            <a:pPr marL="0" indent="0" algn="r">
              <a:buNone/>
            </a:pPr>
            <a:r>
              <a:rPr lang="en-US" sz="2000" b="1" dirty="0" smtClean="0">
                <a:solidFill>
                  <a:schemeClr val="tx1"/>
                </a:solidFill>
              </a:rPr>
              <a:t>Total Impact per month		$12</a:t>
            </a:r>
          </a:p>
          <a:p>
            <a:pPr marL="0" indent="0" algn="ctr">
              <a:buNone/>
            </a:pPr>
            <a:endParaRPr lang="en-US" sz="2000" dirty="0" smtClean="0">
              <a:solidFill>
                <a:schemeClr val="accent6">
                  <a:lumMod val="50000"/>
                </a:schemeClr>
              </a:solidFill>
            </a:endParaRPr>
          </a:p>
          <a:p>
            <a:pPr marL="0" indent="0" algn="r">
              <a:buNone/>
            </a:pPr>
            <a:endParaRPr lang="en-US" sz="2000" dirty="0" smtClean="0">
              <a:solidFill>
                <a:schemeClr val="tx1"/>
              </a:solidFill>
            </a:endParaRPr>
          </a:p>
          <a:p>
            <a:pPr marL="0" indent="0" algn="r">
              <a:buNone/>
            </a:pPr>
            <a:r>
              <a:rPr lang="en-US" sz="2000" dirty="0" smtClean="0">
                <a:solidFill>
                  <a:schemeClr val="tx1"/>
                </a:solidFill>
              </a:rPr>
              <a:t>Current On-Exchange Enrollee (200-275% FPL)</a:t>
            </a:r>
          </a:p>
          <a:p>
            <a:pPr marL="0" indent="0" algn="r">
              <a:buNone/>
            </a:pPr>
            <a:r>
              <a:rPr lang="en-US" sz="2000" dirty="0" smtClean="0">
                <a:solidFill>
                  <a:schemeClr val="tx1"/>
                </a:solidFill>
              </a:rPr>
              <a:t>Monthly Premium	  	($28)</a:t>
            </a:r>
            <a:endParaRPr lang="en-US" sz="2000" dirty="0">
              <a:solidFill>
                <a:schemeClr val="tx1"/>
              </a:solidFill>
            </a:endParaRPr>
          </a:p>
          <a:p>
            <a:pPr marL="0" indent="0" algn="r">
              <a:buNone/>
            </a:pPr>
            <a:r>
              <a:rPr lang="en-US" sz="2000" dirty="0" smtClean="0">
                <a:solidFill>
                  <a:schemeClr val="tx1"/>
                </a:solidFill>
              </a:rPr>
              <a:t>Monthly Cost Sharing		($43)</a:t>
            </a:r>
          </a:p>
          <a:p>
            <a:pPr marL="0" indent="0" algn="r">
              <a:buNone/>
            </a:pPr>
            <a:r>
              <a:rPr lang="en-US" sz="2000" b="1" dirty="0" smtClean="0">
                <a:solidFill>
                  <a:schemeClr val="tx1"/>
                </a:solidFill>
              </a:rPr>
              <a:t>Total Impact per month		($71)</a:t>
            </a:r>
          </a:p>
          <a:p>
            <a:pPr marL="0" indent="0">
              <a:buNone/>
            </a:pPr>
            <a:endParaRPr lang="en-US" sz="2000" dirty="0">
              <a:solidFill>
                <a:schemeClr val="tx2"/>
              </a:solidFill>
            </a:endParaRPr>
          </a:p>
          <a:p>
            <a:pPr marL="0" indent="0">
              <a:buNone/>
            </a:pPr>
            <a:endParaRPr lang="en-US" sz="1600" dirty="0">
              <a:solidFill>
                <a:schemeClr val="tx2"/>
              </a:solidFill>
            </a:endParaRPr>
          </a:p>
        </p:txBody>
      </p:sp>
      <p:sp>
        <p:nvSpPr>
          <p:cNvPr id="12" name="Rounded Rectangular Callout 11"/>
          <p:cNvSpPr/>
          <p:nvPr/>
        </p:nvSpPr>
        <p:spPr>
          <a:xfrm>
            <a:off x="225516" y="2146351"/>
            <a:ext cx="2755075" cy="1129795"/>
          </a:xfrm>
          <a:prstGeom prst="wedgeRoundRectCallout">
            <a:avLst>
              <a:gd name="adj1" fmla="val 109578"/>
              <a:gd name="adj2" fmla="val 1677"/>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Costs consumers &gt; </a:t>
            </a:r>
          </a:p>
          <a:p>
            <a:pPr algn="ctr"/>
            <a:r>
              <a:rPr lang="en-US" b="1" dirty="0" smtClean="0">
                <a:solidFill>
                  <a:schemeClr val="bg1"/>
                </a:solidFill>
              </a:rPr>
              <a:t>$144 /year</a:t>
            </a:r>
          </a:p>
        </p:txBody>
      </p:sp>
      <p:sp>
        <p:nvSpPr>
          <p:cNvPr id="10" name="Rounded Rectangular Callout 9"/>
          <p:cNvSpPr/>
          <p:nvPr/>
        </p:nvSpPr>
        <p:spPr>
          <a:xfrm>
            <a:off x="199491" y="4288555"/>
            <a:ext cx="2724301" cy="1102896"/>
          </a:xfrm>
          <a:prstGeom prst="wedgeRoundRectCallout">
            <a:avLst>
              <a:gd name="adj1" fmla="val 102646"/>
              <a:gd name="adj2" fmla="val 1191"/>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Saves consumers &gt; </a:t>
            </a:r>
          </a:p>
          <a:p>
            <a:pPr algn="ctr"/>
            <a:r>
              <a:rPr lang="en-US" b="1" dirty="0" smtClean="0">
                <a:solidFill>
                  <a:schemeClr val="bg1"/>
                </a:solidFill>
              </a:rPr>
              <a:t>$850 /year</a:t>
            </a:r>
          </a:p>
        </p:txBody>
      </p:sp>
      <p:sp>
        <p:nvSpPr>
          <p:cNvPr id="18" name="TextBox 17"/>
          <p:cNvSpPr txBox="1"/>
          <p:nvPr/>
        </p:nvSpPr>
        <p:spPr>
          <a:xfrm>
            <a:off x="360485" y="6114122"/>
            <a:ext cx="8173915" cy="719112"/>
          </a:xfrm>
          <a:prstGeom prst="rect">
            <a:avLst/>
          </a:prstGeom>
        </p:spPr>
        <p:txBody>
          <a:bodyPr vert="horz" wrap="square" rtlCol="0" anchor="b">
            <a:normAutofit/>
          </a:bodyPr>
          <a:lstStyle/>
          <a:p>
            <a:r>
              <a:rPr lang="en-US" sz="1050" dirty="0" smtClean="0"/>
              <a:t>*Premium impact reflects cost difference between ACA affordability scale (the set percentage of income that someone is expected to spend on health care premiums in a year) and a recommended affordability scale to smooth the cliff at 200% FPL.</a:t>
            </a:r>
          </a:p>
        </p:txBody>
      </p:sp>
      <p:sp>
        <p:nvSpPr>
          <p:cNvPr id="13"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24</a:t>
            </a:fld>
            <a:endParaRPr lang="en-US" dirty="0"/>
          </a:p>
        </p:txBody>
      </p:sp>
    </p:spTree>
    <p:extLst>
      <p:ext uri="{BB962C8B-B14F-4D97-AF65-F5344CB8AC3E}">
        <p14:creationId xmlns:p14="http://schemas.microsoft.com/office/powerpoint/2010/main" val="909939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Market Consolidation: Pros and Cons</a:t>
            </a:r>
            <a:endParaRPr lang="en-US" dirty="0"/>
          </a:p>
        </p:txBody>
      </p:sp>
      <p:sp>
        <p:nvSpPr>
          <p:cNvPr id="4" name="Rectangle 3"/>
          <p:cNvSpPr/>
          <p:nvPr/>
        </p:nvSpPr>
        <p:spPr bwMode="auto">
          <a:xfrm>
            <a:off x="301752" y="1299118"/>
            <a:ext cx="4114800" cy="4439368"/>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eaLnBrk="0" fontAlgn="base" hangingPunct="0">
              <a:spcBef>
                <a:spcPct val="0"/>
              </a:spcBef>
              <a:spcAft>
                <a:spcPct val="0"/>
              </a:spcAft>
              <a:defRPr/>
            </a:pPr>
            <a:r>
              <a:rPr lang="en-US" sz="2000" b="1" kern="0" dirty="0">
                <a:solidFill>
                  <a:srgbClr val="000000"/>
                </a:solidFill>
                <a:latin typeface="Calibri" panose="020F0502020204030204" pitchFamily="34" charset="0"/>
              </a:rPr>
              <a:t>Pros</a:t>
            </a:r>
            <a:r>
              <a:rPr lang="en-US" sz="2000" b="1" kern="0" dirty="0" smtClean="0">
                <a:solidFill>
                  <a:srgbClr val="000000"/>
                </a:solidFill>
                <a:latin typeface="Calibri" panose="020F0502020204030204" pitchFamily="34" charset="0"/>
              </a:rPr>
              <a:t>:</a:t>
            </a:r>
          </a:p>
          <a:p>
            <a:pPr lvl="0" algn="ctr" eaLnBrk="0" fontAlgn="base" hangingPunct="0">
              <a:spcBef>
                <a:spcPct val="0"/>
              </a:spcBef>
              <a:spcAft>
                <a:spcPct val="0"/>
              </a:spcAft>
              <a:defRPr/>
            </a:pPr>
            <a:endParaRPr lang="en-US" sz="2000" b="1" kern="0" dirty="0">
              <a:solidFill>
                <a:srgbClr val="000000"/>
              </a:solidFill>
              <a:latin typeface="Calibri" panose="020F0502020204030204" pitchFamily="34" charset="0"/>
            </a:endParaRPr>
          </a:p>
          <a:p>
            <a:pPr marL="285750" lvl="0" indent="-285750" eaLnBrk="0" fontAlgn="base" hangingPunct="0">
              <a:spcBef>
                <a:spcPct val="0"/>
              </a:spcBef>
              <a:spcAft>
                <a:spcPts val="1200"/>
              </a:spcAft>
              <a:buFont typeface="Arial" panose="020B0604020202020204" pitchFamily="34" charset="0"/>
              <a:buChar char="•"/>
              <a:defRPr/>
            </a:pPr>
            <a:r>
              <a:rPr lang="en-US" sz="1780" kern="0" dirty="0">
                <a:solidFill>
                  <a:srgbClr val="000000"/>
                </a:solidFill>
                <a:latin typeface="Calibri" panose="020F0502020204030204" pitchFamily="34" charset="0"/>
              </a:rPr>
              <a:t>Smooths affordability cliff</a:t>
            </a:r>
          </a:p>
          <a:p>
            <a:pPr marL="285750" indent="-285750" eaLnBrk="0" fontAlgn="base" hangingPunct="0">
              <a:spcBef>
                <a:spcPct val="0"/>
              </a:spcBef>
              <a:spcAft>
                <a:spcPts val="1200"/>
              </a:spcAft>
              <a:buFont typeface="Arial" panose="020B0604020202020204" pitchFamily="34" charset="0"/>
              <a:buChar char="•"/>
              <a:defRPr/>
            </a:pPr>
            <a:r>
              <a:rPr lang="en-US" sz="1780" kern="0" dirty="0" smtClean="0">
                <a:solidFill>
                  <a:srgbClr val="000000"/>
                </a:solidFill>
                <a:latin typeface="Calibri" panose="020F0502020204030204" pitchFamily="34" charset="0"/>
              </a:rPr>
              <a:t>Reduce program churn for consumers with income fluctuating above and below 200% FPL </a:t>
            </a:r>
          </a:p>
          <a:p>
            <a:pPr marL="285750" indent="-285750" eaLnBrk="0" fontAlgn="base" hangingPunct="0">
              <a:spcBef>
                <a:spcPct val="0"/>
              </a:spcBef>
              <a:spcAft>
                <a:spcPts val="1200"/>
              </a:spcAft>
              <a:buFont typeface="Arial" panose="020B0604020202020204" pitchFamily="34" charset="0"/>
              <a:buChar char="•"/>
              <a:defRPr/>
            </a:pPr>
            <a:r>
              <a:rPr lang="en-US" sz="1780" kern="0" dirty="0" smtClean="0">
                <a:solidFill>
                  <a:srgbClr val="000000"/>
                </a:solidFill>
                <a:latin typeface="Calibri" panose="020F0502020204030204" pitchFamily="34" charset="0"/>
              </a:rPr>
              <a:t>Increase Marketplace enrollment and improve risk pool </a:t>
            </a:r>
          </a:p>
          <a:p>
            <a:pPr marL="285750" lvl="0" indent="-285750" eaLnBrk="0" fontAlgn="base" hangingPunct="0">
              <a:spcBef>
                <a:spcPct val="0"/>
              </a:spcBef>
              <a:spcAft>
                <a:spcPts val="1200"/>
              </a:spcAft>
              <a:buFont typeface="Arial" panose="020B0604020202020204" pitchFamily="34" charset="0"/>
              <a:buChar char="•"/>
              <a:defRPr/>
            </a:pPr>
            <a:r>
              <a:rPr lang="en-US" sz="1780" kern="0" dirty="0" smtClean="0">
                <a:latin typeface="Calibri" panose="020F0502020204030204" pitchFamily="34" charset="0"/>
              </a:rPr>
              <a:t>Does not require 1332 waiver</a:t>
            </a:r>
          </a:p>
          <a:p>
            <a:pPr marL="285750" lvl="0" indent="-285750" eaLnBrk="0" fontAlgn="base" hangingPunct="0">
              <a:spcBef>
                <a:spcPct val="0"/>
              </a:spcBef>
              <a:spcAft>
                <a:spcPts val="1200"/>
              </a:spcAft>
              <a:buFont typeface="Arial" panose="020B0604020202020204" pitchFamily="34" charset="0"/>
              <a:buChar char="•"/>
              <a:defRPr/>
            </a:pPr>
            <a:r>
              <a:rPr lang="en-US" sz="1780" kern="0" dirty="0" smtClean="0">
                <a:latin typeface="Calibri" panose="020F0502020204030204" pitchFamily="34" charset="0"/>
              </a:rPr>
              <a:t>Projected savings for consumers in Exchange: $850/year</a:t>
            </a:r>
          </a:p>
          <a:p>
            <a:pPr marL="285750" lvl="0" indent="-285750" eaLnBrk="0" fontAlgn="base" hangingPunct="0">
              <a:spcBef>
                <a:spcPct val="0"/>
              </a:spcBef>
              <a:spcAft>
                <a:spcPts val="1200"/>
              </a:spcAft>
              <a:buFont typeface="Arial" panose="020B0604020202020204" pitchFamily="34" charset="0"/>
              <a:buChar char="•"/>
              <a:defRPr/>
            </a:pPr>
            <a:endParaRPr lang="en-US" sz="1780" kern="0" dirty="0">
              <a:solidFill>
                <a:srgbClr val="000000"/>
              </a:solidFill>
              <a:latin typeface="Calibri" panose="020F0502020204030204" pitchFamily="34" charset="0"/>
            </a:endParaRPr>
          </a:p>
        </p:txBody>
      </p:sp>
      <p:sp>
        <p:nvSpPr>
          <p:cNvPr id="5" name="Rectangle 4"/>
          <p:cNvSpPr/>
          <p:nvPr/>
        </p:nvSpPr>
        <p:spPr bwMode="auto">
          <a:xfrm>
            <a:off x="4721352" y="1295073"/>
            <a:ext cx="4114800" cy="4439369"/>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eaLnBrk="0" fontAlgn="base" hangingPunct="0">
              <a:spcBef>
                <a:spcPct val="0"/>
              </a:spcBef>
              <a:spcAft>
                <a:spcPct val="0"/>
              </a:spcAft>
              <a:defRPr/>
            </a:pPr>
            <a:r>
              <a:rPr lang="en-US" sz="2000" b="1" kern="0" dirty="0" smtClean="0">
                <a:solidFill>
                  <a:srgbClr val="000000"/>
                </a:solidFill>
                <a:latin typeface="Calibri" panose="020F0502020204030204" pitchFamily="34" charset="0"/>
              </a:rPr>
              <a:t>Cons</a:t>
            </a:r>
            <a:r>
              <a:rPr lang="en-US" sz="2000" b="1" kern="0" dirty="0">
                <a:solidFill>
                  <a:srgbClr val="000000"/>
                </a:solidFill>
                <a:latin typeface="Calibri" panose="020F0502020204030204" pitchFamily="34" charset="0"/>
              </a:rPr>
              <a:t>:</a:t>
            </a:r>
            <a:endParaRPr lang="en-US" sz="2000" b="1" kern="0" dirty="0" smtClean="0">
              <a:solidFill>
                <a:srgbClr val="000000"/>
              </a:solidFill>
              <a:latin typeface="Calibri" panose="020F0502020204030204" pitchFamily="34" charset="0"/>
            </a:endParaRPr>
          </a:p>
          <a:p>
            <a:pPr marL="344488" lvl="2" indent="-344488">
              <a:spcAft>
                <a:spcPts val="1200"/>
              </a:spcAft>
              <a:buClrTx/>
              <a:buFont typeface="Arial" panose="020B0604020202020204" pitchFamily="34" charset="0"/>
              <a:buChar char="•"/>
              <a:defRPr>
                <a:solidFill>
                  <a:srgbClr val="212121"/>
                </a:solidFill>
              </a:defRPr>
            </a:pPr>
            <a:r>
              <a:rPr lang="en-US" dirty="0" smtClean="0"/>
              <a:t>Likely unable to implement MN-specific affordability scale under SSBM/FFM </a:t>
            </a:r>
            <a:r>
              <a:rPr lang="en-US" dirty="0"/>
              <a:t>(per 1332 guidance</a:t>
            </a:r>
            <a:r>
              <a:rPr lang="en-US" dirty="0" smtClean="0"/>
              <a:t>)</a:t>
            </a:r>
          </a:p>
          <a:p>
            <a:pPr marL="344488" lvl="2" indent="-344488">
              <a:spcAft>
                <a:spcPts val="1200"/>
              </a:spcAft>
              <a:buClrTx/>
              <a:buFont typeface="Arial" panose="020B0604020202020204" pitchFamily="34" charset="0"/>
              <a:buChar char="•"/>
              <a:defRPr>
                <a:solidFill>
                  <a:srgbClr val="212121"/>
                </a:solidFill>
              </a:defRPr>
            </a:pPr>
            <a:r>
              <a:rPr lang="en-US" dirty="0" smtClean="0"/>
              <a:t>Removes purchasing power of state public programs</a:t>
            </a:r>
          </a:p>
          <a:p>
            <a:pPr marL="344488" lvl="2" indent="-344488">
              <a:spcAft>
                <a:spcPts val="1200"/>
              </a:spcAft>
              <a:buClrTx/>
              <a:buFont typeface="Arial" panose="020B0604020202020204" pitchFamily="34" charset="0"/>
              <a:buChar char="•"/>
              <a:defRPr>
                <a:solidFill>
                  <a:srgbClr val="212121"/>
                </a:solidFill>
              </a:defRPr>
            </a:pPr>
            <a:r>
              <a:rPr lang="en-US" dirty="0" smtClean="0"/>
              <a:t>Requires State develop process to “wrap” subsidies and benefits</a:t>
            </a:r>
          </a:p>
          <a:p>
            <a:pPr marL="344488" lvl="2" indent="-344488">
              <a:spcAft>
                <a:spcPts val="1200"/>
              </a:spcAft>
              <a:buClrTx/>
              <a:buFont typeface="Arial" panose="020B0604020202020204" pitchFamily="34" charset="0"/>
              <a:buChar char="•"/>
              <a:defRPr>
                <a:solidFill>
                  <a:srgbClr val="212121"/>
                </a:solidFill>
              </a:defRPr>
            </a:pPr>
            <a:r>
              <a:rPr lang="en-US" dirty="0" smtClean="0"/>
              <a:t>Significant increase to state costs </a:t>
            </a:r>
          </a:p>
          <a:p>
            <a:pPr marL="344488" lvl="2" indent="-344488">
              <a:spcAft>
                <a:spcPts val="1200"/>
              </a:spcAft>
              <a:buClrTx/>
              <a:buFont typeface="Arial" panose="020B0604020202020204" pitchFamily="34" charset="0"/>
              <a:buChar char="•"/>
              <a:defRPr>
                <a:solidFill>
                  <a:srgbClr val="212121"/>
                </a:solidFill>
              </a:defRPr>
            </a:pPr>
            <a:r>
              <a:rPr lang="en-US" dirty="0" smtClean="0"/>
              <a:t>Uncertainty of 1115 waiver approval for federal financing.</a:t>
            </a:r>
            <a:endParaRPr lang="en-US" dirty="0"/>
          </a:p>
          <a:p>
            <a:pPr marL="344488" lvl="2" indent="-344488">
              <a:spcAft>
                <a:spcPts val="1200"/>
              </a:spcAft>
              <a:buClrTx/>
              <a:buFont typeface="Arial" panose="020B0604020202020204" pitchFamily="34" charset="0"/>
              <a:buChar char="•"/>
              <a:defRPr>
                <a:solidFill>
                  <a:srgbClr val="212121"/>
                </a:solidFill>
              </a:defRPr>
            </a:pPr>
            <a:r>
              <a:rPr lang="en-US" dirty="0" smtClean="0"/>
              <a:t>Projected </a:t>
            </a:r>
            <a:r>
              <a:rPr lang="en-US" dirty="0"/>
              <a:t>c</a:t>
            </a:r>
            <a:r>
              <a:rPr lang="en-US" dirty="0" smtClean="0"/>
              <a:t>osts to </a:t>
            </a:r>
            <a:r>
              <a:rPr lang="en-US" dirty="0" err="1" smtClean="0"/>
              <a:t>MinnesotaCare</a:t>
            </a:r>
            <a:r>
              <a:rPr lang="en-US" dirty="0" smtClean="0"/>
              <a:t> enrollees: $144/year in cost sharing.</a:t>
            </a:r>
          </a:p>
          <a:p>
            <a:pPr marL="0" lvl="2">
              <a:spcAft>
                <a:spcPts val="1200"/>
              </a:spcAft>
              <a:defRPr>
                <a:solidFill>
                  <a:srgbClr val="212121"/>
                </a:solidFill>
              </a:defRPr>
            </a:pPr>
            <a:endParaRPr lang="en-US" dirty="0"/>
          </a:p>
          <a:p>
            <a:pPr marL="344488" lvl="2" indent="-344488">
              <a:spcAft>
                <a:spcPts val="1200"/>
              </a:spcAft>
              <a:buClrTx/>
              <a:buFont typeface="Arial" panose="020B0604020202020204" pitchFamily="34" charset="0"/>
              <a:buChar char="•"/>
              <a:defRPr>
                <a:solidFill>
                  <a:srgbClr val="212121"/>
                </a:solidFill>
              </a:defRPr>
            </a:pPr>
            <a:endParaRPr lang="en-US" dirty="0"/>
          </a:p>
          <a:p>
            <a:pPr marL="344488" lvl="2" indent="-344488">
              <a:lnSpc>
                <a:spcPct val="72000"/>
              </a:lnSpc>
              <a:spcBef>
                <a:spcPts val="400"/>
              </a:spcBef>
              <a:buClrTx/>
              <a:buFont typeface="Arial" panose="020B0604020202020204" pitchFamily="34" charset="0"/>
              <a:buChar char="•"/>
              <a:defRPr>
                <a:solidFill>
                  <a:srgbClr val="212121"/>
                </a:solidFill>
              </a:defRPr>
            </a:pPr>
            <a:endParaRPr lang="en-US" sz="1900" dirty="0" smtClean="0"/>
          </a:p>
          <a:p>
            <a:pPr marL="344488" lvl="2" indent="-344488">
              <a:lnSpc>
                <a:spcPct val="72000"/>
              </a:lnSpc>
              <a:spcBef>
                <a:spcPts val="400"/>
              </a:spcBef>
              <a:buClrTx/>
              <a:buFont typeface="Arial" panose="020B0604020202020204" pitchFamily="34" charset="0"/>
              <a:buChar char="•"/>
              <a:defRPr>
                <a:solidFill>
                  <a:srgbClr val="212121"/>
                </a:solidFill>
              </a:defRPr>
            </a:pPr>
            <a:endParaRPr lang="en-US" sz="1900" dirty="0"/>
          </a:p>
          <a:p>
            <a:pPr marL="285750" lvl="0" indent="-285750" eaLnBrk="0" fontAlgn="base" hangingPunct="0">
              <a:spcBef>
                <a:spcPct val="0"/>
              </a:spcBef>
              <a:spcAft>
                <a:spcPts val="600"/>
              </a:spcAft>
              <a:buFont typeface="Arial" panose="020B0604020202020204" pitchFamily="34" charset="0"/>
              <a:buChar char="•"/>
              <a:defRPr/>
            </a:pPr>
            <a:endParaRPr lang="en-US" sz="2000" kern="0" dirty="0">
              <a:solidFill>
                <a:srgbClr val="000000"/>
              </a:solidFill>
              <a:latin typeface="Calibri" panose="020F0502020204030204" pitchFamily="34" charset="0"/>
            </a:endParaRPr>
          </a:p>
        </p:txBody>
      </p:sp>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25</a:t>
            </a:fld>
            <a:endParaRPr lang="en-US" dirty="0"/>
          </a:p>
        </p:txBody>
      </p:sp>
    </p:spTree>
    <p:extLst>
      <p:ext uri="{BB962C8B-B14F-4D97-AF65-F5344CB8AC3E}">
        <p14:creationId xmlns:p14="http://schemas.microsoft.com/office/powerpoint/2010/main" val="3409298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802" y="2514600"/>
            <a:ext cx="8534400" cy="1600200"/>
          </a:xfrm>
          <a:solidFill>
            <a:schemeClr val="bg1">
              <a:lumMod val="85000"/>
            </a:schemeClr>
          </a:solidFill>
          <a:ln w="28575">
            <a:solidFill>
              <a:schemeClr val="accent1"/>
            </a:solidFill>
            <a:prstDash val="sysDot"/>
          </a:ln>
        </p:spPr>
        <p:txBody>
          <a:bodyPr anchor="ctr">
            <a:normAutofit fontScale="90000"/>
          </a:bodyPr>
          <a:lstStyle/>
          <a:p>
            <a:r>
              <a:rPr lang="en-US" dirty="0" smtClean="0"/>
              <a:t>Modeling Results </a:t>
            </a:r>
            <a:r>
              <a:rPr lang="en-US" dirty="0"/>
              <a:t>of </a:t>
            </a:r>
            <a:r>
              <a:rPr lang="en-US" dirty="0" smtClean="0"/>
              <a:t>Affordability Programs </a:t>
            </a:r>
            <a:br>
              <a:rPr lang="en-US" dirty="0" smtClean="0"/>
            </a:br>
            <a:r>
              <a:rPr lang="en-US" dirty="0" smtClean="0"/>
              <a:t>Option 3: Hybrid Model </a:t>
            </a:r>
            <a:endParaRPr lang="en-US" dirty="0"/>
          </a:p>
        </p:txBody>
      </p:sp>
      <p:sp>
        <p:nvSpPr>
          <p:cNvPr id="3"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26</a:t>
            </a:fld>
            <a:endParaRPr lang="en-US" dirty="0"/>
          </a:p>
        </p:txBody>
      </p:sp>
    </p:spTree>
    <p:extLst>
      <p:ext uri="{BB962C8B-B14F-4D97-AF65-F5344CB8AC3E}">
        <p14:creationId xmlns:p14="http://schemas.microsoft.com/office/powerpoint/2010/main" val="3966952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Hybrid (Public/Private)</a:t>
            </a:r>
            <a:endParaRPr lang="en-US" dirty="0"/>
          </a:p>
        </p:txBody>
      </p:sp>
      <p:sp>
        <p:nvSpPr>
          <p:cNvPr id="3" name="Content Placeholder 2"/>
          <p:cNvSpPr>
            <a:spLocks noGrp="1"/>
          </p:cNvSpPr>
          <p:nvPr>
            <p:ph sz="quarter" idx="1"/>
          </p:nvPr>
        </p:nvSpPr>
        <p:spPr>
          <a:xfrm>
            <a:off x="150876" y="1469898"/>
            <a:ext cx="8836152" cy="4149852"/>
          </a:xfrm>
        </p:spPr>
        <p:txBody>
          <a:bodyPr>
            <a:normAutofit fontScale="55000" lnSpcReduction="20000"/>
          </a:bodyPr>
          <a:lstStyle/>
          <a:p>
            <a:pPr marL="434340" lvl="1" indent="-342900">
              <a:lnSpc>
                <a:spcPct val="120000"/>
              </a:lnSpc>
              <a:spcBef>
                <a:spcPts val="600"/>
              </a:spcBef>
              <a:spcAft>
                <a:spcPts val="600"/>
              </a:spcAft>
            </a:pPr>
            <a:r>
              <a:rPr lang="en-US" sz="2900" b="1" dirty="0" smtClean="0">
                <a:solidFill>
                  <a:schemeClr val="tx1"/>
                </a:solidFill>
              </a:rPr>
              <a:t>Affordability Scale: </a:t>
            </a:r>
            <a:r>
              <a:rPr lang="en-US" sz="2900" dirty="0">
                <a:solidFill>
                  <a:schemeClr val="tx1"/>
                </a:solidFill>
              </a:rPr>
              <a:t>Implement recommended affordability scale (premiums and cost sharing) to smooth cliff at 200% </a:t>
            </a:r>
            <a:r>
              <a:rPr lang="en-US" sz="2900" dirty="0" smtClean="0">
                <a:solidFill>
                  <a:schemeClr val="tx1"/>
                </a:solidFill>
              </a:rPr>
              <a:t>FPL</a:t>
            </a:r>
          </a:p>
          <a:p>
            <a:pPr marL="434340" lvl="1" indent="-342900">
              <a:lnSpc>
                <a:spcPct val="120000"/>
              </a:lnSpc>
              <a:spcBef>
                <a:spcPts val="600"/>
              </a:spcBef>
              <a:spcAft>
                <a:spcPts val="600"/>
              </a:spcAft>
            </a:pPr>
            <a:r>
              <a:rPr lang="en-US" sz="2900" b="1" dirty="0">
                <a:solidFill>
                  <a:schemeClr val="tx1"/>
                </a:solidFill>
              </a:rPr>
              <a:t>138-200% </a:t>
            </a:r>
            <a:r>
              <a:rPr lang="en-US" sz="2900" b="1" dirty="0" smtClean="0">
                <a:solidFill>
                  <a:schemeClr val="tx1"/>
                </a:solidFill>
              </a:rPr>
              <a:t>FPL: </a:t>
            </a:r>
            <a:r>
              <a:rPr lang="en-US" sz="2900" dirty="0" smtClean="0">
                <a:solidFill>
                  <a:schemeClr val="tx1"/>
                </a:solidFill>
              </a:rPr>
              <a:t>Remain  </a:t>
            </a:r>
            <a:r>
              <a:rPr lang="en-US" sz="2900" dirty="0">
                <a:solidFill>
                  <a:schemeClr val="tx1"/>
                </a:solidFill>
              </a:rPr>
              <a:t>in </a:t>
            </a:r>
            <a:r>
              <a:rPr lang="en-US" sz="2900" dirty="0" err="1">
                <a:solidFill>
                  <a:schemeClr val="tx1"/>
                </a:solidFill>
              </a:rPr>
              <a:t>MinnesotaCare</a:t>
            </a:r>
            <a:r>
              <a:rPr lang="en-US" sz="2900" dirty="0">
                <a:solidFill>
                  <a:schemeClr val="tx1"/>
                </a:solidFill>
              </a:rPr>
              <a:t> at 94% AV (cost and funding levels remain </a:t>
            </a:r>
            <a:r>
              <a:rPr lang="en-US" sz="2900" dirty="0" smtClean="0">
                <a:solidFill>
                  <a:schemeClr val="tx1"/>
                </a:solidFill>
              </a:rPr>
              <a:t>unchanged)</a:t>
            </a:r>
          </a:p>
          <a:p>
            <a:pPr marL="434340" lvl="1" indent="-342900">
              <a:lnSpc>
                <a:spcPct val="120000"/>
              </a:lnSpc>
              <a:spcBef>
                <a:spcPts val="600"/>
              </a:spcBef>
              <a:spcAft>
                <a:spcPts val="600"/>
              </a:spcAft>
            </a:pPr>
            <a:r>
              <a:rPr lang="en-US" sz="2900" b="1" dirty="0" smtClean="0">
                <a:solidFill>
                  <a:schemeClr val="tx1"/>
                </a:solidFill>
              </a:rPr>
              <a:t>201-275</a:t>
            </a:r>
            <a:r>
              <a:rPr lang="en-US" sz="2900" b="1" dirty="0">
                <a:solidFill>
                  <a:schemeClr val="tx1"/>
                </a:solidFill>
              </a:rPr>
              <a:t>% FPL: </a:t>
            </a:r>
            <a:r>
              <a:rPr lang="en-US" sz="2900" dirty="0" smtClean="0">
                <a:solidFill>
                  <a:schemeClr val="tx1"/>
                </a:solidFill>
              </a:rPr>
              <a:t>Provide </a:t>
            </a:r>
            <a:r>
              <a:rPr lang="en-US" sz="2900" dirty="0">
                <a:solidFill>
                  <a:schemeClr val="tx1"/>
                </a:solidFill>
              </a:rPr>
              <a:t>state subsidies in the </a:t>
            </a:r>
            <a:r>
              <a:rPr lang="en-US" sz="2900" dirty="0" smtClean="0">
                <a:solidFill>
                  <a:schemeClr val="tx1"/>
                </a:solidFill>
              </a:rPr>
              <a:t>Marketplace, in addition to APTC/CSR at 87% AV</a:t>
            </a:r>
            <a:endParaRPr lang="en-US" sz="2900" dirty="0">
              <a:solidFill>
                <a:schemeClr val="tx1"/>
              </a:solidFill>
            </a:endParaRPr>
          </a:p>
          <a:p>
            <a:pPr marL="434340" lvl="1" indent="-342900">
              <a:lnSpc>
                <a:spcPct val="120000"/>
              </a:lnSpc>
              <a:spcBef>
                <a:spcPts val="600"/>
              </a:spcBef>
              <a:spcAft>
                <a:spcPts val="600"/>
              </a:spcAft>
            </a:pPr>
            <a:r>
              <a:rPr lang="en-US" sz="2900" b="1" dirty="0" smtClean="0">
                <a:solidFill>
                  <a:schemeClr val="tx1"/>
                </a:solidFill>
              </a:rPr>
              <a:t>Benefit Set: </a:t>
            </a:r>
            <a:r>
              <a:rPr lang="en-US" sz="2900" dirty="0" smtClean="0">
                <a:solidFill>
                  <a:schemeClr val="tx1"/>
                </a:solidFill>
              </a:rPr>
              <a:t>Status quo; no new benefits added to QHP or </a:t>
            </a:r>
            <a:r>
              <a:rPr lang="en-US" sz="2900" dirty="0" err="1" smtClean="0">
                <a:solidFill>
                  <a:schemeClr val="tx1"/>
                </a:solidFill>
              </a:rPr>
              <a:t>MinnesotaCare</a:t>
            </a:r>
            <a:r>
              <a:rPr lang="en-US" sz="2900" dirty="0" smtClean="0">
                <a:solidFill>
                  <a:schemeClr val="tx1"/>
                </a:solidFill>
              </a:rPr>
              <a:t>.</a:t>
            </a:r>
            <a:endParaRPr lang="en-US" sz="2900" dirty="0">
              <a:solidFill>
                <a:schemeClr val="tx1"/>
              </a:solidFill>
            </a:endParaRPr>
          </a:p>
          <a:p>
            <a:pPr marL="434340" lvl="1" indent="-342900">
              <a:lnSpc>
                <a:spcPct val="120000"/>
              </a:lnSpc>
              <a:spcBef>
                <a:spcPts val="600"/>
              </a:spcBef>
              <a:spcAft>
                <a:spcPts val="600"/>
              </a:spcAft>
            </a:pPr>
            <a:r>
              <a:rPr lang="en-US" sz="2900" b="1" dirty="0" smtClean="0">
                <a:solidFill>
                  <a:schemeClr val="tx1"/>
                </a:solidFill>
              </a:rPr>
              <a:t>Purchaser: </a:t>
            </a:r>
            <a:r>
              <a:rPr lang="en-US" sz="2900" dirty="0" smtClean="0">
                <a:solidFill>
                  <a:schemeClr val="tx1"/>
                </a:solidFill>
              </a:rPr>
              <a:t>State for 138-200% FPL; Individual Consumer for 201-275% FPL</a:t>
            </a:r>
          </a:p>
          <a:p>
            <a:pPr marL="434340" lvl="1" indent="-342900">
              <a:lnSpc>
                <a:spcPct val="120000"/>
              </a:lnSpc>
              <a:spcBef>
                <a:spcPts val="600"/>
              </a:spcBef>
              <a:spcAft>
                <a:spcPts val="600"/>
              </a:spcAft>
            </a:pPr>
            <a:r>
              <a:rPr lang="en-US" sz="2900" b="1" dirty="0" smtClean="0">
                <a:solidFill>
                  <a:schemeClr val="tx1"/>
                </a:solidFill>
              </a:rPr>
              <a:t>Portability: </a:t>
            </a:r>
            <a:r>
              <a:rPr lang="en-US" sz="2900" dirty="0" smtClean="0">
                <a:solidFill>
                  <a:schemeClr val="tx1"/>
                </a:solidFill>
              </a:rPr>
              <a:t>Modeling reflects tax credit and subsidies on/off-exchange for 201-400% FPL </a:t>
            </a:r>
          </a:p>
          <a:p>
            <a:pPr marL="708660" lvl="2" indent="-342900">
              <a:lnSpc>
                <a:spcPct val="120000"/>
              </a:lnSpc>
              <a:spcBef>
                <a:spcPts val="600"/>
              </a:spcBef>
              <a:spcAft>
                <a:spcPts val="600"/>
              </a:spcAft>
            </a:pPr>
            <a:r>
              <a:rPr lang="en-US" sz="2700" dirty="0" smtClean="0">
                <a:solidFill>
                  <a:schemeClr val="tx1"/>
                </a:solidFill>
              </a:rPr>
              <a:t>NOTE: It is likely Minnesota would not be able to provide for such portability of cost-sharing subsidies for individuals under 275% FPL, unlike premium subsidies, due to administrative complexities at state and federal levels.</a:t>
            </a:r>
          </a:p>
          <a:p>
            <a:pPr marL="434340" lvl="1" indent="-342900">
              <a:lnSpc>
                <a:spcPct val="120000"/>
              </a:lnSpc>
              <a:spcBef>
                <a:spcPts val="600"/>
              </a:spcBef>
              <a:spcAft>
                <a:spcPts val="600"/>
              </a:spcAft>
            </a:pPr>
            <a:r>
              <a:rPr lang="en-US" sz="2900" b="1" dirty="0" smtClean="0">
                <a:solidFill>
                  <a:schemeClr val="tx1"/>
                </a:solidFill>
              </a:rPr>
              <a:t>1332 Impact: </a:t>
            </a:r>
            <a:r>
              <a:rPr lang="en-US" sz="2900" dirty="0" smtClean="0">
                <a:solidFill>
                  <a:schemeClr val="tx1"/>
                </a:solidFill>
              </a:rPr>
              <a:t>Likely cannot </a:t>
            </a:r>
            <a:r>
              <a:rPr lang="en-US" sz="2900" dirty="0">
                <a:solidFill>
                  <a:schemeClr val="tx1"/>
                </a:solidFill>
              </a:rPr>
              <a:t>be implemented in an SSBM/FFM </a:t>
            </a:r>
            <a:r>
              <a:rPr lang="en-US" sz="2900" dirty="0" smtClean="0">
                <a:solidFill>
                  <a:schemeClr val="tx1"/>
                </a:solidFill>
              </a:rPr>
              <a:t>model. Likely that p</a:t>
            </a:r>
            <a:r>
              <a:rPr lang="en-US" sz="2800" dirty="0" smtClean="0">
                <a:solidFill>
                  <a:schemeClr val="tx1"/>
                </a:solidFill>
              </a:rPr>
              <a:t>ortable subsidy option would require State administer </a:t>
            </a:r>
            <a:r>
              <a:rPr lang="en-US" sz="2800" b="1" dirty="0" smtClean="0">
                <a:solidFill>
                  <a:schemeClr val="tx1"/>
                </a:solidFill>
              </a:rPr>
              <a:t>all </a:t>
            </a:r>
            <a:r>
              <a:rPr lang="en-US" sz="2800" dirty="0" smtClean="0">
                <a:solidFill>
                  <a:schemeClr val="tx1"/>
                </a:solidFill>
              </a:rPr>
              <a:t>APTCs/CSRs. </a:t>
            </a:r>
            <a:endParaRPr lang="en-US" sz="2800" b="1" dirty="0">
              <a:solidFill>
                <a:schemeClr val="tx1"/>
              </a:solidFill>
            </a:endParaRPr>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27</a:t>
            </a:fld>
            <a:endParaRPr lang="en-US" dirty="0"/>
          </a:p>
        </p:txBody>
      </p:sp>
    </p:spTree>
    <p:extLst>
      <p:ext uri="{BB962C8B-B14F-4D97-AF65-F5344CB8AC3E}">
        <p14:creationId xmlns:p14="http://schemas.microsoft.com/office/powerpoint/2010/main" val="1768778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Hybrid (Public/Private)</a:t>
            </a:r>
            <a:endParaRPr lang="en-US" dirty="0"/>
          </a:p>
        </p:txBody>
      </p:sp>
      <p:pic>
        <p:nvPicPr>
          <p:cNvPr id="10" name="Picture 9" descr="color coded chart showing the subsidies for a Hybrid (Pblie/Private) approac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278" y="1660887"/>
            <a:ext cx="8169348" cy="4395597"/>
          </a:xfrm>
          <a:prstGeom prst="rect">
            <a:avLst/>
          </a:prstGeom>
        </p:spPr>
      </p:pic>
      <p:sp>
        <p:nvSpPr>
          <p:cNvPr id="3" name="Slide Number Placeholder 2"/>
          <p:cNvSpPr>
            <a:spLocks noGrp="1"/>
          </p:cNvSpPr>
          <p:nvPr>
            <p:ph type="sldNum" sz="quarter" idx="11"/>
          </p:nvPr>
        </p:nvSpPr>
        <p:spPr/>
        <p:txBody>
          <a:bodyPr/>
          <a:lstStyle/>
          <a:p>
            <a:fld id="{9F8FA0FF-B194-4927-BB1D-56AA63D432A4}" type="slidenum">
              <a:rPr lang="en-US" smtClean="0"/>
              <a:pPr/>
              <a:t>28</a:t>
            </a:fld>
            <a:endParaRPr lang="en-US" dirty="0"/>
          </a:p>
        </p:txBody>
      </p:sp>
    </p:spTree>
    <p:extLst>
      <p:ext uri="{BB962C8B-B14F-4D97-AF65-F5344CB8AC3E}">
        <p14:creationId xmlns:p14="http://schemas.microsoft.com/office/powerpoint/2010/main" val="3858186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Results: </a:t>
            </a:r>
            <a:br>
              <a:rPr lang="en-US" dirty="0" smtClean="0"/>
            </a:br>
            <a:r>
              <a:rPr lang="en-US" dirty="0" smtClean="0"/>
              <a:t>Hybrid Model up to 275% FPL</a:t>
            </a:r>
            <a:endParaRPr lang="en-US" dirty="0"/>
          </a:p>
        </p:txBody>
      </p:sp>
      <p:sp>
        <p:nvSpPr>
          <p:cNvPr id="4" name="Rectangle 3"/>
          <p:cNvSpPr/>
          <p:nvPr/>
        </p:nvSpPr>
        <p:spPr>
          <a:xfrm>
            <a:off x="1325009" y="1292993"/>
            <a:ext cx="6487885" cy="449943"/>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solidFill>
                  <a:schemeClr val="bg1"/>
                </a:solidFill>
              </a:rPr>
              <a:t>Population Impacted: 55,700 Average Monthly Enrollees</a:t>
            </a:r>
          </a:p>
        </p:txBody>
      </p:sp>
      <p:graphicFrame>
        <p:nvGraphicFramePr>
          <p:cNvPr id="6" name="Table 5" descr="Category Financial Impact&#10;Total New State Cost &#10;(without new federal dollars) $55 M&#10;$ 36 M -  37,000 currently on-Exchange 200-275% FPL&#10;$ 12 M -  13,000 currently off-Exchange 200-275% FPL&#10;$  7 M -   5,700 currently uninsured 200-275% FPL&#10;Potential New Federal Dollars $0  to  $27.5 M&#10;1115 waiver, if available for state subsidies and benefits, would reduce state cost in half ($27.5 M)&#10;TOTAL NET STATE IMPACT &#10;(Assuming New Federal Dollars) $27.5 M  to $55 M&#10;"/>
          <p:cNvGraphicFramePr>
            <a:graphicFrameLocks noGrp="1"/>
          </p:cNvGraphicFramePr>
          <p:nvPr>
            <p:extLst>
              <p:ext uri="{D42A27DB-BD31-4B8C-83A1-F6EECF244321}">
                <p14:modId xmlns:p14="http://schemas.microsoft.com/office/powerpoint/2010/main" val="3450128353"/>
              </p:ext>
            </p:extLst>
          </p:nvPr>
        </p:nvGraphicFramePr>
        <p:xfrm>
          <a:off x="414890" y="1771545"/>
          <a:ext cx="8386210" cy="3593732"/>
        </p:xfrm>
        <a:graphic>
          <a:graphicData uri="http://schemas.openxmlformats.org/drawingml/2006/table">
            <a:tbl>
              <a:tblPr firstRow="1" firstCol="1">
                <a:tableStyleId>{5C22544A-7EE6-4342-B048-85BDC9FD1C3A}</a:tableStyleId>
              </a:tblPr>
              <a:tblGrid>
                <a:gridCol w="3323772"/>
                <a:gridCol w="5062438"/>
              </a:tblGrid>
              <a:tr h="441243">
                <a:tc>
                  <a:txBody>
                    <a:bodyPr/>
                    <a:lstStyle/>
                    <a:p>
                      <a:pPr algn="ctr"/>
                      <a:r>
                        <a:rPr lang="en-US" sz="2400" b="1" i="0" dirty="0" smtClean="0">
                          <a:solidFill>
                            <a:schemeClr val="bg1"/>
                          </a:solidFill>
                        </a:rPr>
                        <a:t>Category</a:t>
                      </a:r>
                      <a:endParaRPr lang="en-US" sz="1800" b="1" i="0" dirty="0">
                        <a:solidFill>
                          <a:schemeClr val="bg1"/>
                        </a:solidFill>
                      </a:endParaRPr>
                    </a:p>
                  </a:txBody>
                  <a:tcPr anchor="ctr">
                    <a:solidFill>
                      <a:schemeClr val="tx1"/>
                    </a:solidFill>
                  </a:tcPr>
                </a:tc>
                <a:tc>
                  <a:txBody>
                    <a:bodyPr/>
                    <a:lstStyle/>
                    <a:p>
                      <a:pPr algn="ctr"/>
                      <a:r>
                        <a:rPr lang="en-US" sz="2400" b="1" i="0" dirty="0" smtClean="0">
                          <a:solidFill>
                            <a:schemeClr val="bg1"/>
                          </a:solidFill>
                        </a:rPr>
                        <a:t>Financial Impact</a:t>
                      </a:r>
                      <a:endParaRPr lang="en-US" sz="2400" b="1" i="0" dirty="0">
                        <a:solidFill>
                          <a:schemeClr val="bg1"/>
                        </a:solidFill>
                      </a:endParaRPr>
                    </a:p>
                  </a:txBody>
                  <a:tcPr anchor="ctr">
                    <a:solidFill>
                      <a:schemeClr val="tx1"/>
                    </a:solidFill>
                  </a:tcPr>
                </a:tc>
              </a:tr>
              <a:tr h="789572">
                <a:tc>
                  <a:txBody>
                    <a:bodyPr/>
                    <a:lstStyle/>
                    <a:p>
                      <a:r>
                        <a:rPr lang="en-US" sz="2000" dirty="0" smtClean="0"/>
                        <a:t>Total New State Cost </a:t>
                      </a:r>
                    </a:p>
                    <a:p>
                      <a:r>
                        <a:rPr lang="en-US" sz="1400" i="1" dirty="0" smtClean="0"/>
                        <a:t>(without</a:t>
                      </a:r>
                      <a:r>
                        <a:rPr lang="en-US" sz="1400" i="1" baseline="0" dirty="0" smtClean="0"/>
                        <a:t> new federal dollars)</a:t>
                      </a:r>
                      <a:endParaRPr lang="en-US" sz="1400" b="1" i="1" dirty="0">
                        <a:solidFill>
                          <a:schemeClr val="tx1"/>
                        </a:solidFill>
                      </a:endParaRPr>
                    </a:p>
                  </a:txBody>
                  <a:tcPr anchor="ctr">
                    <a:solidFill>
                      <a:schemeClr val="tx2"/>
                    </a:solidFill>
                  </a:tcPr>
                </a:tc>
                <a:tc>
                  <a:txBody>
                    <a:bodyPr/>
                    <a:lstStyle/>
                    <a:p>
                      <a:pPr algn="ctr"/>
                      <a:r>
                        <a:rPr lang="en-US" b="1" dirty="0" smtClean="0"/>
                        <a:t>$</a:t>
                      </a:r>
                      <a:r>
                        <a:rPr lang="en-US" b="1" baseline="0" dirty="0" smtClean="0"/>
                        <a:t>55 M</a:t>
                      </a:r>
                    </a:p>
                    <a:p>
                      <a:pPr marL="220663" lvl="1" indent="0">
                        <a:buFont typeface="Arial" panose="020B0604020202020204" pitchFamily="34" charset="0"/>
                        <a:buNone/>
                      </a:pPr>
                      <a:endParaRPr lang="en-US" sz="1600" i="1" baseline="0" dirty="0" smtClean="0"/>
                    </a:p>
                    <a:p>
                      <a:pPr marL="220663" lvl="1" indent="0">
                        <a:buFont typeface="Arial" panose="020B0604020202020204" pitchFamily="34" charset="0"/>
                        <a:buNone/>
                      </a:pPr>
                      <a:r>
                        <a:rPr lang="en-US" sz="1600" i="1" baseline="0" dirty="0" smtClean="0"/>
                        <a:t>$ 36 M -  37,000 currently on-Exchange 200-275% FPL</a:t>
                      </a:r>
                    </a:p>
                    <a:p>
                      <a:pPr marL="220663" lvl="1" indent="0">
                        <a:buFont typeface="Arial" panose="020B0604020202020204" pitchFamily="34" charset="0"/>
                        <a:buNone/>
                      </a:pPr>
                      <a:r>
                        <a:rPr lang="en-US" sz="1600" i="1" baseline="0" dirty="0" smtClean="0"/>
                        <a:t>$ 12 M -  13,000 currently off-Exchange 200-275% FPL</a:t>
                      </a:r>
                    </a:p>
                    <a:p>
                      <a:pPr marL="220663" lvl="1" indent="0">
                        <a:buFont typeface="Arial" panose="020B0604020202020204" pitchFamily="34" charset="0"/>
                        <a:buNone/>
                      </a:pPr>
                      <a:r>
                        <a:rPr lang="en-US" sz="1600" i="1" baseline="0" dirty="0" smtClean="0"/>
                        <a:t>$  7 M -   5,700 currently uninsured 200-275% FPL</a:t>
                      </a:r>
                    </a:p>
                  </a:txBody>
                  <a:tcPr anchor="ctr">
                    <a:solidFill>
                      <a:schemeClr val="accent1">
                        <a:lumMod val="60000"/>
                        <a:lumOff val="40000"/>
                      </a:schemeClr>
                    </a:solidFill>
                  </a:tcPr>
                </a:tc>
              </a:tr>
              <a:tr h="789572">
                <a:tc>
                  <a:txBody>
                    <a:bodyPr/>
                    <a:lstStyle/>
                    <a:p>
                      <a:r>
                        <a:rPr lang="en-US" sz="2000" dirty="0" smtClean="0"/>
                        <a:t>Potential New</a:t>
                      </a:r>
                      <a:r>
                        <a:rPr lang="en-US" sz="2000" baseline="0" dirty="0" smtClean="0"/>
                        <a:t> Federal Dollars</a:t>
                      </a:r>
                      <a:endParaRPr lang="en-US" sz="2000" b="1" dirty="0">
                        <a:solidFill>
                          <a:schemeClr val="tx1"/>
                        </a:solidFill>
                      </a:endParaRPr>
                    </a:p>
                  </a:txBody>
                  <a:tcPr anchor="ctr">
                    <a:solidFill>
                      <a:schemeClr val="tx2"/>
                    </a:solidFill>
                  </a:tcPr>
                </a:tc>
                <a:tc>
                  <a:txBody>
                    <a:bodyPr/>
                    <a:lstStyle/>
                    <a:p>
                      <a:pPr algn="ctr">
                        <a:spcBef>
                          <a:spcPts val="600"/>
                        </a:spcBef>
                        <a:spcAft>
                          <a:spcPts val="600"/>
                        </a:spcAft>
                      </a:pPr>
                      <a:r>
                        <a:rPr lang="en-US" b="1" dirty="0" smtClean="0"/>
                        <a:t>$0</a:t>
                      </a:r>
                      <a:r>
                        <a:rPr lang="en-US" b="1" baseline="0" dirty="0" smtClean="0"/>
                        <a:t>  to  </a:t>
                      </a:r>
                      <a:r>
                        <a:rPr lang="en-US" b="1" dirty="0" smtClean="0"/>
                        <a:t>$</a:t>
                      </a:r>
                      <a:r>
                        <a:rPr lang="en-US" b="1" baseline="0" dirty="0" smtClean="0"/>
                        <a:t>27.5 M</a:t>
                      </a:r>
                    </a:p>
                    <a:p>
                      <a:pPr algn="l">
                        <a:spcBef>
                          <a:spcPts val="600"/>
                        </a:spcBef>
                        <a:spcAft>
                          <a:spcPts val="600"/>
                        </a:spcAft>
                      </a:pPr>
                      <a:r>
                        <a:rPr lang="en-US" sz="1600" i="1" baseline="0" dirty="0" smtClean="0"/>
                        <a:t>1115 waiver, </a:t>
                      </a:r>
                      <a:r>
                        <a:rPr lang="en-US" sz="1600" i="1" u="sng" baseline="0" dirty="0" smtClean="0"/>
                        <a:t>if available</a:t>
                      </a:r>
                      <a:r>
                        <a:rPr lang="en-US" sz="1600" i="1" u="none" baseline="0" dirty="0" smtClean="0"/>
                        <a:t> </a:t>
                      </a:r>
                      <a:r>
                        <a:rPr lang="en-US" sz="1600" i="1" baseline="0" dirty="0" smtClean="0"/>
                        <a:t>for state subsidies and benefits, would reduce state cost in half ($27.5 M)</a:t>
                      </a:r>
                      <a:endParaRPr lang="en-US" sz="1600" i="1" dirty="0"/>
                    </a:p>
                  </a:txBody>
                  <a:tcPr anchor="ctr">
                    <a:solidFill>
                      <a:schemeClr val="accent1">
                        <a:lumMod val="60000"/>
                        <a:lumOff val="40000"/>
                      </a:schemeClr>
                    </a:solidFill>
                  </a:tcPr>
                </a:tc>
              </a:tr>
              <a:tr h="789572">
                <a:tc>
                  <a:txBody>
                    <a:bodyPr/>
                    <a:lstStyle/>
                    <a:p>
                      <a:r>
                        <a:rPr lang="en-US" sz="2000" baseline="0" dirty="0" smtClean="0"/>
                        <a:t>TOTAL NET STATE IMPACT </a:t>
                      </a:r>
                    </a:p>
                    <a:p>
                      <a:r>
                        <a:rPr lang="en-US" sz="1400" i="1" baseline="0" dirty="0" smtClean="0"/>
                        <a:t>(Assuming New Federal Dollars)</a:t>
                      </a:r>
                      <a:endParaRPr lang="en-US" sz="1400" b="1" i="1" dirty="0">
                        <a:solidFill>
                          <a:schemeClr val="tx1"/>
                        </a:solidFill>
                      </a:endParaRPr>
                    </a:p>
                  </a:txBody>
                  <a:tcPr anchor="ctr">
                    <a:solidFill>
                      <a:schemeClr val="tx2"/>
                    </a:solidFill>
                  </a:tcPr>
                </a:tc>
                <a:tc>
                  <a:txBody>
                    <a:bodyPr/>
                    <a:lstStyle/>
                    <a:p>
                      <a:pPr algn="ctr"/>
                      <a:r>
                        <a:rPr lang="en-US" b="1" baseline="0" dirty="0" smtClean="0">
                          <a:solidFill>
                            <a:schemeClr val="bg1"/>
                          </a:solidFill>
                        </a:rPr>
                        <a:t>$27.5 M  to $55 M</a:t>
                      </a:r>
                      <a:endParaRPr lang="en-US" b="1" dirty="0">
                        <a:solidFill>
                          <a:schemeClr val="bg1"/>
                        </a:solidFill>
                      </a:endParaRPr>
                    </a:p>
                  </a:txBody>
                  <a:tcPr anchor="ctr">
                    <a:solidFill>
                      <a:schemeClr val="tx2"/>
                    </a:solidFill>
                  </a:tcPr>
                </a:tc>
              </a:tr>
            </a:tbl>
          </a:graphicData>
        </a:graphic>
      </p:graphicFrame>
      <p:sp>
        <p:nvSpPr>
          <p:cNvPr id="3" name="TextBox 2"/>
          <p:cNvSpPr txBox="1"/>
          <p:nvPr/>
        </p:nvSpPr>
        <p:spPr>
          <a:xfrm>
            <a:off x="449941" y="5304560"/>
            <a:ext cx="8303533" cy="353289"/>
          </a:xfrm>
          <a:prstGeom prst="rect">
            <a:avLst/>
          </a:prstGeom>
        </p:spPr>
        <p:txBody>
          <a:bodyPr vert="horz" wrap="square" rtlCol="0" anchor="b">
            <a:normAutofit fontScale="70000" lnSpcReduction="20000"/>
          </a:bodyPr>
          <a:lstStyle/>
          <a:p>
            <a:r>
              <a:rPr lang="en-US" sz="1900" dirty="0" smtClean="0"/>
              <a:t>It costs approximately $20 M to add </a:t>
            </a:r>
            <a:r>
              <a:rPr lang="en-US" sz="1900" dirty="0" err="1" smtClean="0"/>
              <a:t>MinnesotaCare</a:t>
            </a:r>
            <a:r>
              <a:rPr lang="en-US" sz="1900" dirty="0" smtClean="0"/>
              <a:t> benefit set to on-exchange plans from 200 to 400 % FPL</a:t>
            </a:r>
            <a:r>
              <a:rPr lang="en-US" dirty="0" smtClean="0"/>
              <a:t>.</a:t>
            </a:r>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29</a:t>
            </a:fld>
            <a:endParaRPr lang="en-US" dirty="0"/>
          </a:p>
        </p:txBody>
      </p:sp>
    </p:spTree>
    <p:extLst>
      <p:ext uri="{BB962C8B-B14F-4D97-AF65-F5344CB8AC3E}">
        <p14:creationId xmlns:p14="http://schemas.microsoft.com/office/powerpoint/2010/main" val="335157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December 21</a:t>
            </a:r>
            <a:r>
              <a:rPr lang="en-US" baseline="30000" dirty="0" smtClean="0"/>
              <a:t>st</a:t>
            </a:r>
            <a:endParaRPr lang="en-US" dirty="0"/>
          </a:p>
        </p:txBody>
      </p:sp>
      <p:graphicFrame>
        <p:nvGraphicFramePr>
          <p:cNvPr id="8" name="Table 7" descr="Time Item Presenter/Facilitator&#10;11:30 am – 11:40 am Welcome and Agenda Review Lynn Blewett&#10;11:40 am – 12:30 pm Review Modeling Results of MN affordability programs &amp; eligibility Milliman/DHS/Commerce/MNsure/MDH&#10;12:30 pm – 1:15 pm Refine preliminary recommendations of MN affordability program Lynn Blewett/Manatt &#10;1:15 pm  – 1:30 pm Review modeling results of fixing the family glitch Milliman/DHS&#10;1:30 pm - 1:45 pm Refine preliminary recommendations on fixing the family glitch Lynn Blewett/Manatt&#10;1:45 pm - 1:55 pm BREAK &#10;1:55 pm – 2:20 pm Review modeling results of State and Federal financing MMB/DHS&#10;2:20 pm – 2:40 pm Refine preliminary recommendations on financing   Lynn Blewett/Manatt&#10;2:40 pm – 3:00 pm Review modeling of Marketplace revenue MNsure&#10;3:00 pm – 3:15 pm Refine preliminary recommendations on Marketplace revenue Lynn Blewett/Manatt&#10;3:15 pm – 3:25 pm Public Comment  Lynn Blewett&#10;3:25 pm – 3:30 pm Wrap Up &amp; Next Steps Lynn Blewett&#10;"/>
          <p:cNvGraphicFramePr>
            <a:graphicFrameLocks noGrp="1"/>
          </p:cNvGraphicFramePr>
          <p:nvPr>
            <p:extLst>
              <p:ext uri="{D42A27DB-BD31-4B8C-83A1-F6EECF244321}">
                <p14:modId xmlns:p14="http://schemas.microsoft.com/office/powerpoint/2010/main" val="2636495438"/>
              </p:ext>
            </p:extLst>
          </p:nvPr>
        </p:nvGraphicFramePr>
        <p:xfrm>
          <a:off x="825612" y="1564230"/>
          <a:ext cx="7549233" cy="3727423"/>
        </p:xfrm>
        <a:graphic>
          <a:graphicData uri="http://schemas.openxmlformats.org/drawingml/2006/table">
            <a:tbl>
              <a:tblPr firstRow="1" firstCol="1" bandRow="1"/>
              <a:tblGrid>
                <a:gridCol w="1449812"/>
                <a:gridCol w="4358870"/>
                <a:gridCol w="1740551"/>
              </a:tblGrid>
              <a:tr h="313638">
                <a:tc>
                  <a:txBody>
                    <a:bodyPr/>
                    <a:lstStyle/>
                    <a:p>
                      <a:pPr marL="0" marR="0" algn="l">
                        <a:spcBef>
                          <a:spcPts val="0"/>
                        </a:spcBef>
                        <a:spcAft>
                          <a:spcPts val="600"/>
                        </a:spcAft>
                      </a:pPr>
                      <a:r>
                        <a:rPr lang="en-US" sz="1400" b="1" i="1" dirty="0">
                          <a:solidFill>
                            <a:schemeClr val="tx1"/>
                          </a:solidFill>
                          <a:effectLst/>
                          <a:latin typeface="+mj-lt"/>
                          <a:ea typeface="Times New Roman"/>
                          <a:cs typeface="Times New Roman"/>
                        </a:rPr>
                        <a:t>Time</a:t>
                      </a:r>
                      <a:endParaRPr lang="en-US" sz="14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400" b="1" i="1" dirty="0">
                          <a:solidFill>
                            <a:schemeClr val="tx1"/>
                          </a:solidFill>
                          <a:effectLst/>
                          <a:latin typeface="+mj-lt"/>
                          <a:ea typeface="Times New Roman"/>
                          <a:cs typeface="Times New Roman"/>
                        </a:rPr>
                        <a:t>Item</a:t>
                      </a:r>
                      <a:endParaRPr lang="en-US" sz="14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400" b="1" i="1" dirty="0">
                          <a:solidFill>
                            <a:schemeClr val="tx1"/>
                          </a:solidFill>
                          <a:effectLst/>
                          <a:latin typeface="+mj-lt"/>
                          <a:ea typeface="Times New Roman"/>
                          <a:cs typeface="Times New Roman"/>
                        </a:rPr>
                        <a:t>Presenter/Facilitator</a:t>
                      </a:r>
                      <a:endParaRPr lang="en-US" sz="14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68053">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11:30 am </a:t>
                      </a:r>
                      <a:r>
                        <a:rPr lang="en-US" sz="1200" dirty="0">
                          <a:solidFill>
                            <a:schemeClr val="tx1"/>
                          </a:solidFill>
                          <a:effectLst/>
                          <a:latin typeface="+mj-lt"/>
                          <a:ea typeface="Times New Roman"/>
                          <a:cs typeface="Times New Roman"/>
                        </a:rPr>
                        <a:t>– </a:t>
                      </a:r>
                      <a:r>
                        <a:rPr lang="en-US" sz="1200" dirty="0" smtClean="0">
                          <a:solidFill>
                            <a:schemeClr val="tx1"/>
                          </a:solidFill>
                          <a:effectLst/>
                          <a:latin typeface="+mj-lt"/>
                          <a:ea typeface="Times New Roman"/>
                          <a:cs typeface="Times New Roman"/>
                        </a:rPr>
                        <a:t>11:40 am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dirty="0">
                          <a:solidFill>
                            <a:schemeClr val="tx1"/>
                          </a:solidFill>
                          <a:effectLst/>
                          <a:latin typeface="+mj-lt"/>
                        </a:rPr>
                        <a:t>Welcome and Agenda Review</a:t>
                      </a:r>
                      <a:endParaRPr lang="en-US" sz="1200" dirty="0">
                        <a:solidFill>
                          <a:schemeClr val="tx1"/>
                        </a:solidFill>
                        <a:effectLst/>
                        <a:latin typeface="+mj-lt"/>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a:solidFill>
                            <a:schemeClr val="tx1"/>
                          </a:solidFill>
                          <a:effectLst/>
                          <a:latin typeface="+mj-lt"/>
                          <a:ea typeface="Times New Roman"/>
                          <a:cs typeface="Times New Roman"/>
                        </a:rPr>
                        <a:t>Lynn </a:t>
                      </a:r>
                      <a:r>
                        <a:rPr lang="en-US" sz="1200" dirty="0" err="1">
                          <a:solidFill>
                            <a:schemeClr val="tx1"/>
                          </a:solidFill>
                          <a:effectLst/>
                          <a:latin typeface="+mj-lt"/>
                          <a:ea typeface="Times New Roman"/>
                          <a:cs typeface="Times New Roman"/>
                        </a:rPr>
                        <a:t>Blewett</a:t>
                      </a:r>
                      <a:endParaRPr lang="en-US" sz="120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31764">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11:40 am – 12:30 </a:t>
                      </a:r>
                      <a:r>
                        <a:rPr lang="en-US" sz="1200" dirty="0">
                          <a:solidFill>
                            <a:schemeClr val="tx1"/>
                          </a:solidFill>
                          <a:effectLst/>
                          <a:latin typeface="+mj-lt"/>
                          <a:ea typeface="Times New Roman"/>
                          <a:cs typeface="Times New Roman"/>
                        </a:rPr>
                        <a:t>pm</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dirty="0">
                          <a:solidFill>
                            <a:schemeClr val="tx1"/>
                          </a:solidFill>
                          <a:effectLst/>
                          <a:latin typeface="+mj-lt"/>
                        </a:rPr>
                        <a:t>Review M</a:t>
                      </a:r>
                      <a:r>
                        <a:rPr lang="en-US" sz="1200" b="1" dirty="0" smtClean="0">
                          <a:solidFill>
                            <a:schemeClr val="tx1"/>
                          </a:solidFill>
                          <a:effectLst/>
                          <a:latin typeface="+mj-lt"/>
                        </a:rPr>
                        <a:t>odeling Results of</a:t>
                      </a:r>
                      <a:r>
                        <a:rPr lang="en-US" sz="1200" b="1" baseline="0" dirty="0" smtClean="0">
                          <a:solidFill>
                            <a:schemeClr val="tx1"/>
                          </a:solidFill>
                          <a:effectLst/>
                          <a:latin typeface="+mj-lt"/>
                        </a:rPr>
                        <a:t> </a:t>
                      </a:r>
                      <a:r>
                        <a:rPr lang="en-US" sz="1200" b="1" dirty="0" smtClean="0">
                          <a:solidFill>
                            <a:schemeClr val="tx1"/>
                          </a:solidFill>
                          <a:effectLst/>
                          <a:latin typeface="+mj-lt"/>
                        </a:rPr>
                        <a:t>MN </a:t>
                      </a:r>
                      <a:r>
                        <a:rPr lang="en-US" sz="1200" b="1" dirty="0">
                          <a:solidFill>
                            <a:schemeClr val="tx1"/>
                          </a:solidFill>
                          <a:effectLst/>
                          <a:latin typeface="+mj-lt"/>
                        </a:rPr>
                        <a:t>affordability programs &amp; </a:t>
                      </a:r>
                      <a:r>
                        <a:rPr lang="en-US" sz="1200" b="1" dirty="0" smtClean="0">
                          <a:solidFill>
                            <a:schemeClr val="tx1"/>
                          </a:solidFill>
                          <a:effectLst/>
                          <a:latin typeface="+mj-lt"/>
                        </a:rPr>
                        <a:t>eligibility</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Milliman/DHS/Commerce/MNsure/MDH</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12:30 pm –</a:t>
                      </a:r>
                      <a:r>
                        <a:rPr lang="en-US" sz="1200" baseline="0" dirty="0" smtClean="0">
                          <a:solidFill>
                            <a:schemeClr val="tx1"/>
                          </a:solidFill>
                          <a:effectLst/>
                          <a:latin typeface="+mj-lt"/>
                          <a:ea typeface="Times New Roman"/>
                          <a:cs typeface="Times New Roman"/>
                        </a:rPr>
                        <a:t> </a:t>
                      </a:r>
                      <a:r>
                        <a:rPr lang="en-US" sz="1200" dirty="0" smtClean="0">
                          <a:solidFill>
                            <a:schemeClr val="tx1"/>
                          </a:solidFill>
                          <a:effectLst/>
                          <a:latin typeface="+mj-lt"/>
                          <a:ea typeface="Times New Roman"/>
                          <a:cs typeface="Times New Roman"/>
                        </a:rPr>
                        <a:t>1:15</a:t>
                      </a:r>
                      <a:r>
                        <a:rPr lang="en-US" sz="1200" baseline="0" dirty="0" smtClean="0">
                          <a:solidFill>
                            <a:schemeClr val="tx1"/>
                          </a:solidFill>
                          <a:effectLst/>
                          <a:latin typeface="+mj-lt"/>
                          <a:ea typeface="Times New Roman"/>
                          <a:cs typeface="Times New Roman"/>
                        </a:rPr>
                        <a:t> pm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dirty="0">
                          <a:solidFill>
                            <a:schemeClr val="tx1"/>
                          </a:solidFill>
                          <a:effectLst/>
                          <a:latin typeface="+mj-lt"/>
                        </a:rPr>
                        <a:t>Refine preliminary </a:t>
                      </a:r>
                      <a:r>
                        <a:rPr lang="en-US" sz="1200" b="1" dirty="0" smtClean="0">
                          <a:solidFill>
                            <a:schemeClr val="tx1"/>
                          </a:solidFill>
                          <a:effectLst/>
                          <a:latin typeface="+mj-lt"/>
                        </a:rPr>
                        <a:t>recommendations</a:t>
                      </a:r>
                      <a:r>
                        <a:rPr lang="en-US" sz="1200" b="1" baseline="0" dirty="0" smtClean="0">
                          <a:solidFill>
                            <a:schemeClr val="tx1"/>
                          </a:solidFill>
                          <a:effectLst/>
                          <a:latin typeface="+mj-lt"/>
                        </a:rPr>
                        <a:t> </a:t>
                      </a:r>
                      <a:r>
                        <a:rPr lang="en-US" sz="1200" b="1" dirty="0" smtClean="0">
                          <a:solidFill>
                            <a:schemeClr val="tx1"/>
                          </a:solidFill>
                          <a:effectLst/>
                          <a:latin typeface="+mj-lt"/>
                        </a:rPr>
                        <a:t>of MN affordability program</a:t>
                      </a:r>
                      <a:endParaRPr lang="en-US" sz="1200" dirty="0">
                        <a:solidFill>
                          <a:schemeClr val="tx1"/>
                        </a:solidFill>
                        <a:effectLst/>
                        <a:latin typeface="+mj-lt"/>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a:solidFill>
                            <a:schemeClr val="tx1"/>
                          </a:solidFill>
                          <a:effectLst/>
                          <a:latin typeface="+mj-lt"/>
                          <a:ea typeface="Times New Roman"/>
                          <a:cs typeface="Times New Roman"/>
                        </a:rPr>
                        <a:t>Lynn </a:t>
                      </a:r>
                      <a:r>
                        <a:rPr lang="en-US" sz="1200" dirty="0" err="1">
                          <a:solidFill>
                            <a:schemeClr val="tx1"/>
                          </a:solidFill>
                          <a:effectLst/>
                          <a:latin typeface="+mj-lt"/>
                          <a:ea typeface="Times New Roman"/>
                          <a:cs typeface="Times New Roman"/>
                        </a:rPr>
                        <a:t>Blewett</a:t>
                      </a:r>
                      <a:r>
                        <a:rPr lang="en-US" sz="1200" dirty="0">
                          <a:solidFill>
                            <a:schemeClr val="tx1"/>
                          </a:solidFill>
                          <a:effectLst/>
                          <a:latin typeface="+mj-lt"/>
                          <a:ea typeface="Times New Roman"/>
                          <a:cs typeface="Times New Roman"/>
                        </a:rPr>
                        <a:t>/</a:t>
                      </a:r>
                      <a:r>
                        <a:rPr lang="en-US" sz="1200" dirty="0" err="1">
                          <a:solidFill>
                            <a:schemeClr val="tx1"/>
                          </a:solidFill>
                          <a:effectLst/>
                          <a:latin typeface="+mj-lt"/>
                          <a:ea typeface="Times New Roman"/>
                          <a:cs typeface="Times New Roman"/>
                        </a:rPr>
                        <a:t>Manatt</a:t>
                      </a:r>
                      <a:r>
                        <a:rPr lang="en-US" sz="1200" dirty="0">
                          <a:solidFill>
                            <a:schemeClr val="tx1"/>
                          </a:solidFill>
                          <a:effectLst/>
                          <a:latin typeface="+mj-lt"/>
                          <a:ea typeface="Times New Roman"/>
                          <a:cs typeface="Times New Roman"/>
                        </a:rPr>
                        <a:t> </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baseline="0" dirty="0" smtClean="0">
                          <a:solidFill>
                            <a:schemeClr val="tx1"/>
                          </a:solidFill>
                          <a:effectLst/>
                          <a:latin typeface="+mj-lt"/>
                          <a:ea typeface="Times New Roman"/>
                          <a:cs typeface="Times New Roman"/>
                        </a:rPr>
                        <a:t>1:15 pm  – 1:30 pm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solidFill>
                            <a:schemeClr val="tx1"/>
                          </a:solidFill>
                          <a:effectLst/>
                          <a:latin typeface="+mn-lt"/>
                          <a:ea typeface="+mn-ea"/>
                          <a:cs typeface="+mn-cs"/>
                        </a:rPr>
                        <a:t>Review modeling results</a:t>
                      </a:r>
                      <a:r>
                        <a:rPr kumimoji="0" lang="en-US" sz="1200" b="1" kern="1200" baseline="0" dirty="0" smtClean="0">
                          <a:solidFill>
                            <a:schemeClr val="tx1"/>
                          </a:solidFill>
                          <a:effectLst/>
                          <a:latin typeface="+mn-lt"/>
                          <a:ea typeface="+mn-ea"/>
                          <a:cs typeface="+mn-cs"/>
                        </a:rPr>
                        <a:t> of fixing the family glitch</a:t>
                      </a:r>
                      <a:endParaRPr kumimoji="0" lang="en-US" sz="1200" b="1" kern="1200" dirty="0" smtClean="0">
                        <a:solidFill>
                          <a:schemeClr val="tx1"/>
                        </a:solidFill>
                        <a:effectLst/>
                        <a:latin typeface="+mn-lt"/>
                        <a:ea typeface="+mn-ea"/>
                        <a:cs typeface="+mn-cs"/>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Milliman/DHS</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baseline="0" dirty="0" smtClean="0">
                          <a:solidFill>
                            <a:schemeClr val="tx1"/>
                          </a:solidFill>
                          <a:effectLst/>
                          <a:latin typeface="+mj-lt"/>
                          <a:ea typeface="Times New Roman"/>
                          <a:cs typeface="Times New Roman"/>
                        </a:rPr>
                        <a:t>1:30 pm </a:t>
                      </a:r>
                      <a:r>
                        <a:rPr lang="en-US" sz="1200" dirty="0" smtClean="0">
                          <a:solidFill>
                            <a:schemeClr val="tx1"/>
                          </a:solidFill>
                          <a:effectLst/>
                          <a:latin typeface="+mj-lt"/>
                          <a:ea typeface="Times New Roman"/>
                          <a:cs typeface="Times New Roman"/>
                        </a:rPr>
                        <a:t>- 1:45 pm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solidFill>
                            <a:schemeClr val="tx1"/>
                          </a:solidFill>
                          <a:effectLst/>
                          <a:latin typeface="+mn-lt"/>
                          <a:ea typeface="+mn-ea"/>
                          <a:cs typeface="+mn-cs"/>
                        </a:rPr>
                        <a:t>Refine</a:t>
                      </a:r>
                      <a:r>
                        <a:rPr kumimoji="0" lang="en-US" sz="1200" b="1" kern="1200" baseline="0" dirty="0" smtClean="0">
                          <a:solidFill>
                            <a:schemeClr val="tx1"/>
                          </a:solidFill>
                          <a:effectLst/>
                          <a:latin typeface="+mn-lt"/>
                          <a:ea typeface="+mn-ea"/>
                          <a:cs typeface="+mn-cs"/>
                        </a:rPr>
                        <a:t> preliminary recommendations on fixing the family glitch</a:t>
                      </a:r>
                      <a:endParaRPr kumimoji="0" lang="en-US" sz="1200" b="1" kern="1200" dirty="0" smtClean="0">
                        <a:solidFill>
                          <a:schemeClr val="tx1"/>
                        </a:solidFill>
                        <a:effectLst/>
                        <a:latin typeface="+mn-lt"/>
                        <a:ea typeface="+mn-ea"/>
                        <a:cs typeface="+mn-cs"/>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Lynn</a:t>
                      </a:r>
                      <a:r>
                        <a:rPr lang="en-US" sz="1200" baseline="0" dirty="0" smtClean="0">
                          <a:solidFill>
                            <a:schemeClr val="tx1"/>
                          </a:solidFill>
                          <a:effectLst/>
                          <a:latin typeface="+mj-lt"/>
                          <a:ea typeface="Times New Roman"/>
                          <a:cs typeface="Times New Roman"/>
                        </a:rPr>
                        <a:t> Blewett/</a:t>
                      </a:r>
                      <a:r>
                        <a:rPr lang="en-US" sz="1200" baseline="0" dirty="0" err="1" smtClean="0">
                          <a:solidFill>
                            <a:schemeClr val="tx1"/>
                          </a:solidFill>
                          <a:effectLst/>
                          <a:latin typeface="+mj-lt"/>
                          <a:ea typeface="Times New Roman"/>
                          <a:cs typeface="Times New Roman"/>
                        </a:rPr>
                        <a:t>Manatt</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1:45</a:t>
                      </a:r>
                      <a:r>
                        <a:rPr lang="en-US" sz="1200" baseline="0" dirty="0" smtClean="0">
                          <a:solidFill>
                            <a:schemeClr val="tx1"/>
                          </a:solidFill>
                          <a:effectLst/>
                          <a:latin typeface="+mj-lt"/>
                          <a:ea typeface="Times New Roman"/>
                          <a:cs typeface="Times New Roman"/>
                        </a:rPr>
                        <a:t> pm </a:t>
                      </a:r>
                      <a:r>
                        <a:rPr lang="en-US" sz="1200" dirty="0" smtClean="0">
                          <a:solidFill>
                            <a:schemeClr val="tx1"/>
                          </a:solidFill>
                          <a:effectLst/>
                          <a:latin typeface="+mj-lt"/>
                          <a:ea typeface="Times New Roman"/>
                          <a:cs typeface="Times New Roman"/>
                        </a:rPr>
                        <a:t>- 1:55 pm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kern="1200" dirty="0" smtClean="0">
                          <a:solidFill>
                            <a:schemeClr val="tx1"/>
                          </a:solidFill>
                          <a:effectLst/>
                          <a:latin typeface="+mn-lt"/>
                          <a:ea typeface="+mn-ea"/>
                          <a:cs typeface="+mn-cs"/>
                        </a:rPr>
                        <a:t>BREAK</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1:55</a:t>
                      </a:r>
                      <a:r>
                        <a:rPr lang="en-US" sz="1200" baseline="0" dirty="0" smtClean="0">
                          <a:solidFill>
                            <a:schemeClr val="tx1"/>
                          </a:solidFill>
                          <a:effectLst/>
                          <a:latin typeface="+mj-lt"/>
                          <a:ea typeface="Times New Roman"/>
                          <a:cs typeface="Times New Roman"/>
                        </a:rPr>
                        <a:t> pm – 2:20 pm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solidFill>
                            <a:schemeClr val="tx1"/>
                          </a:solidFill>
                          <a:effectLst/>
                          <a:latin typeface="+mn-lt"/>
                          <a:ea typeface="+mn-ea"/>
                          <a:cs typeface="+mn-cs"/>
                        </a:rPr>
                        <a:t>Review modeling results of State and Federal</a:t>
                      </a:r>
                      <a:r>
                        <a:rPr kumimoji="0" lang="en-US" sz="1200" b="1" kern="1200" baseline="0" dirty="0" smtClean="0">
                          <a:solidFill>
                            <a:schemeClr val="tx1"/>
                          </a:solidFill>
                          <a:effectLst/>
                          <a:latin typeface="+mn-lt"/>
                          <a:ea typeface="+mn-ea"/>
                          <a:cs typeface="+mn-cs"/>
                        </a:rPr>
                        <a:t> </a:t>
                      </a:r>
                      <a:r>
                        <a:rPr kumimoji="0" lang="en-US" sz="1200" b="1" kern="1200" dirty="0" smtClean="0">
                          <a:solidFill>
                            <a:schemeClr val="tx1"/>
                          </a:solidFill>
                          <a:effectLst/>
                          <a:latin typeface="+mn-lt"/>
                          <a:ea typeface="+mn-ea"/>
                          <a:cs typeface="+mn-cs"/>
                        </a:rPr>
                        <a:t>financing</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MMB/DHS</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baseline="0" dirty="0" smtClean="0">
                          <a:solidFill>
                            <a:schemeClr val="tx1"/>
                          </a:solidFill>
                          <a:effectLst/>
                          <a:latin typeface="+mj-lt"/>
                          <a:ea typeface="Times New Roman"/>
                          <a:cs typeface="Times New Roman"/>
                        </a:rPr>
                        <a:t>2:20 pm – 2:40 pm</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Refine preliminary recommendations </a:t>
                      </a:r>
                      <a:r>
                        <a:rPr kumimoji="0" lang="en-US" sz="1200" b="1" kern="1200" dirty="0" smtClean="0">
                          <a:solidFill>
                            <a:schemeClr val="tx1"/>
                          </a:solidFill>
                          <a:effectLst/>
                          <a:latin typeface="+mn-lt"/>
                          <a:ea typeface="+mn-ea"/>
                          <a:cs typeface="+mn-cs"/>
                        </a:rPr>
                        <a:t>on financing  </a:t>
                      </a:r>
                      <a:endParaRPr kumimoji="0" lang="en-US" sz="1200" kern="1200" dirty="0" smtClean="0">
                        <a:solidFill>
                          <a:schemeClr val="tx1"/>
                        </a:solidFill>
                        <a:effectLst/>
                        <a:latin typeface="+mn-lt"/>
                        <a:ea typeface="+mn-ea"/>
                        <a:cs typeface="+mn-cs"/>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Lynn Blewett/</a:t>
                      </a:r>
                      <a:r>
                        <a:rPr lang="en-US" sz="1200" dirty="0" err="1" smtClean="0">
                          <a:solidFill>
                            <a:schemeClr val="tx1"/>
                          </a:solidFill>
                          <a:effectLst/>
                          <a:latin typeface="+mj-lt"/>
                          <a:ea typeface="Times New Roman"/>
                          <a:cs typeface="Times New Roman"/>
                        </a:rPr>
                        <a:t>Manatt</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91419">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2:40 pm </a:t>
                      </a:r>
                      <a:r>
                        <a:rPr lang="en-US" sz="1200" dirty="0">
                          <a:solidFill>
                            <a:schemeClr val="tx1"/>
                          </a:solidFill>
                          <a:effectLst/>
                          <a:latin typeface="+mj-lt"/>
                          <a:ea typeface="Times New Roman"/>
                          <a:cs typeface="Times New Roman"/>
                        </a:rPr>
                        <a:t>– </a:t>
                      </a:r>
                      <a:r>
                        <a:rPr lang="en-US" sz="1200" dirty="0" smtClean="0">
                          <a:solidFill>
                            <a:schemeClr val="tx1"/>
                          </a:solidFill>
                          <a:effectLst/>
                          <a:latin typeface="+mj-lt"/>
                          <a:ea typeface="Times New Roman"/>
                          <a:cs typeface="Times New Roman"/>
                        </a:rPr>
                        <a:t>3:00 </a:t>
                      </a:r>
                      <a:r>
                        <a:rPr lang="en-US" sz="1200" dirty="0">
                          <a:solidFill>
                            <a:schemeClr val="tx1"/>
                          </a:solidFill>
                          <a:effectLst/>
                          <a:latin typeface="+mj-lt"/>
                          <a:ea typeface="Times New Roman"/>
                          <a:cs typeface="Times New Roman"/>
                        </a:rPr>
                        <a:t>pm</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dirty="0">
                          <a:solidFill>
                            <a:schemeClr val="tx1"/>
                          </a:solidFill>
                          <a:effectLst/>
                          <a:latin typeface="+mj-lt"/>
                        </a:rPr>
                        <a:t>Review modeling of Marketplace </a:t>
                      </a:r>
                      <a:r>
                        <a:rPr lang="en-US" sz="1200" b="1" dirty="0" smtClean="0">
                          <a:solidFill>
                            <a:schemeClr val="tx1"/>
                          </a:solidFill>
                          <a:effectLst/>
                          <a:latin typeface="+mj-lt"/>
                        </a:rPr>
                        <a:t>revenue</a:t>
                      </a:r>
                      <a:endParaRPr lang="en-US" sz="1200" dirty="0">
                        <a:solidFill>
                          <a:schemeClr val="tx1"/>
                        </a:solidFill>
                        <a:effectLst/>
                        <a:latin typeface="+mj-lt"/>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MNsure</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68053">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3:00</a:t>
                      </a:r>
                      <a:r>
                        <a:rPr lang="en-US" sz="1200" baseline="0" dirty="0" smtClean="0">
                          <a:solidFill>
                            <a:schemeClr val="tx1"/>
                          </a:solidFill>
                          <a:effectLst/>
                          <a:latin typeface="+mj-lt"/>
                          <a:ea typeface="Times New Roman"/>
                          <a:cs typeface="Times New Roman"/>
                        </a:rPr>
                        <a:t> pm </a:t>
                      </a:r>
                      <a:r>
                        <a:rPr lang="en-US" sz="1200" dirty="0" smtClean="0">
                          <a:solidFill>
                            <a:schemeClr val="tx1"/>
                          </a:solidFill>
                          <a:effectLst/>
                          <a:latin typeface="+mj-lt"/>
                          <a:ea typeface="Times New Roman"/>
                          <a:cs typeface="Times New Roman"/>
                        </a:rPr>
                        <a:t>– 3:15 </a:t>
                      </a:r>
                      <a:r>
                        <a:rPr lang="en-US" sz="1200" dirty="0">
                          <a:solidFill>
                            <a:schemeClr val="tx1"/>
                          </a:solidFill>
                          <a:effectLst/>
                          <a:latin typeface="+mj-lt"/>
                          <a:ea typeface="Times New Roman"/>
                          <a:cs typeface="Times New Roman"/>
                        </a:rPr>
                        <a:t>pm</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dirty="0">
                          <a:solidFill>
                            <a:schemeClr val="tx1"/>
                          </a:solidFill>
                          <a:effectLst/>
                          <a:latin typeface="+mj-lt"/>
                        </a:rPr>
                        <a:t>Refine preliminary recommendations on Marketplace revenue</a:t>
                      </a:r>
                      <a:endParaRPr lang="en-US" sz="1200" dirty="0">
                        <a:solidFill>
                          <a:schemeClr val="tx1"/>
                        </a:solidFill>
                        <a:effectLst/>
                        <a:latin typeface="+mj-lt"/>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a:solidFill>
                            <a:schemeClr val="tx1"/>
                          </a:solidFill>
                          <a:effectLst/>
                          <a:latin typeface="+mj-lt"/>
                          <a:ea typeface="Times New Roman"/>
                          <a:cs typeface="Times New Roman"/>
                        </a:rPr>
                        <a:t>Lynn </a:t>
                      </a:r>
                      <a:r>
                        <a:rPr lang="en-US" sz="1200" dirty="0" err="1">
                          <a:solidFill>
                            <a:schemeClr val="tx1"/>
                          </a:solidFill>
                          <a:effectLst/>
                          <a:latin typeface="+mj-lt"/>
                          <a:ea typeface="Times New Roman"/>
                          <a:cs typeface="Times New Roman"/>
                        </a:rPr>
                        <a:t>Blewett</a:t>
                      </a:r>
                      <a:r>
                        <a:rPr lang="en-US" sz="1200" dirty="0">
                          <a:solidFill>
                            <a:schemeClr val="tx1"/>
                          </a:solidFill>
                          <a:effectLst/>
                          <a:latin typeface="+mj-lt"/>
                          <a:ea typeface="Times New Roman"/>
                          <a:cs typeface="Times New Roman"/>
                        </a:rPr>
                        <a:t>/</a:t>
                      </a:r>
                      <a:r>
                        <a:rPr lang="en-US" sz="1200" dirty="0" err="1">
                          <a:solidFill>
                            <a:schemeClr val="tx1"/>
                          </a:solidFill>
                          <a:effectLst/>
                          <a:latin typeface="+mj-lt"/>
                          <a:ea typeface="Times New Roman"/>
                          <a:cs typeface="Times New Roman"/>
                        </a:rPr>
                        <a:t>Manatt</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68053">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3:15 pm –</a:t>
                      </a:r>
                      <a:r>
                        <a:rPr lang="en-US" sz="1200" baseline="0" dirty="0" smtClean="0">
                          <a:solidFill>
                            <a:schemeClr val="tx1"/>
                          </a:solidFill>
                          <a:effectLst/>
                          <a:latin typeface="+mj-lt"/>
                          <a:ea typeface="Times New Roman"/>
                          <a:cs typeface="Times New Roman"/>
                        </a:rPr>
                        <a:t> 3:25</a:t>
                      </a:r>
                      <a:r>
                        <a:rPr lang="en-US" sz="1200" dirty="0" smtClean="0">
                          <a:solidFill>
                            <a:schemeClr val="tx1"/>
                          </a:solidFill>
                          <a:effectLst/>
                          <a:latin typeface="+mj-lt"/>
                          <a:ea typeface="Times New Roman"/>
                          <a:cs typeface="Times New Roman"/>
                        </a:rPr>
                        <a:t> </a:t>
                      </a:r>
                      <a:r>
                        <a:rPr lang="en-US" sz="1200" dirty="0">
                          <a:solidFill>
                            <a:schemeClr val="tx1"/>
                          </a:solidFill>
                          <a:effectLst/>
                          <a:latin typeface="+mj-lt"/>
                          <a:ea typeface="Times New Roman"/>
                          <a:cs typeface="Times New Roman"/>
                        </a:rPr>
                        <a:t>pm</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a:solidFill>
                            <a:schemeClr val="tx1"/>
                          </a:solidFill>
                          <a:effectLst/>
                          <a:latin typeface="+mj-lt"/>
                        </a:rPr>
                        <a:t>Public Comment </a:t>
                      </a:r>
                      <a:endParaRPr lang="en-US" sz="1200">
                        <a:solidFill>
                          <a:schemeClr val="tx1"/>
                        </a:solidFill>
                        <a:effectLst/>
                        <a:latin typeface="+mj-lt"/>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a:solidFill>
                            <a:schemeClr val="tx1"/>
                          </a:solidFill>
                          <a:effectLst/>
                          <a:latin typeface="+mj-lt"/>
                          <a:ea typeface="Times New Roman"/>
                          <a:cs typeface="Times New Roman"/>
                        </a:rPr>
                        <a:t>Lynn Blewett</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203933">
                <a:tc>
                  <a:txBody>
                    <a:bodyPr/>
                    <a:lstStyle/>
                    <a:p>
                      <a:pPr marL="0" marR="0" algn="l">
                        <a:spcBef>
                          <a:spcPts val="0"/>
                        </a:spcBef>
                        <a:spcAft>
                          <a:spcPts val="600"/>
                        </a:spcAft>
                      </a:pPr>
                      <a:r>
                        <a:rPr lang="en-US" sz="1200" dirty="0" smtClean="0">
                          <a:solidFill>
                            <a:schemeClr val="tx1"/>
                          </a:solidFill>
                          <a:effectLst/>
                          <a:latin typeface="+mj-lt"/>
                          <a:ea typeface="Times New Roman"/>
                          <a:cs typeface="Times New Roman"/>
                        </a:rPr>
                        <a:t>3:25 pm</a:t>
                      </a:r>
                      <a:r>
                        <a:rPr lang="en-US" sz="1200" baseline="0" dirty="0" smtClean="0">
                          <a:solidFill>
                            <a:schemeClr val="tx1"/>
                          </a:solidFill>
                          <a:effectLst/>
                          <a:latin typeface="+mj-lt"/>
                          <a:ea typeface="Times New Roman"/>
                          <a:cs typeface="Times New Roman"/>
                        </a:rPr>
                        <a:t> </a:t>
                      </a:r>
                      <a:r>
                        <a:rPr lang="en-US" sz="1200" dirty="0" smtClean="0">
                          <a:solidFill>
                            <a:schemeClr val="tx1"/>
                          </a:solidFill>
                          <a:effectLst/>
                          <a:latin typeface="+mj-lt"/>
                          <a:ea typeface="Times New Roman"/>
                          <a:cs typeface="Times New Roman"/>
                        </a:rPr>
                        <a:t>– 3:30 </a:t>
                      </a:r>
                      <a:r>
                        <a:rPr lang="en-US" sz="1200" dirty="0">
                          <a:solidFill>
                            <a:schemeClr val="tx1"/>
                          </a:solidFill>
                          <a:effectLst/>
                          <a:latin typeface="+mj-lt"/>
                          <a:ea typeface="Times New Roman"/>
                          <a:cs typeface="Times New Roman"/>
                        </a:rPr>
                        <a:t>pm</a:t>
                      </a: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a:r>
                        <a:rPr lang="en-US" sz="1200" b="1" dirty="0">
                          <a:solidFill>
                            <a:schemeClr val="tx1"/>
                          </a:solidFill>
                          <a:effectLst/>
                          <a:latin typeface="+mj-lt"/>
                        </a:rPr>
                        <a:t>Wrap Up &amp; Next Steps</a:t>
                      </a:r>
                      <a:endParaRPr lang="en-US" sz="1200" dirty="0">
                        <a:solidFill>
                          <a:schemeClr val="tx1"/>
                        </a:solidFill>
                        <a:effectLst/>
                        <a:latin typeface="+mj-lt"/>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l">
                        <a:spcBef>
                          <a:spcPts val="0"/>
                        </a:spcBef>
                        <a:spcAft>
                          <a:spcPts val="600"/>
                        </a:spcAft>
                      </a:pPr>
                      <a:r>
                        <a:rPr lang="en-US" sz="1200" dirty="0">
                          <a:solidFill>
                            <a:schemeClr val="tx1"/>
                          </a:solidFill>
                          <a:effectLst/>
                          <a:latin typeface="+mj-lt"/>
                          <a:ea typeface="Times New Roman"/>
                          <a:cs typeface="Times New Roman"/>
                        </a:rPr>
                        <a:t>Lynn </a:t>
                      </a:r>
                      <a:r>
                        <a:rPr lang="en-US" sz="1200" dirty="0" err="1">
                          <a:solidFill>
                            <a:schemeClr val="tx1"/>
                          </a:solidFill>
                          <a:effectLst/>
                          <a:latin typeface="+mj-lt"/>
                          <a:ea typeface="Times New Roman"/>
                          <a:cs typeface="Times New Roman"/>
                        </a:rPr>
                        <a:t>Blewett</a:t>
                      </a:r>
                      <a:endParaRPr lang="en-US" sz="1200" dirty="0">
                        <a:solidFill>
                          <a:schemeClr val="tx1"/>
                        </a:solidFill>
                        <a:effectLst/>
                        <a:latin typeface="+mj-lt"/>
                        <a:ea typeface="Times New Roman"/>
                        <a:cs typeface="Times New Roman"/>
                      </a:endParaRPr>
                    </a:p>
                  </a:txBody>
                  <a:tcPr marL="65428" marR="65428"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bl>
          </a:graphicData>
        </a:graphic>
      </p:graphicFrame>
      <p:pic>
        <p:nvPicPr>
          <p:cNvPr id="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a:t>
            </a:fld>
            <a:endParaRPr lang="en-US" altLang="en-US" sz="1200" dirty="0" smtClean="0">
              <a:latin typeface="Calibri" pitchFamily="34" charset="0"/>
            </a:endParaRPr>
          </a:p>
        </p:txBody>
      </p:sp>
    </p:spTree>
    <p:extLst>
      <p:ext uri="{BB962C8B-B14F-4D97-AF65-F5344CB8AC3E}">
        <p14:creationId xmlns:p14="http://schemas.microsoft.com/office/powerpoint/2010/main" val="2711203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28599" y="228600"/>
            <a:ext cx="2340429" cy="5105400"/>
          </a:xfrm>
        </p:spPr>
        <p:txBody>
          <a:bodyPr/>
          <a:lstStyle/>
          <a:p>
            <a:r>
              <a:rPr lang="en-US" u="sng" dirty="0" smtClean="0"/>
              <a:t>Option 3</a:t>
            </a:r>
            <a:r>
              <a:rPr lang="en-US" dirty="0" smtClean="0"/>
              <a:t>:</a:t>
            </a:r>
          </a:p>
          <a:p>
            <a:r>
              <a:rPr lang="en-US" dirty="0" smtClean="0"/>
              <a:t>Hybrid Approach</a:t>
            </a:r>
            <a:endParaRPr lang="en-US" dirty="0"/>
          </a:p>
        </p:txBody>
      </p:sp>
      <p:sp>
        <p:nvSpPr>
          <p:cNvPr id="2" name="Title 1"/>
          <p:cNvSpPr>
            <a:spLocks noGrp="1"/>
          </p:cNvSpPr>
          <p:nvPr>
            <p:ph type="title"/>
          </p:nvPr>
        </p:nvSpPr>
        <p:spPr/>
        <p:txBody>
          <a:bodyPr>
            <a:normAutofit fontScale="90000"/>
          </a:bodyPr>
          <a:lstStyle/>
          <a:p>
            <a:r>
              <a:rPr lang="en-US" dirty="0" smtClean="0"/>
              <a:t>Option 3: Hybrid Approach</a:t>
            </a:r>
            <a:br>
              <a:rPr lang="en-US" dirty="0" smtClean="0"/>
            </a:br>
            <a:r>
              <a:rPr lang="en-US" dirty="0" smtClean="0"/>
              <a:t>Key Drivers</a:t>
            </a:r>
            <a:endParaRPr lang="en-US" dirty="0"/>
          </a:p>
        </p:txBody>
      </p:sp>
      <p:sp>
        <p:nvSpPr>
          <p:cNvPr id="3" name="Content Placeholder 2"/>
          <p:cNvSpPr>
            <a:spLocks noGrp="1"/>
          </p:cNvSpPr>
          <p:nvPr>
            <p:ph idx="1"/>
          </p:nvPr>
        </p:nvSpPr>
        <p:spPr>
          <a:xfrm>
            <a:off x="2844800" y="1371600"/>
            <a:ext cx="5991352" cy="4114800"/>
          </a:xfrm>
        </p:spPr>
        <p:txBody>
          <a:bodyPr/>
          <a:lstStyle/>
          <a:p>
            <a:pPr marL="0" indent="0">
              <a:buNone/>
            </a:pPr>
            <a:r>
              <a:rPr lang="en-US" sz="2400" dirty="0" smtClean="0">
                <a:solidFill>
                  <a:schemeClr val="accent6">
                    <a:lumMod val="50000"/>
                  </a:schemeClr>
                </a:solidFill>
              </a:rPr>
              <a:t>On-Exchange Population 200-250% </a:t>
            </a:r>
            <a:r>
              <a:rPr lang="en-US" sz="2400" dirty="0">
                <a:solidFill>
                  <a:schemeClr val="accent6">
                    <a:lumMod val="50000"/>
                  </a:schemeClr>
                </a:solidFill>
              </a:rPr>
              <a:t>FPL</a:t>
            </a:r>
          </a:p>
          <a:p>
            <a:pPr lvl="1"/>
            <a:r>
              <a:rPr lang="en-US" sz="2400" dirty="0"/>
              <a:t>Lower cost sharing for current QHP </a:t>
            </a:r>
            <a:r>
              <a:rPr lang="en-US" sz="2400" dirty="0" smtClean="0"/>
              <a:t>enrollee at 87% AV up to 250% FPL</a:t>
            </a:r>
          </a:p>
          <a:p>
            <a:pPr marL="0" indent="0">
              <a:buNone/>
            </a:pPr>
            <a:r>
              <a:rPr lang="en-US" sz="2400" dirty="0" smtClean="0">
                <a:solidFill>
                  <a:schemeClr val="accent6">
                    <a:lumMod val="50000"/>
                  </a:schemeClr>
                </a:solidFill>
              </a:rPr>
              <a:t>Off-Exchange </a:t>
            </a:r>
            <a:r>
              <a:rPr lang="en-US" sz="2400" dirty="0">
                <a:solidFill>
                  <a:schemeClr val="accent6">
                    <a:lumMod val="50000"/>
                  </a:schemeClr>
                </a:solidFill>
              </a:rPr>
              <a:t>Population from </a:t>
            </a:r>
            <a:r>
              <a:rPr lang="en-US" sz="2400" dirty="0" smtClean="0">
                <a:solidFill>
                  <a:schemeClr val="accent6">
                    <a:lumMod val="50000"/>
                  </a:schemeClr>
                </a:solidFill>
              </a:rPr>
              <a:t>200-275</a:t>
            </a:r>
            <a:r>
              <a:rPr lang="en-US" sz="2400" dirty="0">
                <a:solidFill>
                  <a:schemeClr val="accent6">
                    <a:lumMod val="50000"/>
                  </a:schemeClr>
                </a:solidFill>
              </a:rPr>
              <a:t>% </a:t>
            </a:r>
            <a:r>
              <a:rPr lang="en-US" sz="2400" dirty="0" smtClean="0">
                <a:solidFill>
                  <a:schemeClr val="accent6">
                    <a:lumMod val="50000"/>
                  </a:schemeClr>
                </a:solidFill>
              </a:rPr>
              <a:t>FPL</a:t>
            </a:r>
            <a:endParaRPr lang="en-US" sz="2400" dirty="0" smtClean="0">
              <a:solidFill>
                <a:schemeClr val="tx1"/>
              </a:solidFill>
            </a:endParaRPr>
          </a:p>
          <a:p>
            <a:pPr lvl="1"/>
            <a:r>
              <a:rPr lang="en-US" sz="2400" dirty="0"/>
              <a:t>All Off-Exchange would complete </a:t>
            </a:r>
            <a:r>
              <a:rPr lang="en-US" sz="2400" dirty="0" smtClean="0"/>
              <a:t>eligibility process through Marketplace </a:t>
            </a:r>
            <a:r>
              <a:rPr lang="en-US" sz="2400" dirty="0"/>
              <a:t>to claim portable subsidies</a:t>
            </a:r>
          </a:p>
          <a:p>
            <a:pPr marL="0" indent="0">
              <a:buNone/>
            </a:pPr>
            <a:endParaRPr lang="en-US" dirty="0"/>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30</a:t>
            </a:fld>
            <a:endParaRPr lang="en-US" dirty="0"/>
          </a:p>
        </p:txBody>
      </p:sp>
    </p:spTree>
    <p:extLst>
      <p:ext uri="{BB962C8B-B14F-4D97-AF65-F5344CB8AC3E}">
        <p14:creationId xmlns:p14="http://schemas.microsoft.com/office/powerpoint/2010/main" val="1289582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1752" y="228599"/>
            <a:ext cx="2209800" cy="5105400"/>
          </a:xfrm>
        </p:spPr>
        <p:txBody>
          <a:bodyPr/>
          <a:lstStyle/>
          <a:p>
            <a:r>
              <a:rPr lang="en-US" u="sng" dirty="0"/>
              <a:t>Option 3</a:t>
            </a:r>
            <a:r>
              <a:rPr lang="en-US" dirty="0"/>
              <a:t>:</a:t>
            </a:r>
          </a:p>
          <a:p>
            <a:r>
              <a:rPr lang="en-US" dirty="0" smtClean="0"/>
              <a:t>Hybrid Approach</a:t>
            </a:r>
            <a:endParaRPr lang="en-US" dirty="0"/>
          </a:p>
        </p:txBody>
      </p:sp>
      <p:sp>
        <p:nvSpPr>
          <p:cNvPr id="2" name="Title 1"/>
          <p:cNvSpPr>
            <a:spLocks noGrp="1"/>
          </p:cNvSpPr>
          <p:nvPr>
            <p:ph type="title"/>
          </p:nvPr>
        </p:nvSpPr>
        <p:spPr/>
        <p:txBody>
          <a:bodyPr>
            <a:normAutofit fontScale="90000"/>
          </a:bodyPr>
          <a:lstStyle/>
          <a:p>
            <a:r>
              <a:rPr lang="en-US" dirty="0" smtClean="0"/>
              <a:t>Option 3 Potential Consumer Impact</a:t>
            </a:r>
            <a:endParaRPr lang="en-US" dirty="0"/>
          </a:p>
        </p:txBody>
      </p:sp>
      <p:sp>
        <p:nvSpPr>
          <p:cNvPr id="6" name="Content Placeholder 4"/>
          <p:cNvSpPr>
            <a:spLocks noGrp="1"/>
          </p:cNvSpPr>
          <p:nvPr>
            <p:ph idx="1"/>
          </p:nvPr>
        </p:nvSpPr>
        <p:spPr>
          <a:xfrm>
            <a:off x="3191256" y="1929384"/>
            <a:ext cx="5334234" cy="2468880"/>
          </a:xfrm>
          <a:prstGeom prst="roundRect">
            <a:avLst/>
          </a:prstGeom>
          <a:noFill/>
        </p:spPr>
        <p:style>
          <a:lnRef idx="3">
            <a:schemeClr val="lt1"/>
          </a:lnRef>
          <a:fillRef idx="1">
            <a:schemeClr val="accent5"/>
          </a:fillRef>
          <a:effectRef idx="1">
            <a:schemeClr val="accent5"/>
          </a:effectRef>
          <a:fontRef idx="minor">
            <a:schemeClr val="lt1"/>
          </a:fontRef>
        </p:style>
        <p:txBody>
          <a:bodyPr rtlCol="0" anchor="ctr"/>
          <a:lstStyle/>
          <a:p>
            <a:pPr marL="0" indent="0" algn="ctr">
              <a:spcBef>
                <a:spcPts val="0"/>
              </a:spcBef>
              <a:buNone/>
            </a:pPr>
            <a:r>
              <a:rPr lang="en-US" sz="2000" dirty="0">
                <a:solidFill>
                  <a:schemeClr val="tx1"/>
                </a:solidFill>
              </a:rPr>
              <a:t>Current On-Exchange </a:t>
            </a:r>
            <a:endParaRPr lang="en-US" sz="2000" dirty="0" smtClean="0">
              <a:solidFill>
                <a:schemeClr val="tx1"/>
              </a:solidFill>
            </a:endParaRPr>
          </a:p>
          <a:p>
            <a:pPr marL="0" indent="0" algn="ctr">
              <a:spcBef>
                <a:spcPts val="0"/>
              </a:spcBef>
              <a:buNone/>
            </a:pPr>
            <a:r>
              <a:rPr lang="en-US" sz="2000" dirty="0" smtClean="0">
                <a:solidFill>
                  <a:schemeClr val="tx1"/>
                </a:solidFill>
              </a:rPr>
              <a:t>(</a:t>
            </a:r>
            <a:r>
              <a:rPr lang="en-US" sz="2000" dirty="0">
                <a:solidFill>
                  <a:schemeClr val="tx1"/>
                </a:solidFill>
              </a:rPr>
              <a:t>200-275%FPL</a:t>
            </a:r>
            <a:r>
              <a:rPr lang="en-US" sz="2000" dirty="0" smtClean="0">
                <a:solidFill>
                  <a:schemeClr val="tx1"/>
                </a:solidFill>
              </a:rPr>
              <a:t>)</a:t>
            </a:r>
          </a:p>
          <a:p>
            <a:pPr marL="0" indent="0" algn="ctr">
              <a:spcBef>
                <a:spcPts val="0"/>
              </a:spcBef>
              <a:buNone/>
            </a:pPr>
            <a:endParaRPr lang="en-US" sz="2000" dirty="0" smtClean="0">
              <a:solidFill>
                <a:schemeClr val="tx1"/>
              </a:solidFill>
            </a:endParaRPr>
          </a:p>
          <a:p>
            <a:pPr marL="0" indent="0" algn="ctr">
              <a:buNone/>
            </a:pPr>
            <a:r>
              <a:rPr lang="en-US" sz="2000" dirty="0" smtClean="0">
                <a:solidFill>
                  <a:schemeClr val="tx1"/>
                </a:solidFill>
              </a:rPr>
              <a:t>Monthly Premium		($28)</a:t>
            </a:r>
          </a:p>
          <a:p>
            <a:pPr marL="0" indent="0" algn="ctr">
              <a:buNone/>
            </a:pPr>
            <a:r>
              <a:rPr lang="en-US" sz="2000" dirty="0" smtClean="0">
                <a:solidFill>
                  <a:schemeClr val="tx1"/>
                </a:solidFill>
              </a:rPr>
              <a:t>Cost Sharing		 	($44)</a:t>
            </a:r>
            <a:endParaRPr lang="en-US" sz="2000" dirty="0">
              <a:solidFill>
                <a:schemeClr val="tx1"/>
              </a:solidFill>
            </a:endParaRPr>
          </a:p>
          <a:p>
            <a:pPr marL="0" indent="0" algn="ctr">
              <a:buNone/>
            </a:pPr>
            <a:r>
              <a:rPr lang="en-US" sz="2000" dirty="0" smtClean="0">
                <a:solidFill>
                  <a:schemeClr val="tx1"/>
                </a:solidFill>
              </a:rPr>
              <a:t>Total impact (per month)		($72)</a:t>
            </a:r>
            <a:endParaRPr lang="en-US" sz="2000" dirty="0">
              <a:solidFill>
                <a:schemeClr val="tx1"/>
              </a:solidFill>
            </a:endParaRPr>
          </a:p>
        </p:txBody>
      </p:sp>
      <p:sp>
        <p:nvSpPr>
          <p:cNvPr id="8" name="Rounded Rectangular Callout 7"/>
          <p:cNvSpPr/>
          <p:nvPr/>
        </p:nvSpPr>
        <p:spPr>
          <a:xfrm>
            <a:off x="360485" y="2676155"/>
            <a:ext cx="2755075" cy="1338117"/>
          </a:xfrm>
          <a:prstGeom prst="wedgeRoundRectCallout">
            <a:avLst>
              <a:gd name="adj1" fmla="val 69685"/>
              <a:gd name="adj2" fmla="val 50076"/>
              <a:gd name="adj3" fmla="val 16667"/>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Saves consumers &gt; </a:t>
            </a:r>
          </a:p>
          <a:p>
            <a:pPr algn="ctr"/>
            <a:r>
              <a:rPr lang="en-US" b="1" dirty="0" smtClean="0">
                <a:solidFill>
                  <a:schemeClr val="bg1"/>
                </a:solidFill>
              </a:rPr>
              <a:t>$860 /year</a:t>
            </a:r>
          </a:p>
        </p:txBody>
      </p:sp>
      <p:sp>
        <p:nvSpPr>
          <p:cNvPr id="10" name="TextBox 9"/>
          <p:cNvSpPr txBox="1"/>
          <p:nvPr/>
        </p:nvSpPr>
        <p:spPr>
          <a:xfrm>
            <a:off x="360485" y="6114122"/>
            <a:ext cx="8713176" cy="719112"/>
          </a:xfrm>
          <a:prstGeom prst="rect">
            <a:avLst/>
          </a:prstGeom>
        </p:spPr>
        <p:txBody>
          <a:bodyPr vert="horz" wrap="square" rtlCol="0" anchor="b">
            <a:normAutofit/>
          </a:bodyPr>
          <a:lstStyle/>
          <a:p>
            <a:r>
              <a:rPr lang="en-US" sz="1050" dirty="0" smtClean="0"/>
              <a:t>*Premium impact reflects cost difference between ACA affordability scale/limits (the maximum amount of one’s income he/she should have to spend on premiums in a year) and a recommended affordability scale to smooth the cliff at 200% FPL.</a:t>
            </a:r>
          </a:p>
        </p:txBody>
      </p:sp>
      <p:sp>
        <p:nvSpPr>
          <p:cNvPr id="9"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31</a:t>
            </a:fld>
            <a:endParaRPr lang="en-US" dirty="0"/>
          </a:p>
        </p:txBody>
      </p:sp>
    </p:spTree>
    <p:extLst>
      <p:ext uri="{BB962C8B-B14F-4D97-AF65-F5344CB8AC3E}">
        <p14:creationId xmlns:p14="http://schemas.microsoft.com/office/powerpoint/2010/main" val="54631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Hybrid Model: Pros and Cons</a:t>
            </a:r>
            <a:endParaRPr lang="en-US" dirty="0"/>
          </a:p>
        </p:txBody>
      </p:sp>
      <p:sp>
        <p:nvSpPr>
          <p:cNvPr id="4" name="Rectangle 3"/>
          <p:cNvSpPr/>
          <p:nvPr/>
        </p:nvSpPr>
        <p:spPr bwMode="auto">
          <a:xfrm>
            <a:off x="389351" y="1391457"/>
            <a:ext cx="4114800" cy="4240085"/>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eaLnBrk="0" fontAlgn="base" hangingPunct="0">
              <a:spcBef>
                <a:spcPct val="0"/>
              </a:spcBef>
              <a:spcAft>
                <a:spcPct val="0"/>
              </a:spcAft>
              <a:defRPr/>
            </a:pPr>
            <a:r>
              <a:rPr lang="en-US" sz="2000" b="1" kern="0" dirty="0">
                <a:solidFill>
                  <a:srgbClr val="000000"/>
                </a:solidFill>
                <a:latin typeface="Calibri" panose="020F0502020204030204" pitchFamily="34" charset="0"/>
              </a:rPr>
              <a:t>Pros</a:t>
            </a:r>
            <a:r>
              <a:rPr lang="en-US" sz="2000" b="1" kern="0" dirty="0" smtClean="0">
                <a:solidFill>
                  <a:srgbClr val="000000"/>
                </a:solidFill>
                <a:latin typeface="Calibri" panose="020F0502020204030204" pitchFamily="34" charset="0"/>
              </a:rPr>
              <a:t>:</a:t>
            </a:r>
          </a:p>
          <a:p>
            <a:pPr lvl="0" algn="ctr" eaLnBrk="0" fontAlgn="base" hangingPunct="0">
              <a:spcBef>
                <a:spcPct val="0"/>
              </a:spcBef>
              <a:spcAft>
                <a:spcPct val="0"/>
              </a:spcAft>
              <a:defRPr/>
            </a:pPr>
            <a:endParaRPr lang="en-US" sz="2000" b="1" kern="0" dirty="0">
              <a:solidFill>
                <a:srgbClr val="000000"/>
              </a:solidFill>
              <a:latin typeface="Calibri" panose="020F0502020204030204" pitchFamily="34" charset="0"/>
            </a:endParaRPr>
          </a:p>
          <a:p>
            <a:pPr marL="285750" lvl="0" indent="-285750" eaLnBrk="0" fontAlgn="base" hangingPunct="0">
              <a:spcBef>
                <a:spcPct val="0"/>
              </a:spcBef>
              <a:spcAft>
                <a:spcPts val="1200"/>
              </a:spcAft>
              <a:buFont typeface="Arial" panose="020B0604020202020204" pitchFamily="34" charset="0"/>
              <a:buChar char="•"/>
              <a:defRPr/>
            </a:pPr>
            <a:r>
              <a:rPr lang="en-US" sz="1780" kern="0" dirty="0" smtClean="0">
                <a:solidFill>
                  <a:srgbClr val="000000"/>
                </a:solidFill>
                <a:latin typeface="Calibri" panose="020F0502020204030204" pitchFamily="34" charset="0"/>
              </a:rPr>
              <a:t>Smooths affordability cliff</a:t>
            </a:r>
          </a:p>
          <a:p>
            <a:pPr marL="285750" lvl="0" indent="-285750" eaLnBrk="0" fontAlgn="base" hangingPunct="0">
              <a:spcBef>
                <a:spcPct val="0"/>
              </a:spcBef>
              <a:spcAft>
                <a:spcPts val="1200"/>
              </a:spcAft>
              <a:buFont typeface="Arial" panose="020B0604020202020204" pitchFamily="34" charset="0"/>
              <a:buChar char="•"/>
              <a:defRPr/>
            </a:pPr>
            <a:r>
              <a:rPr lang="en-US" sz="1780" kern="0" dirty="0" smtClean="0">
                <a:solidFill>
                  <a:srgbClr val="000000"/>
                </a:solidFill>
                <a:latin typeface="Calibri" panose="020F0502020204030204" pitchFamily="34" charset="0"/>
              </a:rPr>
              <a:t>Maintains Marketplace enrollment and risk pool </a:t>
            </a:r>
          </a:p>
          <a:p>
            <a:pPr marL="285750" indent="-285750" eaLnBrk="0" fontAlgn="base" hangingPunct="0">
              <a:spcBef>
                <a:spcPct val="0"/>
              </a:spcBef>
              <a:spcAft>
                <a:spcPts val="1200"/>
              </a:spcAft>
              <a:buFont typeface="Arial" panose="020B0604020202020204" pitchFamily="34" charset="0"/>
              <a:buChar char="•"/>
              <a:defRPr/>
            </a:pPr>
            <a:r>
              <a:rPr lang="en-US" sz="1780" kern="0" dirty="0">
                <a:solidFill>
                  <a:srgbClr val="000000"/>
                </a:solidFill>
                <a:latin typeface="Calibri" panose="020F0502020204030204" pitchFamily="34" charset="0"/>
              </a:rPr>
              <a:t>Does not </a:t>
            </a:r>
            <a:r>
              <a:rPr lang="en-US" sz="1780" kern="0" dirty="0">
                <a:latin typeface="Calibri" panose="020F0502020204030204" pitchFamily="34" charset="0"/>
              </a:rPr>
              <a:t>require 1332 </a:t>
            </a:r>
            <a:r>
              <a:rPr lang="en-US" sz="1780" kern="0" dirty="0" smtClean="0">
                <a:latin typeface="Calibri" panose="020F0502020204030204" pitchFamily="34" charset="0"/>
              </a:rPr>
              <a:t>waiver</a:t>
            </a:r>
            <a:r>
              <a:rPr lang="en-US" sz="1780" kern="0" dirty="0">
                <a:latin typeface="Calibri" panose="020F0502020204030204" pitchFamily="34" charset="0"/>
              </a:rPr>
              <a:t>, except to create portable </a:t>
            </a:r>
            <a:r>
              <a:rPr lang="en-US" sz="1780" kern="0" dirty="0" smtClean="0">
                <a:latin typeface="Calibri" panose="020F0502020204030204" pitchFamily="34" charset="0"/>
              </a:rPr>
              <a:t>subsidies</a:t>
            </a:r>
            <a:endParaRPr lang="en-US" sz="1780" kern="0" dirty="0" smtClean="0">
              <a:solidFill>
                <a:srgbClr val="FF0000"/>
              </a:solidFill>
              <a:latin typeface="Calibri" panose="020F0502020204030204" pitchFamily="34" charset="0"/>
            </a:endParaRPr>
          </a:p>
          <a:p>
            <a:pPr marL="285750" indent="-285750" eaLnBrk="0" fontAlgn="base" hangingPunct="0">
              <a:spcBef>
                <a:spcPct val="0"/>
              </a:spcBef>
              <a:spcAft>
                <a:spcPts val="1200"/>
              </a:spcAft>
              <a:buFont typeface="Arial" panose="020B0604020202020204" pitchFamily="34" charset="0"/>
              <a:buChar char="•"/>
              <a:defRPr/>
            </a:pPr>
            <a:r>
              <a:rPr lang="en-US" sz="1780" kern="0" dirty="0" smtClean="0">
                <a:latin typeface="Calibri" panose="020F0502020204030204" pitchFamily="34" charset="0"/>
              </a:rPr>
              <a:t>Saves current Exchange consumers &gt; $860/year</a:t>
            </a:r>
          </a:p>
          <a:p>
            <a:pPr marL="285750" indent="-285750" eaLnBrk="0" fontAlgn="base" hangingPunct="0">
              <a:spcBef>
                <a:spcPct val="0"/>
              </a:spcBef>
              <a:spcAft>
                <a:spcPts val="1200"/>
              </a:spcAft>
              <a:buFont typeface="Arial" panose="020B0604020202020204" pitchFamily="34" charset="0"/>
              <a:buChar char="•"/>
              <a:defRPr/>
            </a:pPr>
            <a:endParaRPr lang="en-US" sz="1780" kern="0" dirty="0">
              <a:solidFill>
                <a:srgbClr val="000000"/>
              </a:solidFill>
              <a:latin typeface="Calibri" panose="020F0502020204030204" pitchFamily="34" charset="0"/>
            </a:endParaRPr>
          </a:p>
          <a:p>
            <a:pPr marL="285750" lvl="0" indent="-285750" eaLnBrk="0" fontAlgn="base" hangingPunct="0">
              <a:spcBef>
                <a:spcPct val="0"/>
              </a:spcBef>
              <a:spcAft>
                <a:spcPts val="1200"/>
              </a:spcAft>
              <a:buFont typeface="Arial" panose="020B0604020202020204" pitchFamily="34" charset="0"/>
              <a:buChar char="•"/>
              <a:defRPr/>
            </a:pPr>
            <a:endParaRPr lang="en-US" sz="1780" kern="0" dirty="0" smtClean="0">
              <a:solidFill>
                <a:srgbClr val="000000"/>
              </a:solidFill>
              <a:latin typeface="Calibri" panose="020F0502020204030204" pitchFamily="34" charset="0"/>
            </a:endParaRPr>
          </a:p>
          <a:p>
            <a:pPr lvl="0" eaLnBrk="0" fontAlgn="base" hangingPunct="0">
              <a:spcBef>
                <a:spcPct val="0"/>
              </a:spcBef>
              <a:spcAft>
                <a:spcPts val="1200"/>
              </a:spcAft>
              <a:defRPr/>
            </a:pPr>
            <a:endParaRPr lang="en-US" sz="1780" kern="0" dirty="0" smtClean="0">
              <a:solidFill>
                <a:srgbClr val="000000"/>
              </a:solidFill>
              <a:latin typeface="Calibri" panose="020F0502020204030204" pitchFamily="34" charset="0"/>
            </a:endParaRPr>
          </a:p>
        </p:txBody>
      </p:sp>
      <p:sp>
        <p:nvSpPr>
          <p:cNvPr id="5" name="Rectangle 4"/>
          <p:cNvSpPr/>
          <p:nvPr/>
        </p:nvSpPr>
        <p:spPr bwMode="auto">
          <a:xfrm>
            <a:off x="4761254" y="1404219"/>
            <a:ext cx="4114800" cy="4227324"/>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eaLnBrk="0" fontAlgn="base" hangingPunct="0">
              <a:spcBef>
                <a:spcPct val="0"/>
              </a:spcBef>
              <a:spcAft>
                <a:spcPct val="0"/>
              </a:spcAft>
              <a:defRPr/>
            </a:pPr>
            <a:r>
              <a:rPr lang="en-US" sz="2000" b="1" kern="0" dirty="0">
                <a:solidFill>
                  <a:srgbClr val="000000"/>
                </a:solidFill>
                <a:latin typeface="Calibri" panose="020F0502020204030204" pitchFamily="34" charset="0"/>
              </a:rPr>
              <a:t>Cons</a:t>
            </a:r>
            <a:r>
              <a:rPr lang="en-US" sz="2000" b="1" kern="0" dirty="0" smtClean="0">
                <a:solidFill>
                  <a:srgbClr val="000000"/>
                </a:solidFill>
                <a:latin typeface="Calibri" panose="020F0502020204030204" pitchFamily="34" charset="0"/>
              </a:rPr>
              <a:t>:</a:t>
            </a:r>
          </a:p>
          <a:p>
            <a:pPr lvl="0" algn="ctr" eaLnBrk="0" fontAlgn="base" hangingPunct="0">
              <a:spcBef>
                <a:spcPct val="0"/>
              </a:spcBef>
              <a:spcAft>
                <a:spcPct val="0"/>
              </a:spcAft>
              <a:defRPr/>
            </a:pPr>
            <a:endParaRPr lang="en-US" sz="2000" b="1" kern="0" dirty="0" smtClean="0">
              <a:solidFill>
                <a:srgbClr val="000000"/>
              </a:solidFill>
              <a:latin typeface="Calibri" panose="020F0502020204030204" pitchFamily="34" charset="0"/>
            </a:endParaRPr>
          </a:p>
          <a:p>
            <a:pPr marL="344488" lvl="2" indent="-344488">
              <a:spcAft>
                <a:spcPts val="1200"/>
              </a:spcAft>
              <a:buClrTx/>
              <a:buFont typeface="Arial" panose="020B0604020202020204" pitchFamily="34" charset="0"/>
              <a:buChar char="•"/>
              <a:defRPr>
                <a:solidFill>
                  <a:srgbClr val="212121"/>
                </a:solidFill>
              </a:defRPr>
            </a:pPr>
            <a:r>
              <a:rPr lang="en-US" dirty="0" smtClean="0"/>
              <a:t>May require State to implement process to “wrap” subsidies and benefits 201-275% FPL</a:t>
            </a:r>
          </a:p>
          <a:p>
            <a:pPr marL="344488" lvl="2" indent="-344488">
              <a:spcAft>
                <a:spcPts val="1200"/>
              </a:spcAft>
              <a:buFont typeface="Arial" panose="020B0604020202020204" pitchFamily="34" charset="0"/>
              <a:buChar char="•"/>
              <a:defRPr>
                <a:solidFill>
                  <a:srgbClr val="212121"/>
                </a:solidFill>
              </a:defRPr>
            </a:pPr>
            <a:r>
              <a:rPr lang="en-US" kern="0" dirty="0" smtClean="0">
                <a:latin typeface="Calibri" panose="020F0502020204030204" pitchFamily="34" charset="0"/>
              </a:rPr>
              <a:t>Adds additional layer of complexity to the coverage continuum for consumers.</a:t>
            </a:r>
          </a:p>
          <a:p>
            <a:pPr marL="344488" lvl="2" indent="-344488">
              <a:spcAft>
                <a:spcPts val="1200"/>
              </a:spcAft>
              <a:buFont typeface="Arial" panose="020B0604020202020204" pitchFamily="34" charset="0"/>
              <a:buChar char="•"/>
              <a:defRPr>
                <a:solidFill>
                  <a:srgbClr val="212121"/>
                </a:solidFill>
              </a:defRPr>
            </a:pPr>
            <a:r>
              <a:rPr lang="en-US" kern="0" dirty="0" smtClean="0">
                <a:latin typeface="Calibri" panose="020F0502020204030204" pitchFamily="34" charset="0"/>
              </a:rPr>
              <a:t>Increase to state cost by approximately $</a:t>
            </a:r>
            <a:r>
              <a:rPr lang="en-US" kern="0" dirty="0" err="1" smtClean="0">
                <a:latin typeface="Calibri" panose="020F0502020204030204" pitchFamily="34" charset="0"/>
              </a:rPr>
              <a:t>27.5M</a:t>
            </a:r>
            <a:r>
              <a:rPr lang="en-US" kern="0" dirty="0" smtClean="0">
                <a:latin typeface="Calibri" panose="020F0502020204030204" pitchFamily="34" charset="0"/>
              </a:rPr>
              <a:t>-$</a:t>
            </a:r>
            <a:r>
              <a:rPr lang="en-US" kern="0" dirty="0" err="1" smtClean="0">
                <a:latin typeface="Calibri" panose="020F0502020204030204" pitchFamily="34" charset="0"/>
              </a:rPr>
              <a:t>55M</a:t>
            </a:r>
            <a:endParaRPr lang="en-US" kern="0" dirty="0" smtClean="0">
              <a:latin typeface="Calibri" panose="020F0502020204030204" pitchFamily="34" charset="0"/>
            </a:endParaRPr>
          </a:p>
          <a:p>
            <a:pPr marL="344488" lvl="2" indent="-344488">
              <a:spcAft>
                <a:spcPts val="1200"/>
              </a:spcAft>
              <a:buFont typeface="Arial" panose="020B0604020202020204" pitchFamily="34" charset="0"/>
              <a:buChar char="•"/>
              <a:defRPr>
                <a:solidFill>
                  <a:srgbClr val="212121"/>
                </a:solidFill>
              </a:defRPr>
            </a:pPr>
            <a:r>
              <a:rPr lang="en-US" dirty="0"/>
              <a:t>Uncertainty of 1115 waiver approval for federal financing.</a:t>
            </a:r>
          </a:p>
          <a:p>
            <a:pPr marL="344488" lvl="2" indent="-344488">
              <a:spcAft>
                <a:spcPts val="1200"/>
              </a:spcAft>
              <a:buFont typeface="Arial" panose="020B0604020202020204" pitchFamily="34" charset="0"/>
              <a:buChar char="•"/>
              <a:defRPr>
                <a:solidFill>
                  <a:srgbClr val="212121"/>
                </a:solidFill>
              </a:defRPr>
            </a:pPr>
            <a:endParaRPr lang="en-US" dirty="0" smtClean="0"/>
          </a:p>
          <a:p>
            <a:pPr marL="344488" lvl="2" indent="-344488">
              <a:spcAft>
                <a:spcPts val="1200"/>
              </a:spcAft>
              <a:buClrTx/>
              <a:buFont typeface="Arial" panose="020B0604020202020204" pitchFamily="34" charset="0"/>
              <a:buChar char="•"/>
              <a:defRPr>
                <a:solidFill>
                  <a:srgbClr val="212121"/>
                </a:solidFill>
              </a:defRPr>
            </a:pPr>
            <a:endParaRPr lang="en-US" dirty="0"/>
          </a:p>
          <a:p>
            <a:pPr marL="344488" lvl="2" indent="-344488">
              <a:lnSpc>
                <a:spcPct val="72000"/>
              </a:lnSpc>
              <a:spcBef>
                <a:spcPts val="400"/>
              </a:spcBef>
              <a:buClrTx/>
              <a:buFont typeface="Arial" panose="020B0604020202020204" pitchFamily="34" charset="0"/>
              <a:buChar char="•"/>
              <a:defRPr>
                <a:solidFill>
                  <a:srgbClr val="212121"/>
                </a:solidFill>
              </a:defRPr>
            </a:pPr>
            <a:endParaRPr lang="en-US" sz="1900" dirty="0" smtClean="0"/>
          </a:p>
          <a:p>
            <a:pPr marL="344488" lvl="2" indent="-344488">
              <a:lnSpc>
                <a:spcPct val="72000"/>
              </a:lnSpc>
              <a:spcBef>
                <a:spcPts val="400"/>
              </a:spcBef>
              <a:buClrTx/>
              <a:buFont typeface="Arial" panose="020B0604020202020204" pitchFamily="34" charset="0"/>
              <a:buChar char="•"/>
              <a:defRPr>
                <a:solidFill>
                  <a:srgbClr val="212121"/>
                </a:solidFill>
              </a:defRPr>
            </a:pPr>
            <a:endParaRPr lang="en-US" sz="1900" dirty="0"/>
          </a:p>
          <a:p>
            <a:pPr marL="285750" lvl="0" indent="-285750" eaLnBrk="0" fontAlgn="base" hangingPunct="0">
              <a:spcBef>
                <a:spcPct val="0"/>
              </a:spcBef>
              <a:spcAft>
                <a:spcPts val="600"/>
              </a:spcAft>
              <a:buFont typeface="Arial" panose="020B0604020202020204" pitchFamily="34" charset="0"/>
              <a:buChar char="•"/>
              <a:defRPr/>
            </a:pPr>
            <a:endParaRPr lang="en-US" sz="2000" kern="0" dirty="0">
              <a:solidFill>
                <a:srgbClr val="000000"/>
              </a:solidFill>
              <a:latin typeface="Calibri" panose="020F0502020204030204" pitchFamily="34" charset="0"/>
            </a:endParaRPr>
          </a:p>
        </p:txBody>
      </p:sp>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32</a:t>
            </a:fld>
            <a:endParaRPr lang="en-US" dirty="0"/>
          </a:p>
        </p:txBody>
      </p:sp>
    </p:spTree>
    <p:extLst>
      <p:ext uri="{BB962C8B-B14F-4D97-AF65-F5344CB8AC3E}">
        <p14:creationId xmlns:p14="http://schemas.microsoft.com/office/powerpoint/2010/main" val="533119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Preliminary Recommendations for Survey Inclusion: </a:t>
            </a:r>
            <a:r>
              <a:rPr lang="en-US" sz="2800" dirty="0" smtClean="0"/>
              <a:t>Program Alignment &amp; Consolidation </a:t>
            </a:r>
            <a:endParaRPr lang="en-US" sz="2800" dirty="0"/>
          </a:p>
        </p:txBody>
      </p:sp>
      <p:sp>
        <p:nvSpPr>
          <p:cNvPr id="6" name="TextBox 5"/>
          <p:cNvSpPr txBox="1"/>
          <p:nvPr/>
        </p:nvSpPr>
        <p:spPr>
          <a:xfrm>
            <a:off x="485775" y="2257416"/>
            <a:ext cx="2466975" cy="2066929"/>
          </a:xfrm>
          <a:prstGeom prst="rect">
            <a:avLst/>
          </a:prstGeom>
        </p:spPr>
        <p:txBody>
          <a:bodyPr vert="horz" wrap="square" rtlCol="0" anchor="b">
            <a:noAutofit/>
          </a:bodyPr>
          <a:lstStyle/>
          <a:p>
            <a:pPr algn="ctr"/>
            <a:r>
              <a:rPr lang="en-US" sz="2000" b="1" dirty="0" smtClean="0"/>
              <a:t>Which of the program alignment and consolidation recommendations do we want to include in the Seamless Workgroup member survey for scoring?</a:t>
            </a:r>
          </a:p>
        </p:txBody>
      </p:sp>
      <p:graphicFrame>
        <p:nvGraphicFramePr>
          <p:cNvPr id="5" name="Table 4" descr="Program Alignment &amp; Consolidation Recommendations  Score &#10;Public Program Expansion model: Expand MinnesotaCare up to 275% FPL and maintain Marketplace coverage for consumers &gt;275% FPL y/n&#10;Private Market Consolidation model: Enroll 138-200% FPL population in Marketplace, and provide additional subsidies to 138-275% FPL population in Marketplace y/n&#10;Hybrid model: Maintain MinnesotaCare for 138-200% FPL and provide additional subsidies to 201-275% FPL population in Marketplace y/n&#10;APTC portability for people in Marketplace to allow eligible consumers to use their subsidies to purchase coverage on or off the Marketplace. (Compatible with all models.) y/n&#10;"/>
          <p:cNvGraphicFramePr>
            <a:graphicFrameLocks noGrp="1"/>
          </p:cNvGraphicFramePr>
          <p:nvPr>
            <p:extLst>
              <p:ext uri="{D42A27DB-BD31-4B8C-83A1-F6EECF244321}">
                <p14:modId xmlns:p14="http://schemas.microsoft.com/office/powerpoint/2010/main" val="4179915513"/>
              </p:ext>
            </p:extLst>
          </p:nvPr>
        </p:nvGraphicFramePr>
        <p:xfrm>
          <a:off x="3423514" y="1565246"/>
          <a:ext cx="5471770" cy="3612052"/>
        </p:xfrm>
        <a:graphic>
          <a:graphicData uri="http://schemas.openxmlformats.org/drawingml/2006/table">
            <a:tbl>
              <a:tblPr firstRow="1" bandRow="1">
                <a:tableStyleId>{5C22544A-7EE6-4342-B048-85BDC9FD1C3A}</a:tableStyleId>
              </a:tblPr>
              <a:tblGrid>
                <a:gridCol w="4671572"/>
                <a:gridCol w="800198"/>
              </a:tblGrid>
              <a:tr h="685972">
                <a:tc>
                  <a:txBody>
                    <a:bodyPr/>
                    <a:lstStyle/>
                    <a:p>
                      <a:r>
                        <a:rPr lang="en-US" sz="1400" dirty="0" smtClean="0"/>
                        <a:t>Program Alignment &amp; Consolidation</a:t>
                      </a:r>
                      <a:r>
                        <a:rPr lang="en-US" sz="1400" baseline="0" dirty="0" smtClean="0"/>
                        <a:t> </a:t>
                      </a:r>
                      <a:r>
                        <a:rPr lang="en-US" sz="1400" dirty="0" smtClean="0"/>
                        <a:t>Recommendations </a:t>
                      </a:r>
                      <a:endParaRPr lang="en-US" sz="1400" dirty="0"/>
                    </a:p>
                  </a:txBody>
                  <a:tcPr anchor="ctr"/>
                </a:tc>
                <a:tc>
                  <a:txBody>
                    <a:bodyPr/>
                    <a:lstStyle/>
                    <a:p>
                      <a:pPr algn="ctr"/>
                      <a:r>
                        <a:rPr lang="en-US" sz="1400" dirty="0" smtClean="0"/>
                        <a:t>Score </a:t>
                      </a:r>
                      <a:endParaRPr lang="en-US" sz="1400" dirty="0"/>
                    </a:p>
                  </a:txBody>
                  <a:tcPr anchor="ctr"/>
                </a:tc>
              </a:tr>
              <a:tr h="403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Public</a:t>
                      </a:r>
                      <a:r>
                        <a:rPr lang="en-US" sz="1400" b="1" baseline="0" dirty="0" smtClean="0">
                          <a:solidFill>
                            <a:schemeClr val="tx1"/>
                          </a:solidFill>
                        </a:rPr>
                        <a:t> Program Expansion model</a:t>
                      </a:r>
                      <a:r>
                        <a:rPr lang="en-US" sz="1400" b="0" baseline="0" dirty="0" smtClean="0">
                          <a:solidFill>
                            <a:schemeClr val="tx1"/>
                          </a:solidFill>
                        </a:rPr>
                        <a:t>: </a:t>
                      </a:r>
                      <a:r>
                        <a:rPr lang="en-US" sz="1400" dirty="0" smtClean="0">
                          <a:solidFill>
                            <a:prstClr val="black"/>
                          </a:solidFill>
                        </a:rPr>
                        <a:t>Expand </a:t>
                      </a:r>
                      <a:r>
                        <a:rPr lang="en-US" sz="1400" dirty="0" err="1" smtClean="0">
                          <a:solidFill>
                            <a:prstClr val="black"/>
                          </a:solidFill>
                        </a:rPr>
                        <a:t>MinnesotaCare</a:t>
                      </a:r>
                      <a:r>
                        <a:rPr lang="en-US" sz="1400" dirty="0" smtClean="0">
                          <a:solidFill>
                            <a:prstClr val="black"/>
                          </a:solidFill>
                        </a:rPr>
                        <a:t> up to 275% FPL and maintain Marketplace coverage for consumers &gt;275% FPL</a:t>
                      </a:r>
                      <a:endParaRPr lang="en-US" sz="1400" b="0" dirty="0">
                        <a:solidFill>
                          <a:schemeClr val="tx1"/>
                        </a:solidFill>
                      </a:endParaRPr>
                    </a:p>
                  </a:txBody>
                  <a:tcPr anchor="ctr"/>
                </a:tc>
                <a:tc>
                  <a:txBody>
                    <a:bodyPr/>
                    <a:lstStyle/>
                    <a:p>
                      <a:r>
                        <a:rPr lang="en-US" sz="1400" dirty="0" smtClean="0"/>
                        <a:t>y/n</a:t>
                      </a:r>
                      <a:endParaRPr lang="en-US" sz="1400" dirty="0"/>
                    </a:p>
                  </a:txBody>
                  <a:tcPr/>
                </a:tc>
              </a:tr>
              <a:tr h="685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Private Market Consolidation</a:t>
                      </a:r>
                      <a:r>
                        <a:rPr lang="en-US" sz="1400" b="1" baseline="0" dirty="0" smtClean="0">
                          <a:solidFill>
                            <a:schemeClr val="tx1"/>
                          </a:solidFill>
                        </a:rPr>
                        <a:t> model</a:t>
                      </a:r>
                      <a:r>
                        <a:rPr lang="en-US" sz="1400" baseline="0" dirty="0" smtClean="0">
                          <a:solidFill>
                            <a:schemeClr val="tx1"/>
                          </a:solidFill>
                        </a:rPr>
                        <a:t>: </a:t>
                      </a:r>
                      <a:r>
                        <a:rPr lang="en-US" sz="1400" dirty="0" smtClean="0">
                          <a:solidFill>
                            <a:prstClr val="black"/>
                          </a:solidFill>
                        </a:rPr>
                        <a:t>Enroll 138-200% FPL population in Marketplace, and provide additional subsidies</a:t>
                      </a:r>
                      <a:r>
                        <a:rPr lang="en-US" sz="1400" baseline="0" dirty="0" smtClean="0">
                          <a:solidFill>
                            <a:prstClr val="black"/>
                          </a:solidFill>
                        </a:rPr>
                        <a:t> to 138</a:t>
                      </a:r>
                      <a:r>
                        <a:rPr lang="en-US" sz="1400" dirty="0" smtClean="0"/>
                        <a:t>-275% FPL population in Marketplace</a:t>
                      </a:r>
                      <a:endParaRPr lang="en-US" sz="1400" dirty="0">
                        <a:solidFill>
                          <a:schemeClr val="tx1"/>
                        </a:solidFill>
                      </a:endParaRPr>
                    </a:p>
                  </a:txBody>
                  <a:tcPr anchor="ctr"/>
                </a:tc>
                <a:tc>
                  <a:txBody>
                    <a:bodyPr/>
                    <a:lstStyle/>
                    <a:p>
                      <a:r>
                        <a:rPr lang="en-US" sz="1400" dirty="0" smtClean="0"/>
                        <a:t>y/n</a:t>
                      </a:r>
                      <a:endParaRPr lang="en-US" sz="1400" dirty="0"/>
                    </a:p>
                  </a:txBody>
                  <a:tcPr/>
                </a:tc>
              </a:tr>
              <a:tr h="685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Hybrid model: </a:t>
                      </a:r>
                      <a:r>
                        <a:rPr lang="en-US" sz="1400" dirty="0" smtClean="0"/>
                        <a:t>Maintain </a:t>
                      </a:r>
                      <a:r>
                        <a:rPr lang="en-US" sz="1400" dirty="0" err="1" smtClean="0"/>
                        <a:t>MinnesotaCare</a:t>
                      </a:r>
                      <a:r>
                        <a:rPr lang="en-US" sz="1400" dirty="0" smtClean="0"/>
                        <a:t> for 138-200% FPL and provide additional subsidies to 201-275% FPL population in Marketplace</a:t>
                      </a:r>
                      <a:endParaRPr lang="en-US" sz="1400" b="1" dirty="0">
                        <a:solidFill>
                          <a:schemeClr val="tx1"/>
                        </a:solidFill>
                      </a:endParaRPr>
                    </a:p>
                  </a:txBody>
                  <a:tcPr anchor="ctr"/>
                </a:tc>
                <a:tc>
                  <a:txBody>
                    <a:bodyPr/>
                    <a:lstStyle/>
                    <a:p>
                      <a:r>
                        <a:rPr lang="en-US" sz="1400" dirty="0" smtClean="0"/>
                        <a:t>y/n</a:t>
                      </a:r>
                      <a:endParaRPr lang="en-US" sz="1400" dirty="0"/>
                    </a:p>
                  </a:txBody>
                  <a:tcPr/>
                </a:tc>
              </a:tr>
              <a:tr h="685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APTC</a:t>
                      </a:r>
                      <a:r>
                        <a:rPr lang="en-US" sz="1400" b="0" baseline="0" dirty="0" smtClean="0">
                          <a:solidFill>
                            <a:schemeClr val="tx1"/>
                          </a:solidFill>
                        </a:rPr>
                        <a:t> portability for people in Marketplace to allow </a:t>
                      </a:r>
                      <a:r>
                        <a:rPr kumimoji="0" lang="en-US" sz="1400" kern="1200" dirty="0" smtClean="0">
                          <a:solidFill>
                            <a:schemeClr val="tx1"/>
                          </a:solidFill>
                          <a:effectLst/>
                          <a:latin typeface="+mn-lt"/>
                          <a:ea typeface="+mn-ea"/>
                          <a:cs typeface="+mn-cs"/>
                        </a:rPr>
                        <a:t>eligible consumers to use their subsidies to purchase coverage on or off the Marketplace. (Compatible with all models.)</a:t>
                      </a:r>
                      <a:endParaRPr lang="en-US" sz="1400" b="0" dirty="0">
                        <a:solidFill>
                          <a:schemeClr val="tx1"/>
                        </a:solidFill>
                      </a:endParaRPr>
                    </a:p>
                  </a:txBody>
                  <a:tcPr anchor="ctr"/>
                </a:tc>
                <a:tc>
                  <a:txBody>
                    <a:bodyPr/>
                    <a:lstStyle/>
                    <a:p>
                      <a:r>
                        <a:rPr lang="en-US" sz="1400" dirty="0" smtClean="0"/>
                        <a:t>y/n</a:t>
                      </a:r>
                      <a:endParaRPr lang="en-US" sz="1400" dirty="0"/>
                    </a:p>
                  </a:txBody>
                  <a:tcPr/>
                </a:tc>
              </a:tr>
            </a:tbl>
          </a:graphicData>
        </a:graphic>
      </p:graphicFrame>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33</a:t>
            </a:fld>
            <a:endParaRPr lang="en-US" dirty="0"/>
          </a:p>
        </p:txBody>
      </p:sp>
    </p:spTree>
    <p:extLst>
      <p:ext uri="{BB962C8B-B14F-4D97-AF65-F5344CB8AC3E}">
        <p14:creationId xmlns:p14="http://schemas.microsoft.com/office/powerpoint/2010/main" val="2554676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 </a:t>
            </a: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a:t>Review modeling results on fixing the family glitch &amp; refine preliminary </a:t>
            </a:r>
            <a:r>
              <a:rPr lang="en-US" dirty="0" smtClean="0"/>
              <a:t>recommendations</a:t>
            </a:r>
          </a:p>
          <a:p>
            <a:endParaRPr lang="en-US" dirty="0" smtClean="0"/>
          </a:p>
          <a:p>
            <a:r>
              <a:rPr lang="en-US" dirty="0" smtClean="0"/>
              <a:t>DECEMBER 21, 2015</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868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Rationalize Affordability Definition</a:t>
            </a:r>
            <a:endParaRPr lang="en-US" dirty="0"/>
          </a:p>
        </p:txBody>
      </p:sp>
      <p:sp>
        <p:nvSpPr>
          <p:cNvPr id="6" name="TextBox 5"/>
          <p:cNvSpPr txBox="1"/>
          <p:nvPr/>
        </p:nvSpPr>
        <p:spPr>
          <a:xfrm>
            <a:off x="0" y="1452101"/>
            <a:ext cx="9125259" cy="912408"/>
          </a:xfrm>
          <a:prstGeom prst="rect">
            <a:avLst/>
          </a:prstGeom>
        </p:spPr>
        <p:txBody>
          <a:bodyPr vert="horz" wrap="square" rtlCol="0" anchor="t">
            <a:noAutofit/>
          </a:bodyPr>
          <a:lstStyle/>
          <a:p>
            <a:pPr algn="ctr"/>
            <a:r>
              <a:rPr lang="en-US" b="1" dirty="0" smtClean="0">
                <a:solidFill>
                  <a:prstClr val="black"/>
                </a:solidFill>
              </a:rPr>
              <a:t>Recommendation: Rationalize affordability definition for families with access to employer sponsored insurance (ESI) (i.e., fix the family glitch)</a:t>
            </a:r>
          </a:p>
        </p:txBody>
      </p:sp>
      <p:sp>
        <p:nvSpPr>
          <p:cNvPr id="8" name="Rounded Rectangle 7"/>
          <p:cNvSpPr/>
          <p:nvPr/>
        </p:nvSpPr>
        <p:spPr>
          <a:xfrm>
            <a:off x="106510" y="2527545"/>
            <a:ext cx="2845332" cy="662245"/>
          </a:xfrm>
          <a:prstGeom prst="roundRect">
            <a:avLst/>
          </a:prstGeom>
          <a:solidFill>
            <a:srgbClr val="336699"/>
          </a:solidFill>
          <a:ln w="50800" cap="flat" cmpd="sng" algn="ctr">
            <a:solidFill>
              <a:srgbClr val="FFFFFF"/>
            </a:solidFill>
            <a:prstDash val="solid"/>
          </a:ln>
          <a:effectLst/>
        </p:spPr>
        <p:txBody>
          <a:bodyPr lIns="101882" tIns="50941" rIns="101882" bIns="50941" anchor="ctr"/>
          <a:lstStyle/>
          <a:p>
            <a:pPr algn="ctr" defTabSz="1018824" fontAlgn="base">
              <a:spcBef>
                <a:spcPct val="0"/>
              </a:spcBef>
              <a:spcAft>
                <a:spcPct val="0"/>
              </a:spcAft>
              <a:defRPr/>
            </a:pPr>
            <a:r>
              <a:rPr lang="en-US" sz="2400" b="1" kern="0" dirty="0" smtClean="0">
                <a:solidFill>
                  <a:prstClr val="white"/>
                </a:solidFill>
              </a:rPr>
              <a:t>The Family Glitch</a:t>
            </a:r>
            <a:endParaRPr lang="en-US" sz="2400" b="1" kern="0" dirty="0">
              <a:solidFill>
                <a:prstClr val="white"/>
              </a:solidFill>
            </a:endParaRPr>
          </a:p>
        </p:txBody>
      </p:sp>
      <p:pic>
        <p:nvPicPr>
          <p:cNvPr id="11" name="Picture 6" descr="graphic of a woman, child, and man"/>
          <p:cNvPicPr>
            <a:picLocks noChangeAspect="1" noChangeArrowheads="1"/>
          </p:cNvPicPr>
          <p:nvPr/>
        </p:nvPicPr>
        <p:blipFill>
          <a:blip r:embed="rId2" cstate="print">
            <a:duotone>
              <a:srgbClr val="F0AB00">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29098" y="3495541"/>
            <a:ext cx="2000156" cy="184580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30208" y="2231578"/>
            <a:ext cx="5890343" cy="3454792"/>
          </a:xfrm>
          <a:prstGeom prst="rect">
            <a:avLst/>
          </a:prstGeom>
          <a:noFill/>
        </p:spPr>
        <p:txBody>
          <a:bodyPr wrap="square" rtlCol="0">
            <a:spAutoFit/>
          </a:bodyPr>
          <a:lstStyle/>
          <a:p>
            <a:pPr marL="285750" indent="-285750" eaLnBrk="0" fontAlgn="base" hangingPunct="0">
              <a:spcBef>
                <a:spcPct val="0"/>
              </a:spcBef>
              <a:spcAft>
                <a:spcPct val="0"/>
              </a:spcAft>
              <a:buFont typeface="Arial" panose="020B0604020202020204" pitchFamily="34" charset="0"/>
              <a:buChar char="•"/>
              <a:defRPr/>
            </a:pPr>
            <a:r>
              <a:rPr lang="en-US" sz="1650" kern="0" dirty="0" smtClean="0">
                <a:solidFill>
                  <a:srgbClr val="000000"/>
                </a:solidFill>
              </a:rPr>
              <a:t>Low- to moderate-income families are precluded from obtaining federal tax credits to purchase coverage through MNsure because the family is deemed as having access to affordable ESI</a:t>
            </a:r>
            <a:endParaRPr lang="en-US" sz="1650" kern="0" dirty="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endParaRPr lang="en-US" sz="1200" kern="0" dirty="0" smtClean="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r>
              <a:rPr lang="en-US" sz="1650" kern="0" dirty="0" smtClean="0">
                <a:solidFill>
                  <a:srgbClr val="000000"/>
                </a:solidFill>
              </a:rPr>
              <a:t>Affordability of ESI for spouses and dependents is based on the cost of </a:t>
            </a:r>
            <a:r>
              <a:rPr lang="en-US" sz="1650" b="1" kern="0" dirty="0" smtClean="0">
                <a:solidFill>
                  <a:srgbClr val="000000"/>
                </a:solidFill>
              </a:rPr>
              <a:t>individual</a:t>
            </a:r>
            <a:r>
              <a:rPr lang="en-US" sz="1650" kern="0" dirty="0" smtClean="0">
                <a:solidFill>
                  <a:srgbClr val="000000"/>
                </a:solidFill>
              </a:rPr>
              <a:t> coverage—not on the cost of </a:t>
            </a:r>
            <a:r>
              <a:rPr lang="en-US" sz="1650" b="1" kern="0" dirty="0" smtClean="0">
                <a:solidFill>
                  <a:srgbClr val="000000"/>
                </a:solidFill>
              </a:rPr>
              <a:t>family</a:t>
            </a:r>
            <a:r>
              <a:rPr lang="en-US" sz="1650" kern="0" dirty="0" smtClean="0">
                <a:solidFill>
                  <a:srgbClr val="000000"/>
                </a:solidFill>
              </a:rPr>
              <a:t> coverage—which may be unaffordable</a:t>
            </a:r>
          </a:p>
          <a:p>
            <a:pPr marL="285750" indent="-285750" eaLnBrk="0" fontAlgn="base" hangingPunct="0">
              <a:spcBef>
                <a:spcPct val="0"/>
              </a:spcBef>
              <a:spcAft>
                <a:spcPct val="0"/>
              </a:spcAft>
              <a:buFont typeface="Arial" panose="020B0604020202020204" pitchFamily="34" charset="0"/>
              <a:buChar char="•"/>
              <a:defRPr/>
            </a:pPr>
            <a:endParaRPr lang="en-US" sz="1100" kern="0" dirty="0" smtClean="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r>
              <a:rPr lang="en-US" sz="1650" kern="0" dirty="0" smtClean="0">
                <a:solidFill>
                  <a:srgbClr val="000000"/>
                </a:solidFill>
              </a:rPr>
              <a:t>Through a 1332 waiver, change this ESI affordability definition for families to affordability on a family rather than individual basis</a:t>
            </a:r>
          </a:p>
          <a:p>
            <a:pPr marL="285750" indent="-285750" eaLnBrk="0" fontAlgn="base" hangingPunct="0">
              <a:spcBef>
                <a:spcPct val="0"/>
              </a:spcBef>
              <a:spcAft>
                <a:spcPct val="0"/>
              </a:spcAft>
              <a:buFont typeface="Arial" panose="020B0604020202020204" pitchFamily="34" charset="0"/>
              <a:buChar char="•"/>
              <a:defRPr/>
            </a:pPr>
            <a:endParaRPr lang="en-US" sz="1100" kern="0" dirty="0" smtClean="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r>
              <a:rPr lang="en-US" sz="1650" kern="0" dirty="0" smtClean="0">
                <a:solidFill>
                  <a:srgbClr val="000000"/>
                </a:solidFill>
              </a:rPr>
              <a:t>Cannot be implemented in a </a:t>
            </a:r>
            <a:r>
              <a:rPr lang="en-US" sz="1650" kern="0" dirty="0" err="1" smtClean="0">
                <a:solidFill>
                  <a:srgbClr val="000000"/>
                </a:solidFill>
              </a:rPr>
              <a:t>SSBM</a:t>
            </a:r>
            <a:r>
              <a:rPr lang="en-US" sz="1650" kern="0" dirty="0" smtClean="0">
                <a:solidFill>
                  <a:srgbClr val="000000"/>
                </a:solidFill>
              </a:rPr>
              <a:t>/</a:t>
            </a:r>
            <a:r>
              <a:rPr lang="en-US" sz="1650" kern="0" dirty="0" err="1" smtClean="0">
                <a:solidFill>
                  <a:srgbClr val="000000"/>
                </a:solidFill>
              </a:rPr>
              <a:t>FFM</a:t>
            </a:r>
            <a:r>
              <a:rPr lang="en-US" sz="1650" kern="0" dirty="0" smtClean="0">
                <a:solidFill>
                  <a:srgbClr val="000000"/>
                </a:solidFill>
              </a:rPr>
              <a:t> model</a:t>
            </a:r>
          </a:p>
        </p:txBody>
      </p:sp>
      <p:sp>
        <p:nvSpPr>
          <p:cNvPr id="13"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35</a:t>
            </a:fld>
            <a:endParaRPr lang="en-US" altLang="en-US" sz="1200" dirty="0" smtClean="0">
              <a:latin typeface="Calibri" pitchFamily="34" charset="0"/>
            </a:endParaRPr>
          </a:p>
        </p:txBody>
      </p:sp>
    </p:spTree>
    <p:extLst>
      <p:ext uri="{BB962C8B-B14F-4D97-AF65-F5344CB8AC3E}">
        <p14:creationId xmlns:p14="http://schemas.microsoft.com/office/powerpoint/2010/main" val="697886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Results: </a:t>
            </a:r>
            <a:br>
              <a:rPr lang="en-US" dirty="0" smtClean="0"/>
            </a:br>
            <a:r>
              <a:rPr lang="en-US" dirty="0" smtClean="0"/>
              <a:t>Rationalize Affordability Definition</a:t>
            </a:r>
            <a:endParaRPr lang="en-US" dirty="0"/>
          </a:p>
        </p:txBody>
      </p:sp>
      <p:sp>
        <p:nvSpPr>
          <p:cNvPr id="4" name="Rectangle 3"/>
          <p:cNvSpPr/>
          <p:nvPr/>
        </p:nvSpPr>
        <p:spPr>
          <a:xfrm>
            <a:off x="1325007" y="1451649"/>
            <a:ext cx="6487885" cy="449943"/>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solidFill>
                  <a:schemeClr val="bg1"/>
                </a:solidFill>
              </a:rPr>
              <a:t>Population Impacted: 820 Average Monthly Enrollees*</a:t>
            </a:r>
          </a:p>
        </p:txBody>
      </p:sp>
      <p:graphicFrame>
        <p:nvGraphicFramePr>
          <p:cNvPr id="6" name="Table 5" descr="Category Financial Impact&#10;Total New State Cost &#10;(without new federal dollars) $1.9 M&#10;Potential New Federal Dollars $0&#10;NET STATE IMPACT $1.9 M&#10;"/>
          <p:cNvGraphicFramePr>
            <a:graphicFrameLocks noGrp="1"/>
          </p:cNvGraphicFramePr>
          <p:nvPr>
            <p:extLst>
              <p:ext uri="{D42A27DB-BD31-4B8C-83A1-F6EECF244321}">
                <p14:modId xmlns:p14="http://schemas.microsoft.com/office/powerpoint/2010/main" val="3111265413"/>
              </p:ext>
            </p:extLst>
          </p:nvPr>
        </p:nvGraphicFramePr>
        <p:xfrm>
          <a:off x="700892" y="2125105"/>
          <a:ext cx="7736114" cy="2959668"/>
        </p:xfrm>
        <a:graphic>
          <a:graphicData uri="http://schemas.openxmlformats.org/drawingml/2006/table">
            <a:tbl>
              <a:tblPr firstRow="1" firstCol="1">
                <a:tableStyleId>{5C22544A-7EE6-4342-B048-85BDC9FD1C3A}</a:tableStyleId>
              </a:tblPr>
              <a:tblGrid>
                <a:gridCol w="3012572"/>
                <a:gridCol w="4723542"/>
              </a:tblGrid>
              <a:tr h="739917">
                <a:tc>
                  <a:txBody>
                    <a:bodyPr/>
                    <a:lstStyle/>
                    <a:p>
                      <a:pPr algn="ctr"/>
                      <a:r>
                        <a:rPr lang="en-US" sz="2400" b="1" i="0" dirty="0" smtClean="0">
                          <a:solidFill>
                            <a:schemeClr val="bg1"/>
                          </a:solidFill>
                        </a:rPr>
                        <a:t>Category</a:t>
                      </a:r>
                      <a:endParaRPr lang="en-US" sz="2400" b="1" i="0" dirty="0">
                        <a:solidFill>
                          <a:schemeClr val="bg1"/>
                        </a:solidFill>
                      </a:endParaRPr>
                    </a:p>
                  </a:txBody>
                  <a:tcPr anchor="ctr">
                    <a:solidFill>
                      <a:schemeClr val="tx1"/>
                    </a:solidFill>
                  </a:tcPr>
                </a:tc>
                <a:tc>
                  <a:txBody>
                    <a:bodyPr/>
                    <a:lstStyle/>
                    <a:p>
                      <a:pPr algn="ctr"/>
                      <a:r>
                        <a:rPr lang="en-US" sz="2400" b="1" dirty="0" smtClean="0">
                          <a:solidFill>
                            <a:schemeClr val="bg1"/>
                          </a:solidFill>
                        </a:rPr>
                        <a:t>Financial Impact</a:t>
                      </a:r>
                      <a:endParaRPr lang="en-US" sz="2400" b="1" dirty="0">
                        <a:solidFill>
                          <a:schemeClr val="bg1"/>
                        </a:solidFill>
                      </a:endParaRPr>
                    </a:p>
                  </a:txBody>
                  <a:tcPr anchor="ctr">
                    <a:solidFill>
                      <a:schemeClr val="tx1"/>
                    </a:solidFill>
                  </a:tcPr>
                </a:tc>
              </a:tr>
              <a:tr h="739917">
                <a:tc>
                  <a:txBody>
                    <a:bodyPr/>
                    <a:lstStyle/>
                    <a:p>
                      <a:r>
                        <a:rPr lang="en-US" sz="2000" dirty="0" smtClean="0"/>
                        <a:t>Total New State Cost </a:t>
                      </a:r>
                    </a:p>
                    <a:p>
                      <a:r>
                        <a:rPr lang="en-US" sz="1400" i="1" dirty="0" smtClean="0"/>
                        <a:t>(without</a:t>
                      </a:r>
                      <a:r>
                        <a:rPr lang="en-US" sz="1400" i="1" baseline="0" dirty="0" smtClean="0"/>
                        <a:t> new federal dollars)</a:t>
                      </a:r>
                      <a:endParaRPr lang="en-US" sz="1400" b="1" i="1" dirty="0">
                        <a:solidFill>
                          <a:schemeClr val="tx1"/>
                        </a:solidFill>
                      </a:endParaRPr>
                    </a:p>
                  </a:txBody>
                  <a:tcPr anchor="ctr">
                    <a:solidFill>
                      <a:srgbClr val="003366"/>
                    </a:solidFill>
                  </a:tcPr>
                </a:tc>
                <a:tc>
                  <a:txBody>
                    <a:bodyPr/>
                    <a:lstStyle/>
                    <a:p>
                      <a:pPr algn="ctr"/>
                      <a:r>
                        <a:rPr lang="en-US" sz="1600" b="1" i="0" baseline="0" dirty="0" smtClean="0"/>
                        <a:t>$1.9 M</a:t>
                      </a:r>
                    </a:p>
                  </a:txBody>
                  <a:tcPr anchor="ctr">
                    <a:solidFill>
                      <a:schemeClr val="accent1">
                        <a:lumMod val="60000"/>
                        <a:lumOff val="40000"/>
                      </a:schemeClr>
                    </a:solidFill>
                  </a:tcPr>
                </a:tc>
              </a:tr>
              <a:tr h="739917">
                <a:tc>
                  <a:txBody>
                    <a:bodyPr/>
                    <a:lstStyle/>
                    <a:p>
                      <a:r>
                        <a:rPr lang="en-US" dirty="0" smtClean="0"/>
                        <a:t>Potential New</a:t>
                      </a:r>
                      <a:r>
                        <a:rPr lang="en-US" baseline="0" dirty="0" smtClean="0"/>
                        <a:t> Federal Dollars</a:t>
                      </a:r>
                      <a:endParaRPr lang="en-US" b="1" dirty="0">
                        <a:solidFill>
                          <a:schemeClr val="tx1"/>
                        </a:solidFill>
                      </a:endParaRPr>
                    </a:p>
                  </a:txBody>
                  <a:tcPr anchor="ctr">
                    <a:solidFill>
                      <a:srgbClr val="003366"/>
                    </a:solidFill>
                  </a:tcPr>
                </a:tc>
                <a:tc>
                  <a:txBody>
                    <a:bodyPr/>
                    <a:lstStyle/>
                    <a:p>
                      <a:pPr marL="0" algn="ctr" rtl="0" eaLnBrk="1" latinLnBrk="0" hangingPunct="1"/>
                      <a:r>
                        <a:rPr kumimoji="0" lang="en-US" sz="1800" b="1" i="0" u="none" strike="noStrike" kern="1200" cap="none" spc="0" normalizeH="0" baseline="0" dirty="0" smtClean="0">
                          <a:ln>
                            <a:noFill/>
                          </a:ln>
                          <a:solidFill>
                            <a:schemeClr val="tx1"/>
                          </a:solidFill>
                          <a:effectLst/>
                          <a:uLnTx/>
                          <a:uFillTx/>
                          <a:latin typeface="+mn-lt"/>
                          <a:ea typeface="+mn-ea"/>
                          <a:cs typeface="+mn-cs"/>
                        </a:rPr>
                        <a:t>$0</a:t>
                      </a:r>
                      <a:endParaRPr kumimoji="0" lang="en-US" sz="1800" b="1" i="0" u="none" strike="noStrike" kern="1200" cap="none" spc="0" normalizeH="0" baseline="0" dirty="0">
                        <a:ln>
                          <a:noFill/>
                        </a:ln>
                        <a:solidFill>
                          <a:schemeClr val="tx1"/>
                        </a:solidFill>
                        <a:effectLst/>
                        <a:uLnTx/>
                        <a:uFillTx/>
                        <a:latin typeface="+mn-lt"/>
                        <a:ea typeface="+mn-ea"/>
                        <a:cs typeface="+mn-cs"/>
                      </a:endParaRPr>
                    </a:p>
                  </a:txBody>
                  <a:tcPr anchor="ctr">
                    <a:solidFill>
                      <a:schemeClr val="accent1">
                        <a:lumMod val="60000"/>
                        <a:lumOff val="40000"/>
                      </a:schemeClr>
                    </a:solidFill>
                  </a:tcPr>
                </a:tc>
              </a:tr>
              <a:tr h="739917">
                <a:tc>
                  <a:txBody>
                    <a:bodyPr/>
                    <a:lstStyle/>
                    <a:p>
                      <a:r>
                        <a:rPr lang="en-US" baseline="0" dirty="0" smtClean="0">
                          <a:solidFill>
                            <a:schemeClr val="bg1"/>
                          </a:solidFill>
                        </a:rPr>
                        <a:t>NET STATE IMPACT</a:t>
                      </a:r>
                    </a:p>
                  </a:txBody>
                  <a:tcPr anchor="ctr">
                    <a:solidFill>
                      <a:srgbClr val="003366"/>
                    </a:solidFill>
                  </a:tcPr>
                </a:tc>
                <a:tc>
                  <a:txBody>
                    <a:bodyPr/>
                    <a:lstStyle/>
                    <a:p>
                      <a:pPr algn="ctr"/>
                      <a:r>
                        <a:rPr lang="en-US" b="1" dirty="0" smtClean="0">
                          <a:solidFill>
                            <a:schemeClr val="bg1"/>
                          </a:solidFill>
                        </a:rPr>
                        <a:t>$1.9 M</a:t>
                      </a:r>
                      <a:endParaRPr lang="en-US" b="1" dirty="0">
                        <a:solidFill>
                          <a:schemeClr val="bg1"/>
                        </a:solidFill>
                      </a:endParaRPr>
                    </a:p>
                  </a:txBody>
                  <a:tcPr anchor="ctr">
                    <a:solidFill>
                      <a:srgbClr val="003366"/>
                    </a:solidFill>
                  </a:tcPr>
                </a:tc>
              </a:tr>
            </a:tbl>
          </a:graphicData>
        </a:graphic>
      </p:graphicFrame>
      <p:sp>
        <p:nvSpPr>
          <p:cNvPr id="5" name="Rectangle 4"/>
          <p:cNvSpPr/>
          <p:nvPr/>
        </p:nvSpPr>
        <p:spPr>
          <a:xfrm>
            <a:off x="518444" y="5156344"/>
            <a:ext cx="8101013" cy="523220"/>
          </a:xfrm>
          <a:prstGeom prst="rect">
            <a:avLst/>
          </a:prstGeom>
        </p:spPr>
        <p:txBody>
          <a:bodyPr wrap="square">
            <a:spAutoFit/>
          </a:bodyPr>
          <a:lstStyle/>
          <a:p>
            <a:r>
              <a:rPr lang="en-US" sz="1400" i="1" dirty="0" smtClean="0"/>
              <a:t>*This analysis is not complete at the time of this presentation. Updated numbers will be provided in final report.</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36</a:t>
            </a:fld>
            <a:endParaRPr lang="en-US" dirty="0"/>
          </a:p>
        </p:txBody>
      </p:sp>
    </p:spTree>
    <p:extLst>
      <p:ext uri="{BB962C8B-B14F-4D97-AF65-F5344CB8AC3E}">
        <p14:creationId xmlns:p14="http://schemas.microsoft.com/office/powerpoint/2010/main" val="1207006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Fixing the Family Glitch</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kern="0" dirty="0" smtClean="0"/>
              <a:t>Makes coverage more affordable for families</a:t>
            </a:r>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kern="0" dirty="0" smtClean="0"/>
              <a:t>Per 1332 guidance, can only be implemented under SBM or private vendor option, </a:t>
            </a:r>
            <a:r>
              <a:rPr lang="en-US" u="sng" kern="0" dirty="0" smtClean="0"/>
              <a:t>not SSBM or FFM</a:t>
            </a:r>
          </a:p>
          <a:p>
            <a:pPr marL="285750" indent="-285750" eaLnBrk="0" fontAlgn="base" hangingPunct="0">
              <a:spcBef>
                <a:spcPct val="0"/>
              </a:spcBef>
              <a:spcAft>
                <a:spcPts val="1200"/>
              </a:spcAft>
              <a:buFont typeface="Arial" panose="020B0604020202020204" pitchFamily="34" charset="0"/>
              <a:buChar char="•"/>
              <a:defRPr/>
            </a:pPr>
            <a:r>
              <a:rPr lang="en-US" dirty="0"/>
              <a:t>There is potential for increased costs to state, if employers increase family </a:t>
            </a:r>
            <a:r>
              <a:rPr lang="en-US" dirty="0" smtClean="0"/>
              <a:t>coverage costs, </a:t>
            </a:r>
            <a:r>
              <a:rPr lang="en-US" dirty="0"/>
              <a:t>making employees eligible for state/federal coverage programs.</a:t>
            </a:r>
          </a:p>
          <a:p>
            <a:pPr eaLnBrk="0" fontAlgn="base" hangingPunct="0">
              <a:spcBef>
                <a:spcPct val="0"/>
              </a:spcBef>
              <a:spcAft>
                <a:spcPts val="1200"/>
              </a:spcAft>
              <a:defRPr/>
            </a:pPr>
            <a:endParaRPr lang="en-US" kern="0" dirty="0" smtClean="0"/>
          </a:p>
          <a:p>
            <a:pPr eaLnBrk="0" fontAlgn="base" hangingPunct="0">
              <a:spcBef>
                <a:spcPct val="0"/>
              </a:spcBef>
              <a:spcAft>
                <a:spcPts val="1200"/>
              </a:spcAft>
              <a:defRPr/>
            </a:pPr>
            <a:endParaRPr lang="en-US" kern="0" dirty="0" smtClean="0"/>
          </a:p>
          <a:p>
            <a:pPr eaLnBrk="0" fontAlgn="base" hangingPunct="0">
              <a:spcBef>
                <a:spcPct val="0"/>
              </a:spcBef>
              <a:spcAft>
                <a:spcPts val="1200"/>
              </a:spcAft>
              <a:defRPr/>
            </a:pPr>
            <a:endParaRPr lang="en-US" dirty="0"/>
          </a:p>
          <a:p>
            <a:pPr marL="285750" indent="-285750" eaLnBrk="0" fontAlgn="base" hangingPunct="0">
              <a:spcBef>
                <a:spcPct val="0"/>
              </a:spcBef>
              <a:spcAft>
                <a:spcPts val="1200"/>
              </a:spcAft>
              <a:buFont typeface="Arial" panose="020B0604020202020204" pitchFamily="34" charset="0"/>
              <a:buChar char="•"/>
              <a:defRPr/>
            </a:pPr>
            <a:endParaRPr lang="en-US" u="sng" kern="0"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37</a:t>
            </a:fld>
            <a:endParaRPr lang="en-US" altLang="en-US" sz="1200" dirty="0" smtClean="0">
              <a:latin typeface="Calibri" pitchFamily="34" charset="0"/>
            </a:endParaRPr>
          </a:p>
        </p:txBody>
      </p:sp>
    </p:spTree>
    <p:extLst>
      <p:ext uri="{BB962C8B-B14F-4D97-AF65-F5344CB8AC3E}">
        <p14:creationId xmlns:p14="http://schemas.microsoft.com/office/powerpoint/2010/main" val="3882882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Preliminary Recommendations for Survey Inclusion</a:t>
            </a:r>
            <a:r>
              <a:rPr lang="en-US" sz="2800" dirty="0" smtClean="0"/>
              <a:t>: Fixing the Family Glitch</a:t>
            </a:r>
            <a:endParaRPr lang="en-US" sz="2800" dirty="0"/>
          </a:p>
        </p:txBody>
      </p:sp>
      <p:sp>
        <p:nvSpPr>
          <p:cNvPr id="6" name="TextBox 5"/>
          <p:cNvSpPr txBox="1"/>
          <p:nvPr/>
        </p:nvSpPr>
        <p:spPr>
          <a:xfrm>
            <a:off x="438150" y="1847834"/>
            <a:ext cx="2533650" cy="2066929"/>
          </a:xfrm>
          <a:prstGeom prst="rect">
            <a:avLst/>
          </a:prstGeom>
        </p:spPr>
        <p:txBody>
          <a:bodyPr vert="horz" wrap="square" rtlCol="0" anchor="b">
            <a:noAutofit/>
          </a:bodyPr>
          <a:lstStyle/>
          <a:p>
            <a:pPr algn="ctr"/>
            <a:r>
              <a:rPr lang="en-US" sz="2000" b="1" dirty="0" smtClean="0"/>
              <a:t>Do we want to include this recommendation in the Seamless Workgroup member survey for scoring?</a:t>
            </a:r>
          </a:p>
        </p:txBody>
      </p:sp>
      <p:graphicFrame>
        <p:nvGraphicFramePr>
          <p:cNvPr id="5" name="Table 4" descr="Fixing the Family Glitch Recommendation Score&#10;Rationalize affordability definition for families with access to employer sponsored insurance (ESI) (i.e., fix the family glitch) y/n&#10;"/>
          <p:cNvGraphicFramePr>
            <a:graphicFrameLocks noGrp="1"/>
          </p:cNvGraphicFramePr>
          <p:nvPr>
            <p:extLst>
              <p:ext uri="{D42A27DB-BD31-4B8C-83A1-F6EECF244321}">
                <p14:modId xmlns:p14="http://schemas.microsoft.com/office/powerpoint/2010/main" val="378327213"/>
              </p:ext>
            </p:extLst>
          </p:nvPr>
        </p:nvGraphicFramePr>
        <p:xfrm>
          <a:off x="3423514" y="1617002"/>
          <a:ext cx="5471770" cy="1204132"/>
        </p:xfrm>
        <a:graphic>
          <a:graphicData uri="http://schemas.openxmlformats.org/drawingml/2006/table">
            <a:tbl>
              <a:tblPr firstRow="1" bandRow="1">
                <a:tableStyleId>{5C22544A-7EE6-4342-B048-85BDC9FD1C3A}</a:tableStyleId>
              </a:tblPr>
              <a:tblGrid>
                <a:gridCol w="4671572"/>
                <a:gridCol w="800198"/>
              </a:tblGrid>
              <a:tr h="685972">
                <a:tc>
                  <a:txBody>
                    <a:bodyPr/>
                    <a:lstStyle/>
                    <a:p>
                      <a:r>
                        <a:rPr lang="en-US" sz="1400" dirty="0" smtClean="0"/>
                        <a:t>Fixing the Family Glitch Recommendation</a:t>
                      </a:r>
                      <a:endParaRPr lang="en-US" sz="1400" dirty="0"/>
                    </a:p>
                  </a:txBody>
                  <a:tcPr anchor="ctr"/>
                </a:tc>
                <a:tc>
                  <a:txBody>
                    <a:bodyPr/>
                    <a:lstStyle/>
                    <a:p>
                      <a:pPr algn="ctr"/>
                      <a:r>
                        <a:rPr lang="en-US" sz="1400" dirty="0" smtClean="0"/>
                        <a:t>Score</a:t>
                      </a:r>
                      <a:endParaRPr lang="en-US" sz="1400" dirty="0"/>
                    </a:p>
                  </a:txBody>
                  <a:tcPr anchor="ctr"/>
                </a:tc>
              </a:tr>
              <a:tr h="403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Rationalize affordability definition for families with access to employer sponsored insurance (</a:t>
                      </a:r>
                      <a:r>
                        <a:rPr lang="en-US" sz="1400" b="0" dirty="0" err="1" smtClean="0">
                          <a:solidFill>
                            <a:schemeClr val="tx1"/>
                          </a:solidFill>
                        </a:rPr>
                        <a:t>ESI</a:t>
                      </a:r>
                      <a:r>
                        <a:rPr lang="en-US" sz="1400" b="0" dirty="0" smtClean="0">
                          <a:solidFill>
                            <a:schemeClr val="tx1"/>
                          </a:solidFill>
                        </a:rPr>
                        <a:t>) (i.e., fix the family glitch)</a:t>
                      </a:r>
                    </a:p>
                  </a:txBody>
                  <a:tcPr anchor="ctr"/>
                </a:tc>
                <a:tc>
                  <a:txBody>
                    <a:bodyPr/>
                    <a:lstStyle/>
                    <a:p>
                      <a:r>
                        <a:rPr lang="en-US" sz="1400" dirty="0" smtClean="0"/>
                        <a:t>y/n</a:t>
                      </a:r>
                      <a:endParaRPr lang="en-US" sz="1400" dirty="0"/>
                    </a:p>
                  </a:txBody>
                  <a:tcPr/>
                </a:tc>
              </a:tr>
            </a:tbl>
          </a:graphicData>
        </a:graphic>
      </p:graphicFrame>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38</a:t>
            </a:fld>
            <a:endParaRPr lang="en-US" dirty="0"/>
          </a:p>
        </p:txBody>
      </p:sp>
    </p:spTree>
    <p:extLst>
      <p:ext uri="{BB962C8B-B14F-4D97-AF65-F5344CB8AC3E}">
        <p14:creationId xmlns:p14="http://schemas.microsoft.com/office/powerpoint/2010/main" val="2153368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58885"/>
            <a:ext cx="8534400" cy="1048143"/>
          </a:xfrm>
        </p:spPr>
        <p:txBody>
          <a:bodyPr>
            <a:noAutofit/>
          </a:bodyPr>
          <a:lstStyle/>
          <a:p>
            <a:r>
              <a:rPr lang="en-US" sz="8800" dirty="0" smtClean="0"/>
              <a:t/>
            </a:r>
            <a:br>
              <a:rPr lang="en-US" sz="8800" dirty="0" smtClean="0"/>
            </a:br>
            <a:r>
              <a:rPr lang="en-US" sz="8800" dirty="0"/>
              <a:t/>
            </a:r>
            <a:br>
              <a:rPr lang="en-US" sz="8800" dirty="0"/>
            </a:br>
            <a:r>
              <a:rPr lang="en-US" sz="8800" dirty="0" smtClean="0"/>
              <a:t>BREAK</a:t>
            </a:r>
            <a:br>
              <a:rPr lang="en-US" sz="8800" dirty="0" smtClean="0"/>
            </a:br>
            <a:r>
              <a:rPr lang="en-US" sz="8800" dirty="0"/>
              <a:t/>
            </a:r>
            <a:br>
              <a:rPr lang="en-US" sz="8800" dirty="0"/>
            </a:br>
            <a:r>
              <a:rPr lang="en-US" sz="8800" dirty="0" smtClean="0">
                <a:sym typeface="Wingdings" panose="05000000000000000000" pitchFamily="2" charset="2"/>
              </a:rPr>
              <a:t></a:t>
            </a:r>
            <a:endParaRPr lang="en-US" sz="8800" dirty="0"/>
          </a:p>
        </p:txBody>
      </p:sp>
      <p:sp>
        <p:nvSpPr>
          <p:cNvPr id="3" name="Slide Number Placeholder 2"/>
          <p:cNvSpPr>
            <a:spLocks noGrp="1"/>
          </p:cNvSpPr>
          <p:nvPr>
            <p:ph type="sldNum" sz="quarter" idx="11"/>
          </p:nvPr>
        </p:nvSpPr>
        <p:spPr/>
        <p:txBody>
          <a:bodyPr/>
          <a:lstStyle/>
          <a:p>
            <a:fld id="{9F8FA0FF-B194-4927-BB1D-56AA63D432A4}"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3482004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fontScale="92500" lnSpcReduction="10000"/>
          </a:bodyPr>
          <a:lstStyle/>
          <a:p>
            <a:r>
              <a:rPr lang="en-US" dirty="0"/>
              <a:t>Review modeling results of MN affordability programs &amp; eligibility </a:t>
            </a:r>
            <a:r>
              <a:rPr lang="en-US" dirty="0" smtClean="0"/>
              <a:t>&amp; Refine preliminary recommendations</a:t>
            </a:r>
          </a:p>
          <a:p>
            <a:endParaRPr lang="en-US" dirty="0" smtClean="0"/>
          </a:p>
          <a:p>
            <a:r>
              <a:rPr lang="en-US" dirty="0" smtClean="0"/>
              <a:t>DECEMBER 21, 2015</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9179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br>
              <a:rPr lang="en-US" sz="3600" i="1" dirty="0" smtClean="0"/>
            </a:b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fontScale="92500"/>
          </a:bodyPr>
          <a:lstStyle/>
          <a:p>
            <a:r>
              <a:rPr lang="en-US" dirty="0"/>
              <a:t>Review modeling results of State and Federal financing </a:t>
            </a:r>
            <a:r>
              <a:rPr lang="en-US" dirty="0" smtClean="0"/>
              <a:t>&amp; </a:t>
            </a:r>
            <a:r>
              <a:rPr lang="en-US" dirty="0"/>
              <a:t>refine preliminary </a:t>
            </a:r>
            <a:r>
              <a:rPr lang="en-US" dirty="0" smtClean="0"/>
              <a:t>recommendations</a:t>
            </a:r>
          </a:p>
          <a:p>
            <a:endParaRPr lang="en-US" dirty="0" smtClean="0"/>
          </a:p>
          <a:p>
            <a:r>
              <a:rPr lang="en-US" dirty="0" smtClean="0"/>
              <a:t>DECEMBER 21, 2015</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6718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Recap of the Financing of Minnesota’s Affordability </a:t>
            </a:r>
            <a:r>
              <a:rPr lang="en-US" dirty="0"/>
              <a:t>P</a:t>
            </a:r>
            <a:r>
              <a:rPr lang="en-US" dirty="0" smtClean="0"/>
              <a:t>rograms</a:t>
            </a:r>
            <a:endParaRPr lang="en-US" dirty="0"/>
          </a:p>
        </p:txBody>
      </p:sp>
      <p:sp>
        <p:nvSpPr>
          <p:cNvPr id="7" name="Content Placeholder 6"/>
          <p:cNvSpPr>
            <a:spLocks noGrp="1"/>
          </p:cNvSpPr>
          <p:nvPr>
            <p:ph sz="quarter" idx="1"/>
          </p:nvPr>
        </p:nvSpPr>
        <p:spPr/>
        <p:txBody>
          <a:bodyPr>
            <a:normAutofit fontScale="92500" lnSpcReduction="10000"/>
          </a:bodyPr>
          <a:lstStyle/>
          <a:p>
            <a:pPr marL="0" indent="0">
              <a:buNone/>
            </a:pPr>
            <a:r>
              <a:rPr lang="en-US" dirty="0" smtClean="0"/>
              <a:t>State Funding Sources</a:t>
            </a:r>
          </a:p>
          <a:p>
            <a:r>
              <a:rPr lang="en-US" dirty="0" smtClean="0"/>
              <a:t>General Fund – Medical Assistance</a:t>
            </a:r>
          </a:p>
          <a:p>
            <a:r>
              <a:rPr lang="en-US" dirty="0" smtClean="0"/>
              <a:t>Health Care Access Fund (Provider &amp; HMO Taxes) – </a:t>
            </a:r>
            <a:r>
              <a:rPr lang="en-US" dirty="0" err="1" smtClean="0"/>
              <a:t>MinnesotaCare</a:t>
            </a:r>
            <a:r>
              <a:rPr lang="en-US" dirty="0" smtClean="0"/>
              <a:t> &amp; Medical Assistance</a:t>
            </a:r>
          </a:p>
          <a:p>
            <a:pPr marL="0" indent="0">
              <a:buNone/>
            </a:pPr>
            <a:endParaRPr lang="en-US" dirty="0" smtClean="0"/>
          </a:p>
          <a:p>
            <a:pPr marL="0" indent="0">
              <a:buNone/>
            </a:pPr>
            <a:r>
              <a:rPr lang="en-US" dirty="0" smtClean="0"/>
              <a:t>Other Funding Sources</a:t>
            </a:r>
          </a:p>
          <a:p>
            <a:r>
              <a:rPr lang="en-US" dirty="0" smtClean="0"/>
              <a:t>Federal Share</a:t>
            </a:r>
          </a:p>
          <a:p>
            <a:r>
              <a:rPr lang="en-US" dirty="0" smtClean="0"/>
              <a:t>County Share</a:t>
            </a:r>
          </a:p>
          <a:p>
            <a:r>
              <a:rPr lang="en-US" dirty="0" smtClean="0"/>
              <a:t>Enrollee Premium</a:t>
            </a:r>
            <a:endParaRPr lang="en-US" dirty="0"/>
          </a:p>
          <a:p>
            <a:pPr marL="0" indent="0">
              <a:buNone/>
            </a:pPr>
            <a:endParaRPr lang="en-US" dirty="0" smtClean="0"/>
          </a:p>
          <a:p>
            <a:pPr marL="0" indent="0">
              <a:buNone/>
            </a:pPr>
            <a:endParaRPr lang="en-US" dirty="0"/>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41</a:t>
            </a:fld>
            <a:endParaRPr lang="en-US" dirty="0"/>
          </a:p>
        </p:txBody>
      </p:sp>
    </p:spTree>
    <p:extLst>
      <p:ext uri="{BB962C8B-B14F-4D97-AF65-F5344CB8AC3E}">
        <p14:creationId xmlns:p14="http://schemas.microsoft.com/office/powerpoint/2010/main" val="1003423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Issue: Provider Tax Set to Sunset in 2019</a:t>
            </a:r>
            <a:endParaRPr lang="en-US" dirty="0"/>
          </a:p>
        </p:txBody>
      </p:sp>
      <p:sp>
        <p:nvSpPr>
          <p:cNvPr id="3" name="Content Placeholder 2"/>
          <p:cNvSpPr>
            <a:spLocks noGrp="1"/>
          </p:cNvSpPr>
          <p:nvPr>
            <p:ph sz="quarter" idx="1"/>
          </p:nvPr>
        </p:nvSpPr>
        <p:spPr>
          <a:xfrm>
            <a:off x="301752" y="1527048"/>
            <a:ext cx="8534400" cy="4113898"/>
          </a:xfrm>
        </p:spPr>
        <p:txBody>
          <a:bodyPr>
            <a:normAutofit fontScale="92500"/>
          </a:bodyPr>
          <a:lstStyle/>
          <a:p>
            <a:pPr marL="0" indent="0">
              <a:buNone/>
            </a:pPr>
            <a:r>
              <a:rPr lang="en-US" dirty="0" smtClean="0"/>
              <a:t>Provider Tax Sunset</a:t>
            </a:r>
          </a:p>
          <a:p>
            <a:pPr lvl="1"/>
            <a:r>
              <a:rPr lang="en-US" dirty="0"/>
              <a:t>Makes up about 80% of the revenue in the health care access fund. </a:t>
            </a:r>
          </a:p>
          <a:p>
            <a:pPr lvl="1"/>
            <a:r>
              <a:rPr lang="en-US" dirty="0"/>
              <a:t>Produces roughly $700 million in state revenue </a:t>
            </a:r>
            <a:endParaRPr lang="en-US" dirty="0" smtClean="0"/>
          </a:p>
          <a:p>
            <a:pPr lvl="1"/>
            <a:r>
              <a:rPr lang="en-US" dirty="0" smtClean="0"/>
              <a:t>Source of state (dedicated) revenue for the MinnesotaCare program</a:t>
            </a:r>
          </a:p>
          <a:p>
            <a:pPr lvl="1"/>
            <a:r>
              <a:rPr lang="en-US" dirty="0" smtClean="0">
                <a:solidFill>
                  <a:schemeClr val="tx1"/>
                </a:solidFill>
              </a:rPr>
              <a:t>There is currently a surplus of $</a:t>
            </a:r>
            <a:r>
              <a:rPr lang="en-US" dirty="0" err="1" smtClean="0">
                <a:solidFill>
                  <a:schemeClr val="tx1"/>
                </a:solidFill>
              </a:rPr>
              <a:t>586M</a:t>
            </a:r>
            <a:r>
              <a:rPr lang="en-US" dirty="0" smtClean="0">
                <a:solidFill>
                  <a:schemeClr val="tx1"/>
                </a:solidFill>
              </a:rPr>
              <a:t> in 2017 and $</a:t>
            </a:r>
            <a:r>
              <a:rPr lang="en-US" dirty="0" err="1" smtClean="0">
                <a:solidFill>
                  <a:schemeClr val="tx1"/>
                </a:solidFill>
              </a:rPr>
              <a:t>1.149B</a:t>
            </a:r>
            <a:r>
              <a:rPr lang="en-US" dirty="0" smtClean="0">
                <a:solidFill>
                  <a:schemeClr val="tx1"/>
                </a:solidFill>
              </a:rPr>
              <a:t> in 2019.</a:t>
            </a:r>
          </a:p>
          <a:p>
            <a:pPr lvl="1"/>
            <a:r>
              <a:rPr lang="en-US" dirty="0" smtClean="0"/>
              <a:t>Sunsets </a:t>
            </a:r>
            <a:r>
              <a:rPr lang="en-US" dirty="0"/>
              <a:t>in 2019</a:t>
            </a:r>
          </a:p>
          <a:p>
            <a:pPr marL="0" indent="0">
              <a:buNone/>
            </a:pPr>
            <a:r>
              <a:rPr lang="en-US" dirty="0">
                <a:solidFill>
                  <a:schemeClr val="tx1"/>
                </a:solidFill>
              </a:rPr>
              <a:t>Questions for the </a:t>
            </a:r>
            <a:r>
              <a:rPr lang="en-US" dirty="0" smtClean="0">
                <a:solidFill>
                  <a:schemeClr val="tx1"/>
                </a:solidFill>
              </a:rPr>
              <a:t>Workgroup</a:t>
            </a:r>
            <a:endParaRPr lang="en-US" dirty="0">
              <a:solidFill>
                <a:schemeClr val="tx1"/>
              </a:solidFill>
            </a:endParaRPr>
          </a:p>
          <a:p>
            <a:pPr lvl="1"/>
            <a:r>
              <a:rPr lang="en-US" dirty="0" smtClean="0"/>
              <a:t>Should state continue the provider tax to support the state contribution for the existing MinnesotaCare program?</a:t>
            </a:r>
          </a:p>
          <a:p>
            <a:pPr lvl="1"/>
            <a:r>
              <a:rPr lang="en-US" dirty="0"/>
              <a:t>S</a:t>
            </a:r>
            <a:r>
              <a:rPr lang="en-US" dirty="0" smtClean="0"/>
              <a:t>hould the state manage the revenues (taxes) and expenditures (cost of coverage) of the HCAF to ensure program financial sustainability?</a:t>
            </a:r>
            <a:endParaRPr lang="en-US" dirty="0"/>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42</a:t>
            </a:fld>
            <a:endParaRPr lang="en-US" dirty="0"/>
          </a:p>
        </p:txBody>
      </p:sp>
    </p:spTree>
    <p:extLst>
      <p:ext uri="{BB962C8B-B14F-4D97-AF65-F5344CB8AC3E}">
        <p14:creationId xmlns:p14="http://schemas.microsoft.com/office/powerpoint/2010/main" val="2374153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HCAF Sources and Uses, FY2018-19</a:t>
            </a:r>
            <a:endParaRPr lang="en-US" dirty="0"/>
          </a:p>
        </p:txBody>
      </p:sp>
      <p:pic>
        <p:nvPicPr>
          <p:cNvPr id="3074" name="Chart 2"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6" y="1647825"/>
            <a:ext cx="9013832"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43</a:t>
            </a:fld>
            <a:endParaRPr lang="en-US" dirty="0"/>
          </a:p>
        </p:txBody>
      </p:sp>
    </p:spTree>
    <p:extLst>
      <p:ext uri="{BB962C8B-B14F-4D97-AF65-F5344CB8AC3E}">
        <p14:creationId xmlns:p14="http://schemas.microsoft.com/office/powerpoint/2010/main" val="3615059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in Estimated State Cost of </a:t>
            </a:r>
            <a:r>
              <a:rPr lang="en-US" dirty="0" err="1" smtClean="0"/>
              <a:t>MinnesotaCare</a:t>
            </a:r>
            <a:endParaRPr lang="en-US" dirty="0"/>
          </a:p>
        </p:txBody>
      </p:sp>
      <p:pic>
        <p:nvPicPr>
          <p:cNvPr id="1027" name="Picture 3"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429" y="1276742"/>
            <a:ext cx="7053046" cy="5066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3250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Care Inter-Fund Cost Sharing </a:t>
            </a:r>
          </a:p>
        </p:txBody>
      </p:sp>
      <p:pic>
        <p:nvPicPr>
          <p:cNvPr id="4098" name="Chart 2"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757" y="1672698"/>
            <a:ext cx="8626395" cy="476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45</a:t>
            </a:fld>
            <a:endParaRPr lang="en-US" dirty="0"/>
          </a:p>
        </p:txBody>
      </p:sp>
    </p:spTree>
    <p:extLst>
      <p:ext uri="{BB962C8B-B14F-4D97-AF65-F5344CB8AC3E}">
        <p14:creationId xmlns:p14="http://schemas.microsoft.com/office/powerpoint/2010/main" val="3470694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Access Fund Projections</a:t>
            </a:r>
            <a:endParaRPr lang="en-US" dirty="0"/>
          </a:p>
        </p:txBody>
      </p:sp>
      <p:pic>
        <p:nvPicPr>
          <p:cNvPr id="5" name="Picture 4" descr="Health Care Access Fund Projection grap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65" y="1371421"/>
            <a:ext cx="8657070" cy="4115157"/>
          </a:xfrm>
          <a:prstGeom prst="rect">
            <a:avLst/>
          </a:prstGeom>
        </p:spPr>
      </p:pic>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46</a:t>
            </a:fld>
            <a:endParaRPr lang="en-US" dirty="0"/>
          </a:p>
        </p:txBody>
      </p:sp>
    </p:spTree>
    <p:extLst>
      <p:ext uri="{BB962C8B-B14F-4D97-AF65-F5344CB8AC3E}">
        <p14:creationId xmlns:p14="http://schemas.microsoft.com/office/powerpoint/2010/main" val="3104218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Preliminary Recommendations for Survey Inclusion</a:t>
            </a:r>
            <a:r>
              <a:rPr lang="en-US" sz="2800" dirty="0" smtClean="0"/>
              <a:t>: State &amp; Federal Financing for Affordability Scale</a:t>
            </a:r>
            <a:endParaRPr lang="en-US" sz="2800" dirty="0"/>
          </a:p>
        </p:txBody>
      </p:sp>
      <p:sp>
        <p:nvSpPr>
          <p:cNvPr id="6" name="TextBox 5"/>
          <p:cNvSpPr txBox="1"/>
          <p:nvPr/>
        </p:nvSpPr>
        <p:spPr>
          <a:xfrm>
            <a:off x="438150" y="2219317"/>
            <a:ext cx="2533650" cy="2066929"/>
          </a:xfrm>
          <a:prstGeom prst="rect">
            <a:avLst/>
          </a:prstGeom>
        </p:spPr>
        <p:txBody>
          <a:bodyPr vert="horz" wrap="square" rtlCol="0" anchor="b">
            <a:noAutofit/>
          </a:bodyPr>
          <a:lstStyle/>
          <a:p>
            <a:pPr algn="ctr"/>
            <a:r>
              <a:rPr lang="en-US" sz="2000" b="1" dirty="0" smtClean="0"/>
              <a:t>Which of the state and federal financing recommendations do we want to include in the Seamless Workgroup member survey for scoring?</a:t>
            </a:r>
          </a:p>
        </p:txBody>
      </p:sp>
      <p:graphicFrame>
        <p:nvGraphicFramePr>
          <p:cNvPr id="5" name="Table 4" descr="State &amp; Federal Financing Recommendations  Score&#10;Seek Medicaid match to provide additional subsidies to population with income &gt; 138% FPL Y/N&#10;Recommend Minnesota repeal the sunset of provider tax to continue a dedicated state funding stream to support health care for low-income Minnesotans Y/N&#10;Use General Fund dollars to fund health care for low-income Minnesotans Y/N&#10;"/>
          <p:cNvGraphicFramePr>
            <a:graphicFrameLocks noGrp="1"/>
          </p:cNvGraphicFramePr>
          <p:nvPr>
            <p:extLst>
              <p:ext uri="{D42A27DB-BD31-4B8C-83A1-F6EECF244321}">
                <p14:modId xmlns:p14="http://schemas.microsoft.com/office/powerpoint/2010/main" val="1200626279"/>
              </p:ext>
            </p:extLst>
          </p:nvPr>
        </p:nvGraphicFramePr>
        <p:xfrm>
          <a:off x="3423514" y="1565244"/>
          <a:ext cx="5412638" cy="3378230"/>
        </p:xfrm>
        <a:graphic>
          <a:graphicData uri="http://schemas.openxmlformats.org/drawingml/2006/table">
            <a:tbl>
              <a:tblPr firstRow="1" bandRow="1">
                <a:tableStyleId>{5C22544A-7EE6-4342-B048-85BDC9FD1C3A}</a:tableStyleId>
              </a:tblPr>
              <a:tblGrid>
                <a:gridCol w="4621088"/>
                <a:gridCol w="791550"/>
              </a:tblGrid>
              <a:tr h="883945">
                <a:tc>
                  <a:txBody>
                    <a:bodyPr/>
                    <a:lstStyle/>
                    <a:p>
                      <a:r>
                        <a:rPr lang="en-US" sz="1400" dirty="0" smtClean="0"/>
                        <a:t>State &amp; Federal Financing Recommendations </a:t>
                      </a:r>
                      <a:endParaRPr lang="en-US" sz="1400" dirty="0"/>
                    </a:p>
                  </a:txBody>
                  <a:tcPr anchor="ctr"/>
                </a:tc>
                <a:tc>
                  <a:txBody>
                    <a:bodyPr/>
                    <a:lstStyle/>
                    <a:p>
                      <a:pPr algn="ctr"/>
                      <a:r>
                        <a:rPr lang="en-US" sz="1400" dirty="0" smtClean="0"/>
                        <a:t>Score</a:t>
                      </a:r>
                      <a:endParaRPr lang="en-US" sz="1400" dirty="0">
                        <a:solidFill>
                          <a:schemeClr val="tx1"/>
                        </a:solidFill>
                      </a:endParaRPr>
                    </a:p>
                  </a:txBody>
                  <a:tcPr anchor="ctr"/>
                </a:tc>
              </a:tr>
              <a:tr h="667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Seek</a:t>
                      </a:r>
                      <a:r>
                        <a:rPr lang="en-US" sz="1400" b="0" baseline="0" dirty="0" smtClean="0">
                          <a:solidFill>
                            <a:schemeClr val="tx1"/>
                          </a:solidFill>
                        </a:rPr>
                        <a:t> Medicaid match to provide additional subsidies to population with income &gt; 138% FPL</a:t>
                      </a:r>
                      <a:endParaRPr lang="en-US" sz="1400" b="0" dirty="0">
                        <a:solidFill>
                          <a:schemeClr val="tx1"/>
                        </a:solidFill>
                      </a:endParaRPr>
                    </a:p>
                  </a:txBody>
                  <a:tcPr anchor="ctr"/>
                </a:tc>
                <a:tc>
                  <a:txBody>
                    <a:bodyPr/>
                    <a:lstStyle/>
                    <a:p>
                      <a:r>
                        <a:rPr lang="en-US" sz="1400" dirty="0" smtClean="0">
                          <a:solidFill>
                            <a:schemeClr val="tx1"/>
                          </a:solidFill>
                        </a:rPr>
                        <a:t>Y/N</a:t>
                      </a:r>
                      <a:endParaRPr lang="en-US" sz="1400" dirty="0"/>
                    </a:p>
                  </a:txBody>
                  <a:tcPr/>
                </a:tc>
              </a:tr>
              <a:tr h="942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Recommend Minnesota repeal the sunset of provider</a:t>
                      </a:r>
                      <a:r>
                        <a:rPr lang="en-US" sz="1400" baseline="0" dirty="0" smtClean="0">
                          <a:solidFill>
                            <a:schemeClr val="tx1"/>
                          </a:solidFill>
                        </a:rPr>
                        <a:t> tax to continue a dedicated state funding stream to support health care for low-income Minnesotans</a:t>
                      </a:r>
                      <a:endParaRPr lang="en-US" sz="1400" dirty="0">
                        <a:solidFill>
                          <a:schemeClr val="tx1"/>
                        </a:solidFill>
                      </a:endParaRPr>
                    </a:p>
                  </a:txBody>
                  <a:tcPr anchor="ctr"/>
                </a:tc>
                <a:tc>
                  <a:txBody>
                    <a:bodyPr/>
                    <a:lstStyle/>
                    <a:p>
                      <a:r>
                        <a:rPr lang="en-US" sz="1400" dirty="0" smtClean="0">
                          <a:solidFill>
                            <a:schemeClr val="tx1"/>
                          </a:solidFill>
                        </a:rPr>
                        <a:t>Y/N</a:t>
                      </a:r>
                      <a:endParaRPr lang="en-US" sz="1400" dirty="0"/>
                    </a:p>
                  </a:txBody>
                  <a:tcPr/>
                </a:tc>
              </a:tr>
              <a:tr h="883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Use</a:t>
                      </a:r>
                      <a:r>
                        <a:rPr lang="en-US" sz="1400" b="0" baseline="0" dirty="0" smtClean="0">
                          <a:solidFill>
                            <a:schemeClr val="tx1"/>
                          </a:solidFill>
                        </a:rPr>
                        <a:t> General Fund dollars to fund health care for low-income Minnesotans</a:t>
                      </a:r>
                      <a:endParaRPr lang="en-US" sz="1400" b="0" dirty="0">
                        <a:solidFill>
                          <a:schemeClr val="tx1"/>
                        </a:solidFill>
                      </a:endParaRPr>
                    </a:p>
                  </a:txBody>
                  <a:tcPr anchor="ctr"/>
                </a:tc>
                <a:tc>
                  <a:txBody>
                    <a:bodyPr/>
                    <a:lstStyle/>
                    <a:p>
                      <a:r>
                        <a:rPr lang="en-US" sz="1400" dirty="0" smtClean="0">
                          <a:solidFill>
                            <a:schemeClr val="tx1"/>
                          </a:solidFill>
                        </a:rPr>
                        <a:t>Y/N</a:t>
                      </a:r>
                      <a:endParaRPr lang="en-US" sz="1400" dirty="0"/>
                    </a:p>
                  </a:txBody>
                  <a:tcPr/>
                </a:tc>
              </a:tr>
            </a:tbl>
          </a:graphicData>
        </a:graphic>
      </p:graphicFrame>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47</a:t>
            </a:fld>
            <a:endParaRPr lang="en-US" dirty="0"/>
          </a:p>
        </p:txBody>
      </p:sp>
    </p:spTree>
    <p:extLst>
      <p:ext uri="{BB962C8B-B14F-4D97-AF65-F5344CB8AC3E}">
        <p14:creationId xmlns:p14="http://schemas.microsoft.com/office/powerpoint/2010/main" val="55445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 </a:t>
            </a:r>
            <a:br>
              <a:rPr lang="en-US" sz="3600" i="1" dirty="0" smtClean="0"/>
            </a:b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a:t>Review modeling results </a:t>
            </a:r>
            <a:r>
              <a:rPr lang="en-US" dirty="0" smtClean="0"/>
              <a:t>on Marketplace </a:t>
            </a:r>
            <a:r>
              <a:rPr lang="en-US" dirty="0"/>
              <a:t>revenue</a:t>
            </a:r>
            <a:r>
              <a:rPr lang="en-US" dirty="0" smtClean="0"/>
              <a:t> </a:t>
            </a:r>
            <a:r>
              <a:rPr lang="en-US" dirty="0"/>
              <a:t>&amp; refine preliminary </a:t>
            </a:r>
            <a:r>
              <a:rPr lang="en-US" dirty="0" smtClean="0"/>
              <a:t>recommendations</a:t>
            </a:r>
          </a:p>
          <a:p>
            <a:endParaRPr lang="en-US" dirty="0" smtClean="0"/>
          </a:p>
          <a:p>
            <a:r>
              <a:rPr lang="en-US" dirty="0" smtClean="0"/>
              <a:t>DECEMBER 21, 2015</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856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Marketplace Sustainability</a:t>
            </a:r>
            <a:endParaRPr lang="en-US" dirty="0"/>
          </a:p>
        </p:txBody>
      </p:sp>
      <p:sp>
        <p:nvSpPr>
          <p:cNvPr id="21" name="TextBox 20"/>
          <p:cNvSpPr txBox="1"/>
          <p:nvPr/>
        </p:nvSpPr>
        <p:spPr>
          <a:xfrm>
            <a:off x="362139" y="1457608"/>
            <a:ext cx="8659031" cy="4046899"/>
          </a:xfrm>
          <a:prstGeom prst="rect">
            <a:avLst/>
          </a:prstGeom>
        </p:spPr>
        <p:txBody>
          <a:bodyPr vert="horz" wrap="square" rtlCol="0" anchor="t">
            <a:normAutofit/>
          </a:bodyPr>
          <a:lstStyle/>
          <a:p>
            <a:pPr lvl="1"/>
            <a:endParaRPr lang="en-US" sz="2000" dirty="0" smtClean="0"/>
          </a:p>
          <a:p>
            <a:pPr marL="342900" indent="-342900">
              <a:buFont typeface="Arial" panose="020B0604020202020204" pitchFamily="34" charset="0"/>
              <a:buChar char="•"/>
            </a:pPr>
            <a:r>
              <a:rPr lang="en-US" sz="2000" dirty="0" smtClean="0"/>
              <a:t>Federal </a:t>
            </a:r>
            <a:r>
              <a:rPr lang="en-US" sz="2000" dirty="0"/>
              <a:t>law requires that Exchanges are </a:t>
            </a:r>
            <a:r>
              <a:rPr lang="en-US" sz="2000" dirty="0" smtClean="0"/>
              <a:t>self-sustaining (42 </a:t>
            </a:r>
            <a:r>
              <a:rPr lang="en-US" sz="2000" dirty="0" err="1" smtClean="0"/>
              <a:t>C.F.R</a:t>
            </a:r>
            <a:r>
              <a:rPr lang="en-US" sz="2000" dirty="0" smtClean="0"/>
              <a:t>. </a:t>
            </a:r>
            <a:r>
              <a:rPr lang="en-US" sz="2000" dirty="0" smtClean="0">
                <a:latin typeface="Calibri"/>
              </a:rPr>
              <a:t>§ 155.160)</a:t>
            </a:r>
          </a:p>
          <a:p>
            <a:pPr marL="800100" lvl="1" indent="-342900">
              <a:buFont typeface="Arial" panose="020B0604020202020204" pitchFamily="34" charset="0"/>
              <a:buChar char="•"/>
            </a:pPr>
            <a:r>
              <a:rPr lang="en-US" dirty="0" smtClean="0">
                <a:latin typeface="Calibri"/>
              </a:rPr>
              <a:t>“Self-sustaining” means funded without federal dollars </a:t>
            </a:r>
            <a:endParaRPr lang="en-US" dirty="0"/>
          </a:p>
          <a:p>
            <a:pPr lvl="1"/>
            <a:endParaRPr lang="en-US" sz="2000" dirty="0" smtClean="0"/>
          </a:p>
          <a:p>
            <a:pPr marL="342900" indent="-342900">
              <a:buFont typeface="Arial" panose="020B0604020202020204" pitchFamily="34" charset="0"/>
              <a:buChar char="•"/>
            </a:pPr>
            <a:r>
              <a:rPr lang="en-US" sz="2000" dirty="0" smtClean="0"/>
              <a:t>States </a:t>
            </a:r>
            <a:r>
              <a:rPr lang="en-US" sz="2000" dirty="0"/>
              <a:t>can determine their sustainability </a:t>
            </a:r>
            <a:r>
              <a:rPr lang="en-US" sz="2000" dirty="0" smtClean="0"/>
              <a:t>plans, funding their marketplaces from the following sources:</a:t>
            </a:r>
          </a:p>
          <a:p>
            <a:pPr marL="800100" lvl="1" indent="-342900">
              <a:buFont typeface="Arial" panose="020B0604020202020204" pitchFamily="34" charset="0"/>
              <a:buChar char="•"/>
            </a:pPr>
            <a:r>
              <a:rPr lang="en-US" dirty="0">
                <a:latin typeface="Calibri"/>
              </a:rPr>
              <a:t>User fees/premium withholds</a:t>
            </a:r>
          </a:p>
          <a:p>
            <a:pPr marL="800100" lvl="1" indent="-342900">
              <a:buFont typeface="Arial" panose="020B0604020202020204" pitchFamily="34" charset="0"/>
              <a:buChar char="•"/>
            </a:pPr>
            <a:r>
              <a:rPr lang="en-US" dirty="0">
                <a:latin typeface="Calibri"/>
              </a:rPr>
              <a:t>State general </a:t>
            </a:r>
            <a:r>
              <a:rPr lang="en-US" dirty="0" smtClean="0">
                <a:latin typeface="Calibri"/>
              </a:rPr>
              <a:t>funds</a:t>
            </a:r>
          </a:p>
          <a:p>
            <a:pPr marL="800100" lvl="1" indent="-342900">
              <a:buFont typeface="Arial" panose="020B0604020202020204" pitchFamily="34" charset="0"/>
              <a:buChar char="•"/>
            </a:pPr>
            <a:r>
              <a:rPr lang="en-US" dirty="0" smtClean="0">
                <a:latin typeface="Calibri"/>
              </a:rPr>
              <a:t>Cost allocation to other state agencies</a:t>
            </a:r>
          </a:p>
          <a:p>
            <a:pPr marL="800100" lvl="1" indent="-342900">
              <a:buFont typeface="Arial" panose="020B0604020202020204" pitchFamily="34" charset="0"/>
              <a:buChar char="•"/>
            </a:pPr>
            <a:r>
              <a:rPr lang="en-US" dirty="0" smtClean="0">
                <a:latin typeface="Calibri"/>
              </a:rPr>
              <a:t>Any other revenue source selected by the State</a:t>
            </a:r>
            <a:endParaRPr lang="en-US" dirty="0">
              <a:latin typeface="Calibri"/>
            </a:endParaRPr>
          </a:p>
        </p:txBody>
      </p:sp>
      <p:pic>
        <p:nvPicPr>
          <p:cNvPr id="1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49</a:t>
            </a:fld>
            <a:endParaRPr lang="en-US" altLang="en-US" sz="1200" dirty="0" smtClean="0">
              <a:latin typeface="Calibri" pitchFamily="34" charset="0"/>
            </a:endParaRPr>
          </a:p>
        </p:txBody>
      </p:sp>
    </p:spTree>
    <p:extLst>
      <p:ext uri="{BB962C8B-B14F-4D97-AF65-F5344CB8AC3E}">
        <p14:creationId xmlns:p14="http://schemas.microsoft.com/office/powerpoint/2010/main" val="3528014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8" name="TextBox 7"/>
          <p:cNvSpPr txBox="1"/>
          <p:nvPr/>
        </p:nvSpPr>
        <p:spPr>
          <a:xfrm>
            <a:off x="486888" y="1543792"/>
            <a:ext cx="8098972" cy="3859481"/>
          </a:xfrm>
          <a:prstGeom prst="rect">
            <a:avLst/>
          </a:prstGeom>
        </p:spPr>
        <p:txBody>
          <a:bodyPr vert="horz" wrap="square" rtlCol="0" anchor="t">
            <a:normAutofit/>
          </a:bodyPr>
          <a:lstStyle/>
          <a:p>
            <a:pPr marL="285750" indent="-285750">
              <a:buFont typeface="Arial" panose="020B0604020202020204" pitchFamily="34" charset="0"/>
              <a:buChar char="•"/>
            </a:pPr>
            <a:r>
              <a:rPr lang="en-US" sz="2700" dirty="0" smtClean="0"/>
              <a:t>Review modeling results on Minnesota affordability program models</a:t>
            </a:r>
          </a:p>
          <a:p>
            <a:pPr marL="285750" indent="-285750">
              <a:buFont typeface="Arial" panose="020B0604020202020204" pitchFamily="34" charset="0"/>
              <a:buChar char="•"/>
            </a:pPr>
            <a:endParaRPr lang="en-US" sz="2700" dirty="0"/>
          </a:p>
          <a:p>
            <a:pPr marL="285750" indent="-285750">
              <a:buFont typeface="Arial" panose="020B0604020202020204" pitchFamily="34" charset="0"/>
              <a:buChar char="•"/>
            </a:pPr>
            <a:r>
              <a:rPr lang="en-US" sz="2700" dirty="0" smtClean="0"/>
              <a:t>Determine if we can narrow program consolidation models</a:t>
            </a:r>
          </a:p>
          <a:p>
            <a:pPr marL="742950" lvl="1" indent="-285750">
              <a:buFont typeface="Arial" panose="020B0604020202020204" pitchFamily="34" charset="0"/>
              <a:buChar char="•"/>
            </a:pPr>
            <a:r>
              <a:rPr lang="en-US" dirty="0" smtClean="0"/>
              <a:t>Use new Federal 1332 guidance and modeling results to inform decision</a:t>
            </a:r>
          </a:p>
          <a:p>
            <a:pPr marL="285750" indent="-285750">
              <a:buFont typeface="Arial" panose="020B0604020202020204" pitchFamily="34" charset="0"/>
              <a:buChar char="•"/>
            </a:pPr>
            <a:endParaRPr lang="en-US" sz="2700" dirty="0" smtClean="0"/>
          </a:p>
        </p:txBody>
      </p:sp>
      <p:sp>
        <p:nvSpPr>
          <p:cNvPr id="4" name="Slide Number Placeholder 3"/>
          <p:cNvSpPr>
            <a:spLocks noGrp="1"/>
          </p:cNvSpPr>
          <p:nvPr>
            <p:ph type="sldNum" sz="quarter" idx="4294967295"/>
          </p:nvPr>
        </p:nvSpPr>
        <p:spPr>
          <a:xfrm>
            <a:off x="8610600" y="6440488"/>
            <a:ext cx="533400" cy="365125"/>
          </a:xfrm>
          <a:prstGeom prst="rect">
            <a:avLst/>
          </a:prstGeom>
        </p:spPr>
        <p:txBody>
          <a:bodyPr/>
          <a:lstStyle/>
          <a:p>
            <a:fld id="{9F8FA0FF-B194-4927-BB1D-56AA63D432A4}" type="slidenum">
              <a:rPr lang="en-US" smtClean="0"/>
              <a:pPr/>
              <a:t>5</a:t>
            </a:fld>
            <a:endParaRPr lang="en-US" dirty="0"/>
          </a:p>
        </p:txBody>
      </p:sp>
    </p:spTree>
    <p:extLst>
      <p:ext uri="{BB962C8B-B14F-4D97-AF65-F5344CB8AC3E}">
        <p14:creationId xmlns:p14="http://schemas.microsoft.com/office/powerpoint/2010/main" val="960967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Expand User Fee</a:t>
            </a:r>
            <a:endParaRPr lang="en-US" sz="3200" dirty="0"/>
          </a:p>
        </p:txBody>
      </p:sp>
      <p:sp>
        <p:nvSpPr>
          <p:cNvPr id="6" name="Rectangle 5"/>
          <p:cNvSpPr/>
          <p:nvPr/>
        </p:nvSpPr>
        <p:spPr bwMode="auto">
          <a:xfrm>
            <a:off x="0" y="1643281"/>
            <a:ext cx="9144000" cy="696158"/>
          </a:xfrm>
          <a:prstGeom prst="rect">
            <a:avLst/>
          </a:prstGeom>
          <a:solidFill>
            <a:srgbClr val="FFC000">
              <a:alpha val="29804"/>
            </a:srgbClr>
          </a:solidFill>
          <a:ln w="19050">
            <a:solidFill>
              <a:srgbClr val="336699"/>
            </a:solidFill>
          </a:ln>
        </p:spPr>
        <p:txBody>
          <a:bodyPr wrap="none" rtlCol="0" anchor="ctr"/>
          <a:lstStyle/>
          <a:p>
            <a:pPr algn="ctr"/>
            <a:r>
              <a:rPr lang="en-US" sz="2400" b="1" dirty="0" smtClean="0">
                <a:solidFill>
                  <a:prstClr val="black"/>
                </a:solidFill>
              </a:rPr>
              <a:t>Option</a:t>
            </a:r>
            <a:r>
              <a:rPr lang="en-US" sz="2400" b="1" dirty="0">
                <a:solidFill>
                  <a:prstClr val="black"/>
                </a:solidFill>
              </a:rPr>
              <a:t>: Expand user fee to on- and off-Marketplace </a:t>
            </a:r>
            <a:r>
              <a:rPr lang="en-US" sz="2400" b="1" dirty="0" smtClean="0">
                <a:solidFill>
                  <a:prstClr val="black"/>
                </a:solidFill>
              </a:rPr>
              <a:t>products</a:t>
            </a:r>
            <a:endParaRPr lang="en-US" sz="2400" b="1" dirty="0">
              <a:solidFill>
                <a:prstClr val="black"/>
              </a:solidFill>
            </a:endParaRPr>
          </a:p>
        </p:txBody>
      </p:sp>
      <p:sp>
        <p:nvSpPr>
          <p:cNvPr id="7" name="TextBox 6"/>
          <p:cNvSpPr txBox="1"/>
          <p:nvPr/>
        </p:nvSpPr>
        <p:spPr>
          <a:xfrm>
            <a:off x="348289" y="2524383"/>
            <a:ext cx="8468594" cy="3235149"/>
          </a:xfrm>
          <a:prstGeom prst="rect">
            <a:avLst/>
          </a:prstGeom>
        </p:spPr>
        <p:txBody>
          <a:bodyPr vert="horz" wrap="square" rtlCol="0" anchor="t">
            <a:normAutofit/>
          </a:bodyPr>
          <a:lstStyle/>
          <a:p>
            <a:pPr marL="285750" indent="-285750">
              <a:buFont typeface="Arial" pitchFamily="34" charset="0"/>
              <a:buChar char="•"/>
            </a:pPr>
            <a:r>
              <a:rPr lang="en-US" sz="2400" dirty="0" smtClean="0"/>
              <a:t>Minnesota currently assesses a user fee only on plans offered through the Marketplace. </a:t>
            </a:r>
          </a:p>
          <a:p>
            <a:endParaRPr lang="en-US" sz="2400" dirty="0" smtClean="0"/>
          </a:p>
          <a:p>
            <a:pPr marL="285750" indent="-285750">
              <a:buFont typeface="Arial" pitchFamily="34" charset="0"/>
              <a:buChar char="•"/>
            </a:pPr>
            <a:r>
              <a:rPr lang="en-US" sz="2400" dirty="0" smtClean="0"/>
              <a:t>Many other states with </a:t>
            </a:r>
            <a:r>
              <a:rPr lang="en-US" sz="2400" dirty="0" err="1" smtClean="0"/>
              <a:t>SBMs</a:t>
            </a:r>
            <a:r>
              <a:rPr lang="en-US" sz="2400" dirty="0" smtClean="0"/>
              <a:t>, including Kentucky, New York, Connecticut, assess plans inside and outside the Marketplace. </a:t>
            </a:r>
            <a:endParaRPr lang="en-US" dirty="0" smtClean="0"/>
          </a:p>
          <a:p>
            <a:pPr marL="285750" indent="-285750">
              <a:buFont typeface="Arial" pitchFamily="34" charset="0"/>
              <a:buChar char="•"/>
            </a:pPr>
            <a:endParaRPr lang="en-US"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50</a:t>
            </a:fld>
            <a:endParaRPr lang="en-US" altLang="en-US" sz="1200" dirty="0" smtClean="0">
              <a:latin typeface="Calibri" pitchFamily="34" charset="0"/>
            </a:endParaRPr>
          </a:p>
        </p:txBody>
      </p:sp>
    </p:spTree>
    <p:extLst>
      <p:ext uri="{BB962C8B-B14F-4D97-AF65-F5344CB8AC3E}">
        <p14:creationId xmlns:p14="http://schemas.microsoft.com/office/powerpoint/2010/main" val="350189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
            </a:r>
            <a:br>
              <a:rPr lang="en-US" sz="3200" dirty="0"/>
            </a:br>
            <a:r>
              <a:rPr lang="en-US" sz="3200" dirty="0"/>
              <a:t>Expand User Fee</a:t>
            </a:r>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eaLnBrk="0" fontAlgn="base" hangingPunct="0">
              <a:spcBef>
                <a:spcPct val="0"/>
              </a:spcBef>
              <a:spcAft>
                <a:spcPts val="1200"/>
              </a:spcAft>
              <a:defRPr/>
            </a:pPr>
            <a:endParaRPr lang="en-US" sz="2000"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a:t>Reduces incentives for insurers to favor off-Marketplace coverage </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dirty="0"/>
              <a:t>Spreads cost to broader base of those that benefit from higher coverage </a:t>
            </a:r>
            <a:r>
              <a:rPr lang="en-US" dirty="0" smtClean="0"/>
              <a:t>levels</a:t>
            </a:r>
          </a:p>
          <a:p>
            <a:pPr marL="285750" indent="-285750" eaLnBrk="0" fontAlgn="base" hangingPunct="0">
              <a:spcBef>
                <a:spcPct val="0"/>
              </a:spcBef>
              <a:spcAft>
                <a:spcPts val="1200"/>
              </a:spcAft>
              <a:buFont typeface="Arial" panose="020B0604020202020204" pitchFamily="34" charset="0"/>
              <a:buChar char="•"/>
              <a:defRPr/>
            </a:pPr>
            <a:r>
              <a:rPr lang="en-US" kern="0" dirty="0" smtClean="0"/>
              <a:t>Broadening </a:t>
            </a:r>
            <a:r>
              <a:rPr lang="en-US" kern="0" dirty="0"/>
              <a:t>base may enable State to reduce user fee </a:t>
            </a:r>
            <a:r>
              <a:rPr lang="en-US" kern="0" dirty="0" smtClean="0"/>
              <a:t>rate</a:t>
            </a:r>
          </a:p>
          <a:p>
            <a:pPr marL="285750" indent="-285750" eaLnBrk="0" fontAlgn="base" hangingPunct="0">
              <a:spcBef>
                <a:spcPct val="0"/>
              </a:spcBef>
              <a:spcAft>
                <a:spcPts val="1200"/>
              </a:spcAft>
              <a:buFont typeface="Arial" panose="020B0604020202020204" pitchFamily="34" charset="0"/>
              <a:buChar char="•"/>
              <a:defRPr/>
            </a:pPr>
            <a:r>
              <a:rPr lang="en-US" kern="0" dirty="0" smtClean="0"/>
              <a:t>Increases flexibility in funding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smtClean="0"/>
              <a:t>Stabilizes resources to fund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kern="0" dirty="0" smtClean="0"/>
              <a:t>Some may resist mid-course change</a:t>
            </a:r>
          </a:p>
          <a:p>
            <a:pPr marL="285750" indent="-285750" eaLnBrk="0" fontAlgn="base" hangingPunct="0">
              <a:spcBef>
                <a:spcPct val="0"/>
              </a:spcBef>
              <a:spcAft>
                <a:spcPts val="1200"/>
              </a:spcAft>
              <a:buFont typeface="Arial" panose="020B0604020202020204" pitchFamily="34" charset="0"/>
              <a:buChar char="•"/>
              <a:defRPr/>
            </a:pPr>
            <a:r>
              <a:rPr lang="en-US" kern="0" dirty="0" smtClean="0"/>
              <a:t>Federal system only applies to on-Marketplace products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51</a:t>
            </a:fld>
            <a:endParaRPr lang="en-US" altLang="en-US" sz="1200" dirty="0" smtClean="0">
              <a:latin typeface="Calibri" pitchFamily="34" charset="0"/>
            </a:endParaRPr>
          </a:p>
        </p:txBody>
      </p:sp>
    </p:spTree>
    <p:extLst>
      <p:ext uri="{BB962C8B-B14F-4D97-AF65-F5344CB8AC3E}">
        <p14:creationId xmlns:p14="http://schemas.microsoft.com/office/powerpoint/2010/main" val="4270491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Affordability Program Changes on Marketplace Revenue</a:t>
            </a:r>
            <a:endParaRPr lang="en-US" dirty="0"/>
          </a:p>
        </p:txBody>
      </p:sp>
      <p:sp>
        <p:nvSpPr>
          <p:cNvPr id="3" name="Content Placeholder 2"/>
          <p:cNvSpPr>
            <a:spLocks noGrp="1"/>
          </p:cNvSpPr>
          <p:nvPr>
            <p:ph sz="quarter" idx="1"/>
          </p:nvPr>
        </p:nvSpPr>
        <p:spPr>
          <a:xfrm>
            <a:off x="230500" y="1315598"/>
            <a:ext cx="8664118" cy="4648119"/>
          </a:xfrm>
        </p:spPr>
        <p:txBody>
          <a:bodyPr>
            <a:noAutofit/>
          </a:bodyPr>
          <a:lstStyle/>
          <a:p>
            <a:pPr marL="0" lvl="1" indent="0">
              <a:spcBef>
                <a:spcPts val="0"/>
              </a:spcBef>
              <a:spcAft>
                <a:spcPts val="600"/>
              </a:spcAft>
              <a:buNone/>
            </a:pPr>
            <a:r>
              <a:rPr lang="en-US" sz="1600" b="1" dirty="0">
                <a:solidFill>
                  <a:schemeClr val="tx1"/>
                </a:solidFill>
                <a:ea typeface="Times New Roman"/>
                <a:cs typeface="Times New Roman"/>
              </a:rPr>
              <a:t>1</a:t>
            </a:r>
            <a:r>
              <a:rPr lang="en-US" sz="1600" b="1" dirty="0" smtClean="0">
                <a:solidFill>
                  <a:schemeClr val="tx1"/>
                </a:solidFill>
                <a:ea typeface="Times New Roman"/>
                <a:cs typeface="Times New Roman"/>
              </a:rPr>
              <a:t>. </a:t>
            </a:r>
            <a:r>
              <a:rPr lang="en-US" sz="1600" b="1" dirty="0" err="1" smtClean="0">
                <a:solidFill>
                  <a:schemeClr val="tx1"/>
                </a:solidFill>
                <a:ea typeface="Times New Roman"/>
                <a:cs typeface="Times New Roman"/>
              </a:rPr>
              <a:t>MinnesotaCare</a:t>
            </a:r>
            <a:r>
              <a:rPr lang="en-US" sz="1600" b="1" dirty="0" smtClean="0">
                <a:solidFill>
                  <a:schemeClr val="tx1"/>
                </a:solidFill>
                <a:ea typeface="Times New Roman"/>
                <a:cs typeface="Times New Roman"/>
              </a:rPr>
              <a:t> up to 275% FPL </a:t>
            </a:r>
          </a:p>
          <a:p>
            <a:pPr marL="548640" lvl="2" indent="-457200">
              <a:spcBef>
                <a:spcPts val="0"/>
              </a:spcBef>
              <a:spcAft>
                <a:spcPts val="600"/>
              </a:spcAft>
            </a:pPr>
            <a:r>
              <a:rPr lang="en-US" sz="1400" dirty="0">
                <a:solidFill>
                  <a:schemeClr val="tx1"/>
                </a:solidFill>
                <a:ea typeface="Times New Roman"/>
                <a:cs typeface="Times New Roman"/>
              </a:rPr>
              <a:t>R</a:t>
            </a:r>
            <a:r>
              <a:rPr lang="en-US" sz="1400" dirty="0" smtClean="0">
                <a:solidFill>
                  <a:schemeClr val="tx1"/>
                </a:solidFill>
                <a:ea typeface="Times New Roman"/>
                <a:cs typeface="Times New Roman"/>
              </a:rPr>
              <a:t>educes </a:t>
            </a:r>
            <a:r>
              <a:rPr lang="en-US" sz="1400" dirty="0">
                <a:solidFill>
                  <a:schemeClr val="tx1"/>
                </a:solidFill>
                <a:ea typeface="Times New Roman"/>
                <a:cs typeface="Times New Roman"/>
              </a:rPr>
              <a:t>size of Marketplace </a:t>
            </a:r>
            <a:r>
              <a:rPr lang="en-US" sz="1400" dirty="0" smtClean="0">
                <a:solidFill>
                  <a:schemeClr val="tx1"/>
                </a:solidFill>
                <a:ea typeface="Times New Roman"/>
                <a:cs typeface="Times New Roman"/>
              </a:rPr>
              <a:t>enrollment </a:t>
            </a:r>
            <a:r>
              <a:rPr lang="en-US" sz="1400" dirty="0" smtClean="0"/>
              <a:t>and </a:t>
            </a:r>
            <a:r>
              <a:rPr lang="en-US" sz="1400" dirty="0"/>
              <a:t>therefore revenue generated by premium withhold</a:t>
            </a:r>
            <a:endParaRPr lang="en-US" sz="1400" dirty="0">
              <a:solidFill>
                <a:schemeClr val="tx1"/>
              </a:solidFill>
              <a:ea typeface="Times New Roman"/>
              <a:cs typeface="Times New Roman"/>
            </a:endParaRPr>
          </a:p>
          <a:p>
            <a:pPr marL="548640" lvl="2" indent="-457200">
              <a:spcBef>
                <a:spcPts val="0"/>
              </a:spcBef>
              <a:spcAft>
                <a:spcPts val="600"/>
              </a:spcAft>
            </a:pPr>
            <a:r>
              <a:rPr lang="en-US" sz="1400" dirty="0" smtClean="0"/>
              <a:t>Increases </a:t>
            </a:r>
            <a:r>
              <a:rPr lang="en-US" sz="1400" dirty="0"/>
              <a:t>share of </a:t>
            </a:r>
            <a:r>
              <a:rPr lang="en-US" sz="1400" dirty="0" err="1"/>
              <a:t>MNsure</a:t>
            </a:r>
            <a:r>
              <a:rPr lang="en-US" sz="1400" dirty="0"/>
              <a:t> operational costs paid for by DHS because more enrollees are in public </a:t>
            </a:r>
            <a:r>
              <a:rPr lang="en-US" sz="1400" dirty="0" smtClean="0"/>
              <a:t>programs</a:t>
            </a:r>
            <a:endParaRPr lang="en-US" sz="1400" dirty="0" smtClean="0">
              <a:solidFill>
                <a:schemeClr val="tx1"/>
              </a:solidFill>
              <a:ea typeface="Times New Roman"/>
              <a:cs typeface="Times New Roman"/>
            </a:endParaRPr>
          </a:p>
          <a:p>
            <a:pPr marL="548640" lvl="2" indent="-457200">
              <a:spcBef>
                <a:spcPts val="0"/>
              </a:spcBef>
              <a:spcAft>
                <a:spcPts val="600"/>
              </a:spcAft>
            </a:pPr>
            <a:r>
              <a:rPr lang="en-US" sz="1400" dirty="0" smtClean="0">
                <a:solidFill>
                  <a:schemeClr val="tx1"/>
                </a:solidFill>
                <a:ea typeface="Times New Roman"/>
                <a:cs typeface="Times New Roman"/>
              </a:rPr>
              <a:t>May </a:t>
            </a:r>
            <a:r>
              <a:rPr lang="en-US" sz="1400" dirty="0">
                <a:solidFill>
                  <a:schemeClr val="tx1"/>
                </a:solidFill>
                <a:ea typeface="Times New Roman"/>
                <a:cs typeface="Times New Roman"/>
              </a:rPr>
              <a:t>require spreading premium withhold outside of </a:t>
            </a:r>
            <a:r>
              <a:rPr lang="en-US" sz="1400" dirty="0" smtClean="0">
                <a:solidFill>
                  <a:schemeClr val="tx1"/>
                </a:solidFill>
                <a:ea typeface="Times New Roman"/>
                <a:cs typeface="Times New Roman"/>
              </a:rPr>
              <a:t>Marketplace </a:t>
            </a:r>
            <a:r>
              <a:rPr lang="en-US" sz="1400" dirty="0"/>
              <a:t>(broader base but lower rate) to sustain </a:t>
            </a:r>
            <a:r>
              <a:rPr lang="en-US" sz="1400" dirty="0" err="1"/>
              <a:t>MNsure</a:t>
            </a:r>
            <a:r>
              <a:rPr lang="en-US" sz="1400" dirty="0"/>
              <a:t> for costs unrelated to public programs</a:t>
            </a:r>
          </a:p>
          <a:p>
            <a:pPr marL="0" lvl="1" indent="0">
              <a:spcBef>
                <a:spcPts val="0"/>
              </a:spcBef>
              <a:spcAft>
                <a:spcPts val="600"/>
              </a:spcAft>
              <a:buNone/>
            </a:pPr>
            <a:endParaRPr lang="en-US" sz="1400" dirty="0">
              <a:solidFill>
                <a:schemeClr val="tx1"/>
              </a:solidFill>
              <a:ea typeface="Times New Roman"/>
              <a:cs typeface="Times New Roman"/>
            </a:endParaRPr>
          </a:p>
          <a:p>
            <a:pPr marL="0" lvl="1" indent="0">
              <a:spcBef>
                <a:spcPts val="0"/>
              </a:spcBef>
              <a:spcAft>
                <a:spcPts val="600"/>
              </a:spcAft>
              <a:buNone/>
            </a:pPr>
            <a:r>
              <a:rPr lang="en-US" sz="1600" b="1" dirty="0">
                <a:solidFill>
                  <a:schemeClr val="tx1"/>
                </a:solidFill>
                <a:ea typeface="Times New Roman"/>
                <a:cs typeface="Times New Roman"/>
              </a:rPr>
              <a:t>2</a:t>
            </a:r>
            <a:r>
              <a:rPr lang="en-US" sz="1600" b="1" dirty="0" smtClean="0">
                <a:solidFill>
                  <a:schemeClr val="tx1"/>
                </a:solidFill>
                <a:ea typeface="Times New Roman"/>
                <a:cs typeface="Times New Roman"/>
              </a:rPr>
              <a:t>. Private Option up to 275% FPL</a:t>
            </a:r>
          </a:p>
          <a:p>
            <a:pPr marL="548640" lvl="2" indent="-457200">
              <a:spcBef>
                <a:spcPts val="0"/>
              </a:spcBef>
              <a:spcAft>
                <a:spcPts val="600"/>
              </a:spcAft>
            </a:pPr>
            <a:r>
              <a:rPr lang="en-US" sz="1400" dirty="0">
                <a:solidFill>
                  <a:schemeClr val="tx1"/>
                </a:solidFill>
                <a:ea typeface="Times New Roman"/>
                <a:cs typeface="Times New Roman"/>
              </a:rPr>
              <a:t>E</a:t>
            </a:r>
            <a:r>
              <a:rPr lang="en-US" sz="1400" dirty="0" smtClean="0">
                <a:solidFill>
                  <a:schemeClr val="tx1"/>
                </a:solidFill>
                <a:ea typeface="Times New Roman"/>
                <a:cs typeface="Times New Roman"/>
              </a:rPr>
              <a:t>xpands Marketplace enrollment </a:t>
            </a:r>
            <a:r>
              <a:rPr lang="en-US" sz="1400" dirty="0" smtClean="0"/>
              <a:t>and </a:t>
            </a:r>
            <a:r>
              <a:rPr lang="en-US" sz="1400" dirty="0"/>
              <a:t>amount of premium withhold revenue</a:t>
            </a:r>
            <a:endParaRPr lang="en-US" sz="1400" dirty="0" smtClean="0">
              <a:solidFill>
                <a:schemeClr val="tx1"/>
              </a:solidFill>
              <a:ea typeface="Times New Roman"/>
              <a:cs typeface="Times New Roman"/>
            </a:endParaRPr>
          </a:p>
          <a:p>
            <a:pPr marL="548640" lvl="2" indent="-457200">
              <a:spcBef>
                <a:spcPts val="0"/>
              </a:spcBef>
              <a:spcAft>
                <a:spcPts val="600"/>
              </a:spcAft>
            </a:pPr>
            <a:r>
              <a:rPr lang="en-US" sz="1400" dirty="0">
                <a:solidFill>
                  <a:schemeClr val="tx1"/>
                </a:solidFill>
                <a:ea typeface="Times New Roman"/>
                <a:cs typeface="Times New Roman"/>
              </a:rPr>
              <a:t>Reduces share of </a:t>
            </a:r>
            <a:r>
              <a:rPr lang="en-US" sz="1400" dirty="0" err="1">
                <a:solidFill>
                  <a:schemeClr val="tx1"/>
                </a:solidFill>
                <a:ea typeface="Times New Roman"/>
                <a:cs typeface="Times New Roman"/>
              </a:rPr>
              <a:t>MNsure</a:t>
            </a:r>
            <a:r>
              <a:rPr lang="en-US" sz="1400" dirty="0">
                <a:solidFill>
                  <a:schemeClr val="tx1"/>
                </a:solidFill>
                <a:ea typeface="Times New Roman"/>
                <a:cs typeface="Times New Roman"/>
              </a:rPr>
              <a:t> operational costs paid for by </a:t>
            </a:r>
            <a:r>
              <a:rPr lang="en-US" sz="1400" dirty="0" smtClean="0">
                <a:solidFill>
                  <a:schemeClr val="tx1"/>
                </a:solidFill>
                <a:ea typeface="Times New Roman"/>
                <a:cs typeface="Times New Roman"/>
              </a:rPr>
              <a:t>DHS</a:t>
            </a:r>
          </a:p>
          <a:p>
            <a:pPr marL="548640" lvl="2" indent="-457200">
              <a:spcBef>
                <a:spcPts val="0"/>
              </a:spcBef>
              <a:spcAft>
                <a:spcPts val="600"/>
              </a:spcAft>
            </a:pPr>
            <a:endParaRPr lang="en-US" sz="1400" dirty="0" smtClean="0">
              <a:solidFill>
                <a:schemeClr val="tx1"/>
              </a:solidFill>
              <a:ea typeface="Times New Roman"/>
              <a:cs typeface="Times New Roman"/>
            </a:endParaRPr>
          </a:p>
          <a:p>
            <a:pPr marL="90488" lvl="2" indent="-90488">
              <a:spcBef>
                <a:spcPts val="0"/>
              </a:spcBef>
              <a:spcAft>
                <a:spcPts val="600"/>
              </a:spcAft>
              <a:buNone/>
            </a:pPr>
            <a:r>
              <a:rPr lang="en-US" sz="1600" b="1" dirty="0" smtClean="0">
                <a:solidFill>
                  <a:schemeClr val="tx1"/>
                </a:solidFill>
                <a:ea typeface="Times New Roman"/>
                <a:cs typeface="Times New Roman"/>
              </a:rPr>
              <a:t>3. Hybrid Approach up to 275% FPL</a:t>
            </a:r>
          </a:p>
          <a:p>
            <a:pPr marL="548640" lvl="2" indent="-457200">
              <a:spcBef>
                <a:spcPts val="0"/>
              </a:spcBef>
              <a:spcAft>
                <a:spcPts val="600"/>
              </a:spcAft>
            </a:pPr>
            <a:r>
              <a:rPr lang="en-US" sz="1400" dirty="0" smtClean="0">
                <a:solidFill>
                  <a:schemeClr val="tx1"/>
                </a:solidFill>
                <a:ea typeface="Times New Roman"/>
                <a:cs typeface="Times New Roman"/>
              </a:rPr>
              <a:t>Increases Marketplace </a:t>
            </a:r>
            <a:r>
              <a:rPr lang="en-US" sz="1400" dirty="0">
                <a:solidFill>
                  <a:schemeClr val="tx1"/>
                </a:solidFill>
                <a:ea typeface="Times New Roman"/>
                <a:cs typeface="Times New Roman"/>
              </a:rPr>
              <a:t>enrollment</a:t>
            </a:r>
          </a:p>
          <a:p>
            <a:pPr marL="548640" lvl="2" indent="-457200">
              <a:spcBef>
                <a:spcPts val="0"/>
              </a:spcBef>
              <a:spcAft>
                <a:spcPts val="600"/>
              </a:spcAft>
            </a:pPr>
            <a:r>
              <a:rPr lang="en-US" sz="1400" dirty="0">
                <a:solidFill>
                  <a:schemeClr val="tx1"/>
                </a:solidFill>
                <a:ea typeface="Times New Roman"/>
                <a:cs typeface="Times New Roman"/>
              </a:rPr>
              <a:t>May keep premium withhold only on-Marketplace </a:t>
            </a:r>
            <a:r>
              <a:rPr lang="en-US" sz="1400" i="1" dirty="0">
                <a:solidFill>
                  <a:schemeClr val="tx1"/>
                </a:solidFill>
                <a:ea typeface="Times New Roman"/>
                <a:cs typeface="Times New Roman"/>
              </a:rPr>
              <a:t>OR</a:t>
            </a:r>
          </a:p>
          <a:p>
            <a:pPr marL="548640" lvl="2" indent="-457200">
              <a:spcBef>
                <a:spcPts val="0"/>
              </a:spcBef>
              <a:spcAft>
                <a:spcPts val="600"/>
              </a:spcAft>
            </a:pPr>
            <a:r>
              <a:rPr lang="en-US" sz="1400" dirty="0">
                <a:solidFill>
                  <a:schemeClr val="tx1"/>
                </a:solidFill>
                <a:ea typeface="Times New Roman"/>
                <a:cs typeface="Times New Roman"/>
              </a:rPr>
              <a:t>May expand premium withhold to </a:t>
            </a:r>
            <a:r>
              <a:rPr lang="en-US" sz="1400" dirty="0" smtClean="0">
                <a:solidFill>
                  <a:schemeClr val="tx1"/>
                </a:solidFill>
                <a:ea typeface="Times New Roman"/>
                <a:cs typeface="Times New Roman"/>
              </a:rPr>
              <a:t>off-Marketplace </a:t>
            </a:r>
            <a:r>
              <a:rPr lang="en-US" sz="1400" dirty="0"/>
              <a:t>with broader base/lower rate approach</a:t>
            </a:r>
            <a:endParaRPr lang="en-US" sz="1400" dirty="0">
              <a:solidFill>
                <a:schemeClr val="tx1"/>
              </a:solidFill>
              <a:ea typeface="Times New Roman"/>
              <a:cs typeface="Times New Roman"/>
            </a:endParaRPr>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52</a:t>
            </a:fld>
            <a:endParaRPr lang="en-US" dirty="0"/>
          </a:p>
        </p:txBody>
      </p:sp>
    </p:spTree>
    <p:extLst>
      <p:ext uri="{BB962C8B-B14F-4D97-AF65-F5344CB8AC3E}">
        <p14:creationId xmlns:p14="http://schemas.microsoft.com/office/powerpoint/2010/main" val="3855693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Marketplace Revenue under Affordability Program Options</a:t>
            </a:r>
            <a:endParaRPr lang="en-US" dirty="0"/>
          </a:p>
        </p:txBody>
      </p:sp>
      <p:graphicFrame>
        <p:nvGraphicFramePr>
          <p:cNvPr id="5" name="Table 4" descr="Category Marketplace Enrollment On-Marketplace Only &#10;Premium Withhold Revenue On- and Off-Marketplace&#10;Premium Withhold Revenue&#10;Status Quo  83,000 $10.7 M $22 M at 1.5%&#10;MinnesotaCare to 275% FPL (Public Program) 46,000 $4.9 M Not Modeled&#10;Private Marketplace/subsidy&#10;138 – 275% FPL 206,700 $33.8 M Not Modeled&#10;Hybrid Approach 96,000 $14.2 M Not Modeled&#10;"/>
          <p:cNvGraphicFramePr>
            <a:graphicFrameLocks noGrp="1"/>
          </p:cNvGraphicFramePr>
          <p:nvPr>
            <p:extLst>
              <p:ext uri="{D42A27DB-BD31-4B8C-83A1-F6EECF244321}">
                <p14:modId xmlns:p14="http://schemas.microsoft.com/office/powerpoint/2010/main" val="257952223"/>
              </p:ext>
            </p:extLst>
          </p:nvPr>
        </p:nvGraphicFramePr>
        <p:xfrm>
          <a:off x="257175" y="1531471"/>
          <a:ext cx="8578977" cy="2854792"/>
        </p:xfrm>
        <a:graphic>
          <a:graphicData uri="http://schemas.openxmlformats.org/drawingml/2006/table">
            <a:tbl>
              <a:tblPr firstRow="1" firstCol="1" bandRow="1">
                <a:tableStyleId>{5C22544A-7EE6-4342-B048-85BDC9FD1C3A}</a:tableStyleId>
              </a:tblPr>
              <a:tblGrid>
                <a:gridCol w="2366706"/>
                <a:gridCol w="1583559"/>
                <a:gridCol w="2310900"/>
                <a:gridCol w="2317812"/>
              </a:tblGrid>
              <a:tr h="523606">
                <a:tc>
                  <a:txBody>
                    <a:bodyPr/>
                    <a:lstStyle/>
                    <a:p>
                      <a:pPr algn="ctr"/>
                      <a:r>
                        <a:rPr lang="en-US" sz="1400" dirty="0" smtClean="0">
                          <a:effectLst/>
                          <a:latin typeface="Calibri" panose="020F0502020204030204" pitchFamily="34" charset="0"/>
                        </a:rPr>
                        <a:t>Category</a:t>
                      </a:r>
                      <a:endParaRPr lang="en-US" sz="1400" dirty="0">
                        <a:effectLst/>
                        <a:latin typeface="Calibri" panose="020F0502020204030204" pitchFamily="34" charset="0"/>
                      </a:endParaRPr>
                    </a:p>
                  </a:txBody>
                  <a:tcPr anchor="ctr"/>
                </a:tc>
                <a:tc>
                  <a:txBody>
                    <a:bodyPr/>
                    <a:lstStyle/>
                    <a:p>
                      <a:pPr marL="0" marR="0" algn="ctr">
                        <a:spcBef>
                          <a:spcPts val="0"/>
                        </a:spcBef>
                        <a:spcAft>
                          <a:spcPts val="0"/>
                        </a:spcAft>
                      </a:pPr>
                      <a:r>
                        <a:rPr kumimoji="0" lang="en-US" sz="1400" b="1" kern="1200" dirty="0" smtClean="0">
                          <a:solidFill>
                            <a:schemeClr val="lt1"/>
                          </a:solidFill>
                          <a:effectLst/>
                          <a:latin typeface="Calibri"/>
                          <a:ea typeface="Calibri"/>
                          <a:cs typeface="Times New Roman"/>
                        </a:rPr>
                        <a:t>Marketplace</a:t>
                      </a:r>
                      <a:r>
                        <a:rPr kumimoji="0" lang="en-US" sz="1400" b="1" kern="1200" baseline="0" dirty="0" smtClean="0">
                          <a:solidFill>
                            <a:schemeClr val="lt1"/>
                          </a:solidFill>
                          <a:effectLst/>
                          <a:latin typeface="Calibri"/>
                          <a:ea typeface="Calibri"/>
                          <a:cs typeface="Times New Roman"/>
                        </a:rPr>
                        <a:t> </a:t>
                      </a:r>
                      <a:r>
                        <a:rPr kumimoji="0" lang="en-US" sz="1400" b="1" kern="1200" dirty="0" smtClean="0">
                          <a:solidFill>
                            <a:schemeClr val="lt1"/>
                          </a:solidFill>
                          <a:effectLst/>
                          <a:latin typeface="Calibri"/>
                          <a:ea typeface="Calibri"/>
                          <a:cs typeface="Times New Roman"/>
                        </a:rPr>
                        <a:t>Enrollment</a:t>
                      </a:r>
                      <a:endParaRPr kumimoji="0" lang="en-US" sz="1400" b="1" kern="1200" dirty="0">
                        <a:solidFill>
                          <a:schemeClr val="lt1"/>
                        </a:solidFill>
                        <a:effectLst/>
                        <a:latin typeface="Calibri"/>
                        <a:ea typeface="Calibri"/>
                        <a:cs typeface="Times New Roman"/>
                      </a:endParaRPr>
                    </a:p>
                  </a:txBody>
                  <a:tcPr anchor="ctr"/>
                </a:tc>
                <a:tc>
                  <a:txBody>
                    <a:bodyPr/>
                    <a:lstStyle/>
                    <a:p>
                      <a:pPr marL="0" marR="0" algn="ctr">
                        <a:spcBef>
                          <a:spcPts val="0"/>
                        </a:spcBef>
                        <a:spcAft>
                          <a:spcPts val="0"/>
                        </a:spcAft>
                      </a:pPr>
                      <a:r>
                        <a:rPr lang="en-US" sz="1400" i="0" dirty="0" smtClean="0">
                          <a:effectLst/>
                          <a:latin typeface="Calibri"/>
                          <a:ea typeface="Calibri"/>
                          <a:cs typeface="Times New Roman"/>
                        </a:rPr>
                        <a:t>On-Marketplace</a:t>
                      </a:r>
                      <a:r>
                        <a:rPr lang="en-US" sz="1400" i="0" baseline="0" dirty="0" smtClean="0">
                          <a:effectLst/>
                          <a:latin typeface="Calibri"/>
                          <a:ea typeface="Calibri"/>
                          <a:cs typeface="Times New Roman"/>
                        </a:rPr>
                        <a:t> Only </a:t>
                      </a:r>
                    </a:p>
                    <a:p>
                      <a:pPr marL="0" marR="0" algn="ctr">
                        <a:spcBef>
                          <a:spcPts val="0"/>
                        </a:spcBef>
                        <a:spcAft>
                          <a:spcPts val="0"/>
                        </a:spcAft>
                      </a:pPr>
                      <a:r>
                        <a:rPr lang="en-US" sz="1400" i="0" baseline="0" dirty="0" smtClean="0">
                          <a:effectLst/>
                          <a:latin typeface="Calibri"/>
                          <a:ea typeface="Calibri"/>
                          <a:cs typeface="Times New Roman"/>
                        </a:rPr>
                        <a:t>Premium Withhold Revenue</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On-</a:t>
                      </a:r>
                      <a:r>
                        <a:rPr lang="en-US" sz="1400" baseline="0" dirty="0" smtClean="0">
                          <a:effectLst/>
                          <a:latin typeface="Calibri"/>
                          <a:ea typeface="Calibri"/>
                          <a:cs typeface="Times New Roman"/>
                        </a:rPr>
                        <a:t> and Off-Marketplace</a:t>
                      </a:r>
                      <a:endParaRPr lang="en-US" sz="1200" baseline="0" dirty="0">
                        <a:effectLst/>
                        <a:latin typeface="Calibri"/>
                        <a:ea typeface="Calibri"/>
                        <a:cs typeface="Times New Roman"/>
                      </a:endParaRPr>
                    </a:p>
                    <a:p>
                      <a:pPr marL="0" marR="0" algn="ctr">
                        <a:spcBef>
                          <a:spcPts val="0"/>
                        </a:spcBef>
                        <a:spcAft>
                          <a:spcPts val="0"/>
                        </a:spcAft>
                      </a:pPr>
                      <a:r>
                        <a:rPr lang="en-US" sz="1400" baseline="0" dirty="0" smtClean="0">
                          <a:effectLst/>
                          <a:latin typeface="Calibri"/>
                          <a:ea typeface="Calibri"/>
                          <a:cs typeface="Times New Roman"/>
                        </a:rPr>
                        <a:t>Premium Withhold Revenue</a:t>
                      </a:r>
                      <a:endParaRPr lang="en-US" sz="1600" baseline="0" dirty="0" smtClean="0">
                        <a:effectLst/>
                        <a:latin typeface="Calibri"/>
                        <a:ea typeface="Calibri"/>
                        <a:cs typeface="Times New Roman"/>
                      </a:endParaRPr>
                    </a:p>
                  </a:txBody>
                  <a:tcPr anchor="ctr"/>
                </a:tc>
              </a:tr>
              <a:tr h="557017">
                <a:tc>
                  <a:txBody>
                    <a:bodyPr/>
                    <a:lstStyle/>
                    <a:p>
                      <a:pPr marL="0" marR="0">
                        <a:spcBef>
                          <a:spcPts val="0"/>
                        </a:spcBef>
                        <a:spcAft>
                          <a:spcPts val="0"/>
                        </a:spcAft>
                      </a:pPr>
                      <a:r>
                        <a:rPr lang="en-US" sz="1400" dirty="0" smtClean="0">
                          <a:effectLst/>
                          <a:latin typeface="+mn-lt"/>
                          <a:ea typeface="+mn-ea"/>
                          <a:cs typeface="+mn-cs"/>
                        </a:rPr>
                        <a:t>Status</a:t>
                      </a:r>
                      <a:r>
                        <a:rPr lang="en-US" sz="1400" baseline="0" dirty="0" smtClean="0">
                          <a:effectLst/>
                          <a:latin typeface="+mn-lt"/>
                          <a:ea typeface="+mn-ea"/>
                          <a:cs typeface="+mn-cs"/>
                        </a:rPr>
                        <a:t> Quo </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83,000</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$10.7</a:t>
                      </a:r>
                      <a:r>
                        <a:rPr lang="en-US" sz="1400" baseline="0" dirty="0" smtClean="0">
                          <a:effectLst/>
                          <a:latin typeface="Calibri"/>
                          <a:ea typeface="Calibri"/>
                          <a:cs typeface="Times New Roman"/>
                        </a:rPr>
                        <a:t> M</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$22</a:t>
                      </a:r>
                      <a:r>
                        <a:rPr lang="en-US" sz="1400" baseline="0" dirty="0" smtClean="0">
                          <a:effectLst/>
                          <a:latin typeface="Calibri"/>
                          <a:ea typeface="Calibri"/>
                          <a:cs typeface="Times New Roman"/>
                        </a:rPr>
                        <a:t> M at 1.5%</a:t>
                      </a:r>
                      <a:endParaRPr lang="en-US" sz="1400" dirty="0">
                        <a:effectLst/>
                        <a:latin typeface="Calibri"/>
                        <a:ea typeface="Calibri"/>
                        <a:cs typeface="Times New Roman"/>
                      </a:endParaRPr>
                    </a:p>
                  </a:txBody>
                  <a:tcPr anchor="ctr"/>
                </a:tc>
              </a:tr>
              <a:tr h="608576">
                <a:tc>
                  <a:txBody>
                    <a:bodyPr/>
                    <a:lstStyle/>
                    <a:p>
                      <a:pPr marL="0" marR="0">
                        <a:spcBef>
                          <a:spcPts val="0"/>
                        </a:spcBef>
                        <a:spcAft>
                          <a:spcPts val="0"/>
                        </a:spcAft>
                      </a:pPr>
                      <a:r>
                        <a:rPr lang="en-US" sz="1400" dirty="0" err="1" smtClean="0">
                          <a:effectLst/>
                          <a:latin typeface="+mn-lt"/>
                          <a:ea typeface="+mn-ea"/>
                          <a:cs typeface="+mn-cs"/>
                        </a:rPr>
                        <a:t>MinnesotaCare</a:t>
                      </a:r>
                      <a:r>
                        <a:rPr lang="en-US" sz="1400" baseline="0" dirty="0" smtClean="0">
                          <a:effectLst/>
                          <a:latin typeface="+mn-lt"/>
                          <a:ea typeface="+mn-ea"/>
                          <a:cs typeface="+mn-cs"/>
                        </a:rPr>
                        <a:t> to 275% FPL (Public Program)</a:t>
                      </a:r>
                      <a:endParaRPr lang="en-US" sz="12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46,000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$4.9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Not Modeled</a:t>
                      </a:r>
                      <a:endParaRPr lang="en-US" sz="1400" b="0" i="0" u="none" strike="noStrike" dirty="0">
                        <a:solidFill>
                          <a:srgbClr val="000000"/>
                        </a:solidFill>
                        <a:effectLst/>
                        <a:latin typeface="Calibri"/>
                      </a:endParaRPr>
                    </a:p>
                  </a:txBody>
                  <a:tcPr marL="9525" marR="9525" marT="9525" marB="0" anchor="ctr"/>
                </a:tc>
              </a:tr>
              <a:tr h="608576">
                <a:tc>
                  <a:txBody>
                    <a:bodyPr/>
                    <a:lstStyle/>
                    <a:p>
                      <a:pPr marL="0" marR="0">
                        <a:spcBef>
                          <a:spcPts val="0"/>
                        </a:spcBef>
                        <a:spcAft>
                          <a:spcPts val="0"/>
                        </a:spcAft>
                      </a:pPr>
                      <a:r>
                        <a:rPr lang="en-US" sz="1400" dirty="0" smtClean="0">
                          <a:effectLst/>
                        </a:rPr>
                        <a:t>Private</a:t>
                      </a:r>
                      <a:r>
                        <a:rPr lang="en-US" sz="1400" baseline="0" dirty="0" smtClean="0">
                          <a:effectLst/>
                        </a:rPr>
                        <a:t> Marketplace/subsidy</a:t>
                      </a:r>
                    </a:p>
                    <a:p>
                      <a:pPr marL="0" marR="0">
                        <a:spcBef>
                          <a:spcPts val="0"/>
                        </a:spcBef>
                        <a:spcAft>
                          <a:spcPts val="0"/>
                        </a:spcAft>
                      </a:pPr>
                      <a:r>
                        <a:rPr lang="en-US" sz="1400" baseline="0" dirty="0" smtClean="0">
                          <a:effectLst/>
                        </a:rPr>
                        <a:t>138 – 275% FPL</a:t>
                      </a:r>
                      <a:endParaRPr lang="en-US" sz="12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206,700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$33.8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Not Modeled</a:t>
                      </a:r>
                      <a:endParaRPr lang="en-US" sz="1400" b="0" i="0" u="none" strike="noStrike" dirty="0">
                        <a:solidFill>
                          <a:srgbClr val="000000"/>
                        </a:solidFill>
                        <a:effectLst/>
                        <a:latin typeface="Calibri"/>
                      </a:endParaRPr>
                    </a:p>
                  </a:txBody>
                  <a:tcPr marL="9525" marR="9525" marT="9525" marB="0" anchor="ctr"/>
                </a:tc>
              </a:tr>
              <a:tr h="557017">
                <a:tc>
                  <a:txBody>
                    <a:bodyPr/>
                    <a:lstStyle/>
                    <a:p>
                      <a:pPr marL="0" marR="0">
                        <a:spcBef>
                          <a:spcPts val="0"/>
                        </a:spcBef>
                        <a:spcAft>
                          <a:spcPts val="0"/>
                        </a:spcAft>
                      </a:pPr>
                      <a:r>
                        <a:rPr lang="en-US" sz="1400" dirty="0" smtClean="0">
                          <a:effectLst/>
                        </a:rPr>
                        <a:t>Hybrid</a:t>
                      </a:r>
                      <a:r>
                        <a:rPr lang="en-US" sz="1400" baseline="0" dirty="0" smtClean="0">
                          <a:effectLst/>
                        </a:rPr>
                        <a:t> Approach</a:t>
                      </a:r>
                      <a:endParaRPr lang="en-US" sz="14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96,000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$14.2</a:t>
                      </a:r>
                      <a:r>
                        <a:rPr lang="en-US" sz="1400" b="0" i="0" u="none" strike="noStrike" baseline="0" dirty="0" smtClean="0">
                          <a:solidFill>
                            <a:srgbClr val="000000"/>
                          </a:solidFill>
                          <a:effectLst/>
                          <a:latin typeface="Calibri"/>
                        </a:rPr>
                        <a:t>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Not Modeled</a:t>
                      </a:r>
                      <a:endParaRPr lang="en-US" sz="1400" b="0" i="0" u="none" strike="noStrike" dirty="0">
                        <a:solidFill>
                          <a:srgbClr val="000000"/>
                        </a:solidFill>
                        <a:effectLst/>
                        <a:latin typeface="Calibri"/>
                      </a:endParaRPr>
                    </a:p>
                  </a:txBody>
                  <a:tcPr marL="9525" marR="9525" marT="9525" marB="0" anchor="ctr"/>
                </a:tc>
              </a:tr>
            </a:tbl>
          </a:graphicData>
        </a:graphic>
      </p:graphicFrame>
      <p:sp>
        <p:nvSpPr>
          <p:cNvPr id="6" name="TextBox 5"/>
          <p:cNvSpPr txBox="1"/>
          <p:nvPr/>
        </p:nvSpPr>
        <p:spPr>
          <a:xfrm>
            <a:off x="106878" y="4536370"/>
            <a:ext cx="9037122" cy="1021278"/>
          </a:xfrm>
          <a:prstGeom prst="rect">
            <a:avLst/>
          </a:prstGeom>
        </p:spPr>
        <p:txBody>
          <a:bodyPr vert="horz" wrap="square" rtlCol="0" anchor="t">
            <a:normAutofit lnSpcReduction="10000"/>
          </a:bodyPr>
          <a:lstStyle/>
          <a:p>
            <a:r>
              <a:rPr lang="en-US" sz="1600" dirty="0" smtClean="0"/>
              <a:t>Assumes:</a:t>
            </a:r>
          </a:p>
          <a:p>
            <a:pPr marL="285750" indent="-285750">
              <a:buFont typeface="Arial" panose="020B0604020202020204" pitchFamily="34" charset="0"/>
              <a:buChar char="•"/>
            </a:pPr>
            <a:r>
              <a:rPr lang="en-US" sz="1600" dirty="0" smtClean="0"/>
              <a:t>MNsure meets its enrollment targets in 2015 </a:t>
            </a:r>
          </a:p>
          <a:p>
            <a:pPr marL="285750" indent="-285750">
              <a:buFont typeface="Arial" panose="020B0604020202020204" pitchFamily="34" charset="0"/>
              <a:buChar char="•"/>
            </a:pPr>
            <a:r>
              <a:rPr lang="en-US" sz="1600" dirty="0"/>
              <a:t>P</a:t>
            </a:r>
            <a:r>
              <a:rPr lang="en-US" sz="1600" dirty="0" smtClean="0"/>
              <a:t>remium withhold of 3.5%.</a:t>
            </a:r>
          </a:p>
          <a:p>
            <a:pPr marL="285750" indent="-285750">
              <a:buFont typeface="Arial" panose="020B0604020202020204" pitchFamily="34" charset="0"/>
              <a:buChar char="•"/>
            </a:pPr>
            <a:r>
              <a:rPr lang="en-US" sz="1600" dirty="0" smtClean="0"/>
              <a:t>Does not account for effects on DHS’ share of </a:t>
            </a:r>
            <a:r>
              <a:rPr lang="en-US" sz="1600" dirty="0" err="1" smtClean="0"/>
              <a:t>MNsure’s</a:t>
            </a:r>
            <a:r>
              <a:rPr lang="en-US" sz="1600" dirty="0" smtClean="0"/>
              <a:t> budget</a:t>
            </a:r>
          </a:p>
        </p:txBody>
      </p:sp>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53</a:t>
            </a:fld>
            <a:endParaRPr lang="en-US" dirty="0"/>
          </a:p>
        </p:txBody>
      </p:sp>
    </p:spTree>
    <p:extLst>
      <p:ext uri="{BB962C8B-B14F-4D97-AF65-F5344CB8AC3E}">
        <p14:creationId xmlns:p14="http://schemas.microsoft.com/office/powerpoint/2010/main" val="1143183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MNsure </a:t>
            </a:r>
            <a:r>
              <a:rPr lang="en-US" dirty="0" smtClean="0"/>
              <a:t>3-Year </a:t>
            </a:r>
            <a:r>
              <a:rPr lang="en-US" dirty="0"/>
              <a:t>Operating Budget</a:t>
            </a:r>
            <a:br>
              <a:rPr lang="en-US" dirty="0"/>
            </a:br>
            <a:r>
              <a:rPr lang="en-US" dirty="0"/>
              <a:t>(Resources)</a:t>
            </a:r>
          </a:p>
        </p:txBody>
      </p:sp>
      <p:pic>
        <p:nvPicPr>
          <p:cNvPr id="4" name="Picture 3" descr="picture of MNsure 3-year operating budget (Resourc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896" y="1380843"/>
            <a:ext cx="6660112" cy="5218394"/>
          </a:xfrm>
          <a:prstGeom prst="rect">
            <a:avLst/>
          </a:prstGeom>
        </p:spPr>
      </p:pic>
      <p:sp>
        <p:nvSpPr>
          <p:cNvPr id="3" name="Slide Number Placeholder 2"/>
          <p:cNvSpPr>
            <a:spLocks noGrp="1"/>
          </p:cNvSpPr>
          <p:nvPr>
            <p:ph type="sldNum" sz="quarter" idx="11"/>
          </p:nvPr>
        </p:nvSpPr>
        <p:spPr/>
        <p:txBody>
          <a:bodyPr/>
          <a:lstStyle/>
          <a:p>
            <a:fld id="{9F8FA0FF-B194-4927-BB1D-56AA63D432A4}" type="slidenum">
              <a:rPr lang="en-US" smtClean="0"/>
              <a:pPr/>
              <a:t>54</a:t>
            </a:fld>
            <a:endParaRPr lang="en-US" dirty="0"/>
          </a:p>
        </p:txBody>
      </p:sp>
    </p:spTree>
    <p:extLst>
      <p:ext uri="{BB962C8B-B14F-4D97-AF65-F5344CB8AC3E}">
        <p14:creationId xmlns:p14="http://schemas.microsoft.com/office/powerpoint/2010/main" val="3242957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MNsure 3-Year Operating Budget</a:t>
            </a:r>
            <a:br>
              <a:rPr lang="en-US" dirty="0"/>
            </a:br>
            <a:r>
              <a:rPr lang="en-US" dirty="0"/>
              <a:t>(Expenditures)</a:t>
            </a:r>
          </a:p>
        </p:txBody>
      </p:sp>
      <p:pic>
        <p:nvPicPr>
          <p:cNvPr id="4" name="Content Placeholder 4" descr="picture of MNsure 3-Year operating budget (expendit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0307" y="1276742"/>
            <a:ext cx="6057289" cy="5505058"/>
          </a:xfrm>
          <a:prstGeom prst="rect">
            <a:avLst/>
          </a:prstGeom>
        </p:spPr>
      </p:pic>
      <p:sp>
        <p:nvSpPr>
          <p:cNvPr id="3" name="Slide Number Placeholder 2"/>
          <p:cNvSpPr>
            <a:spLocks noGrp="1"/>
          </p:cNvSpPr>
          <p:nvPr>
            <p:ph type="sldNum" sz="quarter" idx="11"/>
          </p:nvPr>
        </p:nvSpPr>
        <p:spPr/>
        <p:txBody>
          <a:bodyPr/>
          <a:lstStyle/>
          <a:p>
            <a:fld id="{9F8FA0FF-B194-4927-BB1D-56AA63D432A4}" type="slidenum">
              <a:rPr lang="en-US" smtClean="0"/>
              <a:pPr/>
              <a:t>55</a:t>
            </a:fld>
            <a:endParaRPr lang="en-US" dirty="0"/>
          </a:p>
        </p:txBody>
      </p:sp>
    </p:spTree>
    <p:extLst>
      <p:ext uri="{BB962C8B-B14F-4D97-AF65-F5344CB8AC3E}">
        <p14:creationId xmlns:p14="http://schemas.microsoft.com/office/powerpoint/2010/main" val="3539048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Preliminary Recommendations for Survey Inclusion</a:t>
            </a:r>
            <a:r>
              <a:rPr lang="en-US" sz="2800" dirty="0" smtClean="0"/>
              <a:t>:</a:t>
            </a:r>
            <a:r>
              <a:rPr lang="en-US" sz="2800" dirty="0"/>
              <a:t> Marketplace Revenue </a:t>
            </a:r>
          </a:p>
        </p:txBody>
      </p:sp>
      <p:sp>
        <p:nvSpPr>
          <p:cNvPr id="6" name="TextBox 5"/>
          <p:cNvSpPr txBox="1"/>
          <p:nvPr/>
        </p:nvSpPr>
        <p:spPr>
          <a:xfrm>
            <a:off x="438150" y="1943084"/>
            <a:ext cx="2533650" cy="2066929"/>
          </a:xfrm>
          <a:prstGeom prst="rect">
            <a:avLst/>
          </a:prstGeom>
        </p:spPr>
        <p:txBody>
          <a:bodyPr vert="horz" wrap="square" rtlCol="0" anchor="b">
            <a:noAutofit/>
          </a:bodyPr>
          <a:lstStyle/>
          <a:p>
            <a:pPr algn="ctr"/>
            <a:r>
              <a:rPr lang="en-US" sz="2000" b="1" dirty="0" smtClean="0"/>
              <a:t>Which of the Marketplace revenue recommendations do we want to include in the Seamless Workgroup member survey for scoring?</a:t>
            </a:r>
          </a:p>
        </p:txBody>
      </p:sp>
      <p:graphicFrame>
        <p:nvGraphicFramePr>
          <p:cNvPr id="5" name="Table 4" descr="Marketplace Revenue Recommendations  Score&#10;Maintain user fee on on-Marketplace products only y/n&#10;Expand user fee to on and off Marketplace products y/n&#10;"/>
          <p:cNvGraphicFramePr>
            <a:graphicFrameLocks noGrp="1"/>
          </p:cNvGraphicFramePr>
          <p:nvPr>
            <p:extLst>
              <p:ext uri="{D42A27DB-BD31-4B8C-83A1-F6EECF244321}">
                <p14:modId xmlns:p14="http://schemas.microsoft.com/office/powerpoint/2010/main" val="2601364105"/>
              </p:ext>
            </p:extLst>
          </p:nvPr>
        </p:nvGraphicFramePr>
        <p:xfrm>
          <a:off x="3423514" y="1617002"/>
          <a:ext cx="5471770" cy="1775457"/>
        </p:xfrm>
        <a:graphic>
          <a:graphicData uri="http://schemas.openxmlformats.org/drawingml/2006/table">
            <a:tbl>
              <a:tblPr firstRow="1" bandRow="1">
                <a:tableStyleId>{5C22544A-7EE6-4342-B048-85BDC9FD1C3A}</a:tableStyleId>
              </a:tblPr>
              <a:tblGrid>
                <a:gridCol w="4671572"/>
                <a:gridCol w="800198"/>
              </a:tblGrid>
              <a:tr h="685972">
                <a:tc>
                  <a:txBody>
                    <a:bodyPr/>
                    <a:lstStyle/>
                    <a:p>
                      <a:r>
                        <a:rPr lang="en-US" sz="1400" dirty="0" smtClean="0"/>
                        <a:t>Marketplace Revenue</a:t>
                      </a:r>
                      <a:r>
                        <a:rPr lang="en-US" sz="1400" baseline="0" dirty="0" smtClean="0"/>
                        <a:t> </a:t>
                      </a:r>
                      <a:r>
                        <a:rPr lang="en-US" sz="1400" dirty="0" smtClean="0"/>
                        <a:t>Recommendations </a:t>
                      </a:r>
                      <a:endParaRPr lang="en-US" sz="1400" dirty="0"/>
                    </a:p>
                  </a:txBody>
                  <a:tcPr anchor="ctr"/>
                </a:tc>
                <a:tc>
                  <a:txBody>
                    <a:bodyPr/>
                    <a:lstStyle/>
                    <a:p>
                      <a:pPr algn="ctr"/>
                      <a:r>
                        <a:rPr lang="en-US" sz="1400" dirty="0" smtClean="0"/>
                        <a:t>Score</a:t>
                      </a:r>
                      <a:endParaRPr lang="en-US" sz="1400" dirty="0"/>
                    </a:p>
                  </a:txBody>
                  <a:tcPr anchor="ctr"/>
                </a:tc>
              </a:tr>
              <a:tr h="403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Maintain</a:t>
                      </a:r>
                      <a:r>
                        <a:rPr lang="en-US" sz="1400" b="0" baseline="0" dirty="0" smtClean="0">
                          <a:solidFill>
                            <a:schemeClr val="tx1"/>
                          </a:solidFill>
                        </a:rPr>
                        <a:t> user fee on on-Marketplace products only</a:t>
                      </a:r>
                      <a:endParaRPr lang="en-US" sz="1400" b="0" dirty="0">
                        <a:solidFill>
                          <a:schemeClr val="tx1"/>
                        </a:solidFill>
                      </a:endParaRPr>
                    </a:p>
                  </a:txBody>
                  <a:tcPr anchor="ctr"/>
                </a:tc>
                <a:tc>
                  <a:txBody>
                    <a:bodyPr/>
                    <a:lstStyle/>
                    <a:p>
                      <a:pPr algn="ctr"/>
                      <a:r>
                        <a:rPr lang="en-US" sz="1400" dirty="0" smtClean="0"/>
                        <a:t>y/n</a:t>
                      </a:r>
                      <a:endParaRPr lang="en-US" sz="1400" dirty="0"/>
                    </a:p>
                  </a:txBody>
                  <a:tcPr anchor="ctr"/>
                </a:tc>
              </a:tr>
              <a:tr h="685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Expand user</a:t>
                      </a:r>
                      <a:r>
                        <a:rPr lang="en-US" sz="1400" b="0" baseline="0" dirty="0" smtClean="0">
                          <a:solidFill>
                            <a:schemeClr val="tx1"/>
                          </a:solidFill>
                        </a:rPr>
                        <a:t> fee to on and off Marketplace products</a:t>
                      </a:r>
                      <a:endParaRPr lang="en-US" sz="1400" b="0" dirty="0">
                        <a:solidFill>
                          <a:schemeClr val="tx1"/>
                        </a:solidFill>
                      </a:endParaRPr>
                    </a:p>
                  </a:txBody>
                  <a:tcPr anchor="ctr"/>
                </a:tc>
                <a:tc>
                  <a:txBody>
                    <a:bodyPr/>
                    <a:lstStyle/>
                    <a:p>
                      <a:pPr algn="ctr"/>
                      <a:r>
                        <a:rPr lang="en-US" sz="1400" dirty="0" smtClean="0"/>
                        <a:t>y/n</a:t>
                      </a:r>
                      <a:endParaRPr lang="en-US" sz="1400" dirty="0"/>
                    </a:p>
                  </a:txBody>
                  <a:tcPr anchor="ctr"/>
                </a:tc>
              </a:tr>
            </a:tbl>
          </a:graphicData>
        </a:graphic>
      </p:graphicFrame>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56</a:t>
            </a:fld>
            <a:endParaRPr lang="en-US" dirty="0"/>
          </a:p>
        </p:txBody>
      </p:sp>
    </p:spTree>
    <p:extLst>
      <p:ext uri="{BB962C8B-B14F-4D97-AF65-F5344CB8AC3E}">
        <p14:creationId xmlns:p14="http://schemas.microsoft.com/office/powerpoint/2010/main" val="282102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US" dirty="0" smtClean="0"/>
              <a:t>OPTION 1</a:t>
            </a:r>
          </a:p>
          <a:p>
            <a:r>
              <a:rPr lang="en-US" dirty="0" err="1" smtClean="0"/>
              <a:t>Manatt</a:t>
            </a:r>
            <a:r>
              <a:rPr lang="en-US" dirty="0" smtClean="0"/>
              <a:t> sends out Seamless Workgroup survey this afternoon</a:t>
            </a:r>
          </a:p>
          <a:p>
            <a:endParaRPr lang="en-US" dirty="0" smtClean="0"/>
          </a:p>
          <a:p>
            <a:r>
              <a:rPr lang="en-US" dirty="0" smtClean="0"/>
              <a:t>Seamless Workgroup members complete survey by </a:t>
            </a:r>
            <a:r>
              <a:rPr lang="en-US" u="sng" dirty="0" smtClean="0"/>
              <a:t>December 23</a:t>
            </a:r>
            <a:r>
              <a:rPr lang="en-US" u="sng" baseline="30000" dirty="0" smtClean="0"/>
              <a:t>rd</a:t>
            </a:r>
            <a:r>
              <a:rPr lang="en-US" u="sng" dirty="0" smtClean="0"/>
              <a:t> at </a:t>
            </a:r>
            <a:r>
              <a:rPr lang="en-US" u="sng" dirty="0" err="1" smtClean="0"/>
              <a:t>11:59pm</a:t>
            </a:r>
            <a:r>
              <a:rPr lang="en-US" u="sng" dirty="0" smtClean="0"/>
              <a:t> CT</a:t>
            </a:r>
          </a:p>
          <a:p>
            <a:endParaRPr lang="en-US" dirty="0" smtClean="0"/>
          </a:p>
          <a:p>
            <a:r>
              <a:rPr lang="en-US" dirty="0" err="1" smtClean="0"/>
              <a:t>Manatt</a:t>
            </a:r>
            <a:r>
              <a:rPr lang="en-US" dirty="0" smtClean="0"/>
              <a:t> drafts package with input from Workgroup Leads and sends to Workgroup on January 4</a:t>
            </a:r>
            <a:r>
              <a:rPr lang="en-US" baseline="30000" dirty="0" smtClean="0"/>
              <a:t>th</a:t>
            </a:r>
            <a:r>
              <a:rPr lang="en-US" dirty="0" smtClean="0"/>
              <a:t> </a:t>
            </a:r>
          </a:p>
          <a:p>
            <a:endParaRPr lang="en-US" dirty="0"/>
          </a:p>
          <a:p>
            <a:pPr marL="0" indent="0">
              <a:buNone/>
            </a:pPr>
            <a:r>
              <a:rPr lang="en-US" dirty="0" smtClean="0">
                <a:solidFill>
                  <a:schemeClr val="tx1"/>
                </a:solidFill>
              </a:rPr>
              <a:t>OPTION 2</a:t>
            </a:r>
          </a:p>
          <a:p>
            <a:r>
              <a:rPr lang="en-US" dirty="0" err="1">
                <a:solidFill>
                  <a:schemeClr val="tx1"/>
                </a:solidFill>
              </a:rPr>
              <a:t>Manatt</a:t>
            </a:r>
            <a:r>
              <a:rPr lang="en-US" dirty="0">
                <a:solidFill>
                  <a:schemeClr val="tx1"/>
                </a:solidFill>
              </a:rPr>
              <a:t> sends out Seamless Workgroup survey this afternoon</a:t>
            </a:r>
          </a:p>
          <a:p>
            <a:endParaRPr lang="en-US" dirty="0">
              <a:solidFill>
                <a:schemeClr val="tx1"/>
              </a:solidFill>
            </a:endParaRPr>
          </a:p>
          <a:p>
            <a:r>
              <a:rPr lang="en-US" dirty="0">
                <a:solidFill>
                  <a:schemeClr val="tx1"/>
                </a:solidFill>
              </a:rPr>
              <a:t>Seamless Workgroup members complete survey by </a:t>
            </a:r>
            <a:r>
              <a:rPr lang="en-US" u="sng" dirty="0">
                <a:solidFill>
                  <a:schemeClr val="tx1"/>
                </a:solidFill>
              </a:rPr>
              <a:t>December </a:t>
            </a:r>
            <a:r>
              <a:rPr lang="en-US" u="sng" dirty="0" smtClean="0">
                <a:solidFill>
                  <a:schemeClr val="tx1"/>
                </a:solidFill>
              </a:rPr>
              <a:t>27</a:t>
            </a:r>
            <a:r>
              <a:rPr lang="en-US" u="sng" baseline="30000" dirty="0" smtClean="0">
                <a:solidFill>
                  <a:schemeClr val="tx1"/>
                </a:solidFill>
              </a:rPr>
              <a:t>th</a:t>
            </a:r>
            <a:r>
              <a:rPr lang="en-US" u="sng" dirty="0" smtClean="0">
                <a:solidFill>
                  <a:schemeClr val="tx1"/>
                </a:solidFill>
              </a:rPr>
              <a:t> </a:t>
            </a:r>
            <a:r>
              <a:rPr lang="en-US" u="sng" dirty="0">
                <a:solidFill>
                  <a:schemeClr val="tx1"/>
                </a:solidFill>
              </a:rPr>
              <a:t>at 11:59pm CT</a:t>
            </a:r>
          </a:p>
          <a:p>
            <a:endParaRPr lang="en-US" dirty="0">
              <a:solidFill>
                <a:schemeClr val="tx1"/>
              </a:solidFill>
            </a:endParaRPr>
          </a:p>
          <a:p>
            <a:r>
              <a:rPr lang="en-US" dirty="0" err="1">
                <a:solidFill>
                  <a:schemeClr val="tx1"/>
                </a:solidFill>
              </a:rPr>
              <a:t>Manatt</a:t>
            </a:r>
            <a:r>
              <a:rPr lang="en-US" dirty="0">
                <a:solidFill>
                  <a:schemeClr val="tx1"/>
                </a:solidFill>
              </a:rPr>
              <a:t> drafts package with input from Workgroup Leads and sends to Workgroup on January </a:t>
            </a:r>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p>
            <a:endParaRPr lang="en-US" dirty="0" smtClean="0"/>
          </a:p>
          <a:p>
            <a:endParaRPr lang="en-US" dirty="0" smtClean="0"/>
          </a:p>
          <a:p>
            <a:endParaRPr lang="en-US" dirty="0"/>
          </a:p>
          <a:p>
            <a:endParaRPr lang="en-US" dirty="0" smtClean="0"/>
          </a:p>
          <a:p>
            <a:endParaRPr lang="en-US" dirty="0" smtClean="0"/>
          </a:p>
          <a:p>
            <a:endParaRPr lang="en-US" dirty="0"/>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57</a:t>
            </a:fld>
            <a:endParaRPr lang="en-US" dirty="0"/>
          </a:p>
        </p:txBody>
      </p:sp>
    </p:spTree>
    <p:extLst>
      <p:ext uri="{BB962C8B-B14F-4D97-AF65-F5344CB8AC3E}">
        <p14:creationId xmlns:p14="http://schemas.microsoft.com/office/powerpoint/2010/main" val="35885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8" name="TextBox 7"/>
          <p:cNvSpPr txBox="1"/>
          <p:nvPr/>
        </p:nvSpPr>
        <p:spPr>
          <a:xfrm>
            <a:off x="422258" y="1182382"/>
            <a:ext cx="3349387" cy="2811311"/>
          </a:xfrm>
          <a:prstGeom prst="rect">
            <a:avLst/>
          </a:prstGeom>
          <a:noFill/>
        </p:spPr>
        <p:txBody>
          <a:bodyPr wrap="square" lIns="101882" tIns="50941" rIns="101882" bIns="50941" rtlCol="0">
            <a:spAutoFit/>
          </a:bodyPr>
          <a:lstStyle/>
          <a:p>
            <a:pPr algn="ctr"/>
            <a:endParaRPr lang="en-US" sz="2400" b="1" dirty="0">
              <a:solidFill>
                <a:srgbClr val="000000"/>
              </a:solidFill>
              <a:latin typeface="Calibri"/>
            </a:endParaRPr>
          </a:p>
          <a:p>
            <a:pPr algn="ctr"/>
            <a:r>
              <a:rPr lang="en-US" sz="2400" b="1" dirty="0" smtClean="0">
                <a:solidFill>
                  <a:srgbClr val="000000"/>
                </a:solidFill>
                <a:latin typeface="Calibri"/>
              </a:rPr>
              <a:t>Patti </a:t>
            </a:r>
            <a:r>
              <a:rPr lang="en-US" sz="2400" b="1" dirty="0">
                <a:solidFill>
                  <a:srgbClr val="000000"/>
                </a:solidFill>
                <a:latin typeface="Calibri"/>
              </a:rPr>
              <a:t>Boozang</a:t>
            </a:r>
          </a:p>
          <a:p>
            <a:pPr algn="ctr"/>
            <a:r>
              <a:rPr lang="en-US" sz="2400" dirty="0" smtClean="0">
                <a:solidFill>
                  <a:srgbClr val="000000"/>
                </a:solidFill>
                <a:latin typeface="Calibri"/>
              </a:rPr>
              <a:t>PBoozang@manatt.com</a:t>
            </a:r>
            <a:endParaRPr lang="en-US" sz="2400" dirty="0">
              <a:solidFill>
                <a:srgbClr val="000000"/>
              </a:solidFill>
              <a:latin typeface="Calibri"/>
            </a:endParaRPr>
          </a:p>
          <a:p>
            <a:pPr algn="ctr"/>
            <a:r>
              <a:rPr lang="en-US" sz="2400" dirty="0" smtClean="0">
                <a:solidFill>
                  <a:srgbClr val="000000"/>
                </a:solidFill>
                <a:latin typeface="Calibri"/>
              </a:rPr>
              <a:t>212.790.4523</a:t>
            </a:r>
          </a:p>
          <a:p>
            <a:pPr algn="ctr"/>
            <a:endParaRPr lang="en-US" sz="2400" b="1" dirty="0">
              <a:solidFill>
                <a:srgbClr val="000000"/>
              </a:solidFill>
              <a:latin typeface="Calibri"/>
            </a:endParaRPr>
          </a:p>
          <a:p>
            <a:pPr algn="ctr"/>
            <a:endParaRPr lang="en-US" sz="2800" dirty="0">
              <a:solidFill>
                <a:srgbClr val="000000"/>
              </a:solidFill>
              <a:latin typeface="Calibri"/>
            </a:endParaRPr>
          </a:p>
          <a:p>
            <a:pPr algn="ctr"/>
            <a:endParaRPr lang="en-US" sz="2800" dirty="0">
              <a:solidFill>
                <a:srgbClr val="000000"/>
              </a:solidFill>
              <a:latin typeface="Calibri"/>
            </a:endParaRPr>
          </a:p>
        </p:txBody>
      </p:sp>
      <p:sp>
        <p:nvSpPr>
          <p:cNvPr id="7" name="TextBox 6"/>
          <p:cNvSpPr txBox="1"/>
          <p:nvPr/>
        </p:nvSpPr>
        <p:spPr>
          <a:xfrm>
            <a:off x="422258" y="2588036"/>
            <a:ext cx="3349387" cy="2811311"/>
          </a:xfrm>
          <a:prstGeom prst="rect">
            <a:avLst/>
          </a:prstGeom>
          <a:noFill/>
        </p:spPr>
        <p:txBody>
          <a:bodyPr wrap="square" lIns="101882" tIns="50941" rIns="101882" bIns="50941" rtlCol="0">
            <a:spAutoFit/>
          </a:bodyPr>
          <a:lstStyle/>
          <a:p>
            <a:pPr algn="ctr"/>
            <a:endParaRPr lang="en-US" sz="2400" b="1" dirty="0">
              <a:solidFill>
                <a:srgbClr val="000000"/>
              </a:solidFill>
              <a:latin typeface="Calibri"/>
            </a:endParaRPr>
          </a:p>
          <a:p>
            <a:pPr algn="ctr"/>
            <a:r>
              <a:rPr lang="en-US" sz="2400" b="1" dirty="0" smtClean="0">
                <a:solidFill>
                  <a:srgbClr val="000000"/>
                </a:solidFill>
                <a:latin typeface="Calibri"/>
              </a:rPr>
              <a:t>Joel Ario</a:t>
            </a:r>
            <a:endParaRPr lang="en-US" sz="2400" b="1" dirty="0">
              <a:solidFill>
                <a:srgbClr val="000000"/>
              </a:solidFill>
              <a:latin typeface="Calibri"/>
            </a:endParaRPr>
          </a:p>
          <a:p>
            <a:pPr algn="ctr"/>
            <a:r>
              <a:rPr lang="en-US" sz="2400" dirty="0" smtClean="0">
                <a:solidFill>
                  <a:srgbClr val="000000"/>
                </a:solidFill>
                <a:latin typeface="Calibri"/>
              </a:rPr>
              <a:t>JArio@manatt.com</a:t>
            </a:r>
            <a:endParaRPr lang="en-US" sz="2400" dirty="0">
              <a:solidFill>
                <a:srgbClr val="000000"/>
              </a:solidFill>
              <a:latin typeface="Calibri"/>
            </a:endParaRPr>
          </a:p>
          <a:p>
            <a:pPr algn="ctr"/>
            <a:r>
              <a:rPr lang="en-US" sz="2400" dirty="0" smtClean="0">
                <a:solidFill>
                  <a:srgbClr val="000000"/>
                </a:solidFill>
              </a:rPr>
              <a:t>518.431.6719</a:t>
            </a:r>
            <a:endParaRPr lang="en-US" sz="2400" dirty="0" smtClean="0">
              <a:solidFill>
                <a:srgbClr val="000000"/>
              </a:solidFill>
              <a:latin typeface="Calibri"/>
            </a:endParaRPr>
          </a:p>
          <a:p>
            <a:pPr algn="ctr"/>
            <a:endParaRPr lang="en-US" sz="2400" b="1" dirty="0">
              <a:solidFill>
                <a:srgbClr val="000000"/>
              </a:solidFill>
              <a:latin typeface="Calibri"/>
            </a:endParaRPr>
          </a:p>
          <a:p>
            <a:pPr algn="ctr"/>
            <a:endParaRPr lang="en-US" sz="2800" dirty="0">
              <a:solidFill>
                <a:srgbClr val="000000"/>
              </a:solidFill>
              <a:latin typeface="Calibri"/>
            </a:endParaRPr>
          </a:p>
          <a:p>
            <a:pPr algn="ctr"/>
            <a:endParaRPr lang="en-US" sz="2800" dirty="0">
              <a:solidFill>
                <a:srgbClr val="000000"/>
              </a:solidFill>
              <a:latin typeface="Calibri"/>
            </a:endParaRPr>
          </a:p>
        </p:txBody>
      </p:sp>
      <p:sp>
        <p:nvSpPr>
          <p:cNvPr id="9" name="TextBox 8"/>
          <p:cNvSpPr txBox="1"/>
          <p:nvPr/>
        </p:nvSpPr>
        <p:spPr>
          <a:xfrm>
            <a:off x="3195598" y="1152037"/>
            <a:ext cx="7492621" cy="3919306"/>
          </a:xfrm>
          <a:prstGeom prst="rect">
            <a:avLst/>
          </a:prstGeom>
          <a:noFill/>
        </p:spPr>
        <p:txBody>
          <a:bodyPr wrap="square" lIns="101882" tIns="50941" rIns="101882" bIns="50941" rtlCol="0">
            <a:spAutoFit/>
          </a:bodyPr>
          <a:lstStyle/>
          <a:p>
            <a:pPr algn="ctr"/>
            <a:endParaRPr lang="en-US" sz="2400" b="1" dirty="0" smtClean="0">
              <a:solidFill>
                <a:srgbClr val="000000"/>
              </a:solidFill>
              <a:latin typeface="Calibri"/>
            </a:endParaRPr>
          </a:p>
          <a:p>
            <a:pPr algn="ctr"/>
            <a:r>
              <a:rPr lang="en-US" sz="2400" b="1" dirty="0" smtClean="0">
                <a:solidFill>
                  <a:srgbClr val="000000"/>
                </a:solidFill>
                <a:latin typeface="Calibri"/>
              </a:rPr>
              <a:t>Alice Lam</a:t>
            </a:r>
            <a:endParaRPr lang="en-US" sz="2400" dirty="0">
              <a:solidFill>
                <a:srgbClr val="000000"/>
              </a:solidFill>
              <a:latin typeface="Calibri"/>
            </a:endParaRPr>
          </a:p>
          <a:p>
            <a:pPr algn="ctr"/>
            <a:r>
              <a:rPr lang="en-US" sz="2400" dirty="0" smtClean="0">
                <a:solidFill>
                  <a:srgbClr val="000000"/>
                </a:solidFill>
                <a:latin typeface="Calibri"/>
              </a:rPr>
              <a:t>ALam@manatt.com</a:t>
            </a:r>
            <a:endParaRPr lang="en-US" sz="2400" dirty="0">
              <a:solidFill>
                <a:srgbClr val="000000"/>
              </a:solidFill>
              <a:latin typeface="Calibri"/>
            </a:endParaRPr>
          </a:p>
          <a:p>
            <a:pPr algn="ctr"/>
            <a:r>
              <a:rPr lang="en-US" sz="2400" dirty="0" smtClean="0">
                <a:solidFill>
                  <a:srgbClr val="000000"/>
                </a:solidFill>
                <a:latin typeface="Calibri"/>
              </a:rPr>
              <a:t>212.790.4583</a:t>
            </a:r>
            <a:endParaRPr lang="en-US" sz="2400" dirty="0">
              <a:solidFill>
                <a:srgbClr val="000000"/>
              </a:solidFill>
              <a:latin typeface="Calibri"/>
            </a:endParaRPr>
          </a:p>
          <a:p>
            <a:pPr algn="ctr"/>
            <a:endParaRPr lang="en-US" sz="2400" dirty="0" smtClean="0">
              <a:solidFill>
                <a:srgbClr val="000000"/>
              </a:solidFill>
              <a:latin typeface="Calibri"/>
            </a:endParaRPr>
          </a:p>
          <a:p>
            <a:pPr algn="ctr"/>
            <a:r>
              <a:rPr lang="en-US" sz="2400" b="1" dirty="0" smtClean="0">
                <a:solidFill>
                  <a:srgbClr val="000000"/>
                </a:solidFill>
                <a:latin typeface="Calibri"/>
              </a:rPr>
              <a:t>Anne Karl</a:t>
            </a:r>
            <a:endParaRPr lang="en-US" sz="2400" dirty="0">
              <a:solidFill>
                <a:srgbClr val="000000"/>
              </a:solidFill>
              <a:latin typeface="Calibri"/>
            </a:endParaRPr>
          </a:p>
          <a:p>
            <a:pPr algn="ctr"/>
            <a:r>
              <a:rPr lang="en-US" sz="2400" dirty="0" smtClean="0">
                <a:solidFill>
                  <a:srgbClr val="000000"/>
                </a:solidFill>
                <a:latin typeface="Calibri"/>
              </a:rPr>
              <a:t>AKarl@manatt.com</a:t>
            </a:r>
            <a:endParaRPr lang="en-US" sz="2400" dirty="0">
              <a:solidFill>
                <a:srgbClr val="000000"/>
              </a:solidFill>
              <a:latin typeface="Calibri"/>
            </a:endParaRPr>
          </a:p>
          <a:p>
            <a:pPr algn="ctr"/>
            <a:r>
              <a:rPr lang="en-US" sz="2400" dirty="0" smtClean="0">
                <a:solidFill>
                  <a:srgbClr val="000000"/>
                </a:solidFill>
                <a:latin typeface="Calibri"/>
              </a:rPr>
              <a:t>212.790.4578</a:t>
            </a:r>
          </a:p>
          <a:p>
            <a:pPr algn="ctr"/>
            <a:endParaRPr lang="en-US" sz="2800" dirty="0">
              <a:solidFill>
                <a:srgbClr val="000000"/>
              </a:solidFill>
              <a:latin typeface="Calibri"/>
            </a:endParaRPr>
          </a:p>
          <a:p>
            <a:pPr algn="ctr"/>
            <a:endParaRPr lang="en-US" sz="2800" dirty="0">
              <a:solidFill>
                <a:srgbClr val="000000"/>
              </a:solidFill>
              <a:latin typeface="Calibri"/>
            </a:endParaRP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0"/>
          <p:cNvSpPr>
            <a:spLocks noGrp="1"/>
          </p:cNvSpPr>
          <p:nvPr>
            <p:ph type="sldNum" sz="quarter" idx="4294967295"/>
          </p:nvPr>
        </p:nvSpPr>
        <p:spPr>
          <a:xfrm>
            <a:off x="8610600" y="6565369"/>
            <a:ext cx="533400" cy="365125"/>
          </a:xfrm>
          <a:prstGeom prst="rect">
            <a:avLst/>
          </a:prstGeom>
        </p:spPr>
        <p:txBody>
          <a:bodyPr/>
          <a:lstStyle/>
          <a:p>
            <a:fld id="{9F8FA0FF-B194-4927-BB1D-56AA63D432A4}" type="slidenum">
              <a:rPr lang="en-US" smtClean="0"/>
              <a:pPr/>
              <a:t>58</a:t>
            </a:fld>
            <a:endParaRPr lang="en-US" dirty="0"/>
          </a:p>
        </p:txBody>
      </p:sp>
    </p:spTree>
    <p:extLst>
      <p:ext uri="{BB962C8B-B14F-4D97-AF65-F5344CB8AC3E}">
        <p14:creationId xmlns:p14="http://schemas.microsoft.com/office/powerpoint/2010/main" val="1254902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5168" y="2088107"/>
            <a:ext cx="7772400" cy="1752600"/>
          </a:xfrm>
        </p:spPr>
        <p:txBody>
          <a:bodyPr>
            <a:normAutofit/>
          </a:bodyPr>
          <a:lstStyle/>
          <a:p>
            <a:r>
              <a:rPr lang="en-US" b="1" dirty="0" smtClean="0"/>
              <a:t>APPENDIX</a:t>
            </a:r>
            <a:endParaRPr lang="en-US" sz="3600" b="1"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249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Snapshot of Today’s Coverage System</a:t>
            </a:r>
            <a:endParaRPr lang="en-US" dirty="0"/>
          </a:p>
        </p:txBody>
      </p:sp>
      <p:pic>
        <p:nvPicPr>
          <p:cNvPr id="6" name="Content Placeholder 6" descr="Snapshot of Today's coverage system"/>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13720" y="1500418"/>
            <a:ext cx="6130030" cy="4223049"/>
          </a:xfrm>
        </p:spPr>
      </p:pic>
      <p:sp>
        <p:nvSpPr>
          <p:cNvPr id="7" name="Oval 6" descr="oval highlighting parents, children ages 19-20, and Adults under age 65"/>
          <p:cNvSpPr/>
          <p:nvPr/>
        </p:nvSpPr>
        <p:spPr>
          <a:xfrm>
            <a:off x="728663" y="3657600"/>
            <a:ext cx="6600825" cy="895970"/>
          </a:xfrm>
          <a:prstGeom prst="ellipse">
            <a:avLst/>
          </a:prstGeom>
          <a:noFill/>
          <a:ln w="63500">
            <a:solidFill>
              <a:srgbClr val="FF0000"/>
            </a:solidFill>
            <a:prstDash val="solid"/>
          </a:ln>
          <a:scene3d>
            <a:camera prst="orthographicFront">
              <a:rot lat="0" lon="21594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Callout 2"/>
          <p:cNvSpPr/>
          <p:nvPr/>
        </p:nvSpPr>
        <p:spPr>
          <a:xfrm>
            <a:off x="6042283" y="4872038"/>
            <a:ext cx="2202933" cy="1592341"/>
          </a:xfrm>
          <a:prstGeom prst="wedgeEllipseCallout">
            <a:avLst>
              <a:gd name="adj1" fmla="val -144798"/>
              <a:gd name="adj2" fmla="val -8765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Premium and Cost-sharing Cliff  at 200% FPL</a:t>
            </a:r>
          </a:p>
        </p:txBody>
      </p:sp>
      <p:sp>
        <p:nvSpPr>
          <p:cNvPr id="8" name="Slide Number Placeholder 8"/>
          <p:cNvSpPr txBox="1">
            <a:spLocks/>
          </p:cNvSpPr>
          <p:nvPr/>
        </p:nvSpPr>
        <p:spPr>
          <a:xfrm>
            <a:off x="8534400" y="646437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6</a:t>
            </a:fld>
            <a:endParaRPr lang="en-US" dirty="0"/>
          </a:p>
        </p:txBody>
      </p:sp>
    </p:spTree>
    <p:extLst>
      <p:ext uri="{BB962C8B-B14F-4D97-AF65-F5344CB8AC3E}">
        <p14:creationId xmlns:p14="http://schemas.microsoft.com/office/powerpoint/2010/main" val="2312794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a:t>
            </a:r>
            <a:endParaRPr lang="en-US" dirty="0"/>
          </a:p>
        </p:txBody>
      </p:sp>
      <p:sp>
        <p:nvSpPr>
          <p:cNvPr id="3" name="Content Placeholder 2"/>
          <p:cNvSpPr>
            <a:spLocks noGrp="1"/>
          </p:cNvSpPr>
          <p:nvPr>
            <p:ph sz="quarter" idx="1"/>
          </p:nvPr>
        </p:nvSpPr>
        <p:spPr>
          <a:xfrm>
            <a:off x="316992" y="1222225"/>
            <a:ext cx="8503920" cy="4147611"/>
          </a:xfrm>
        </p:spPr>
        <p:txBody>
          <a:bodyPr>
            <a:noAutofit/>
          </a:bodyPr>
          <a:lstStyle/>
          <a:p>
            <a:pPr>
              <a:spcAft>
                <a:spcPts val="600"/>
              </a:spcAft>
            </a:pPr>
            <a:r>
              <a:rPr lang="en-US" sz="2200" b="1" dirty="0" smtClean="0">
                <a:solidFill>
                  <a:schemeClr val="tx1"/>
                </a:solidFill>
              </a:rPr>
              <a:t>Not a fiscal note estimate: </a:t>
            </a:r>
            <a:r>
              <a:rPr lang="en-US" sz="2200" dirty="0" smtClean="0">
                <a:solidFill>
                  <a:schemeClr val="tx1"/>
                </a:solidFill>
              </a:rPr>
              <a:t>Projections only reflect the total costs for one year without any others costs or delays associated with implementation and ramp up related to programmatic changes.</a:t>
            </a:r>
          </a:p>
          <a:p>
            <a:pPr>
              <a:spcAft>
                <a:spcPts val="600"/>
              </a:spcAft>
            </a:pPr>
            <a:r>
              <a:rPr lang="en-US" sz="2200" b="1" dirty="0" smtClean="0">
                <a:solidFill>
                  <a:schemeClr val="tx1"/>
                </a:solidFill>
              </a:rPr>
              <a:t>Relationship to Current Investment: </a:t>
            </a:r>
            <a:r>
              <a:rPr lang="en-US" sz="2200" dirty="0" smtClean="0">
                <a:solidFill>
                  <a:schemeClr val="tx1"/>
                </a:solidFill>
              </a:rPr>
              <a:t>Projections reflect net state impact of recommended changes on the current program, which means results assume current state and federal investment in program.</a:t>
            </a:r>
          </a:p>
          <a:p>
            <a:pPr>
              <a:spcAft>
                <a:spcPts val="600"/>
              </a:spcAft>
            </a:pPr>
            <a:r>
              <a:rPr lang="en-US" sz="2200" b="1" dirty="0" smtClean="0"/>
              <a:t>Uninsured rate &amp; income mix – </a:t>
            </a:r>
            <a:r>
              <a:rPr lang="en-US" sz="2200" dirty="0" smtClean="0"/>
              <a:t>2016 uninsured rate and income mix would remain same as 2014. </a:t>
            </a:r>
          </a:p>
          <a:p>
            <a:pPr>
              <a:spcAft>
                <a:spcPts val="600"/>
              </a:spcAft>
            </a:pPr>
            <a:r>
              <a:rPr lang="en-US" sz="2200" b="1" dirty="0" smtClean="0"/>
              <a:t>Uninsured take-up rate for enhanced subsidies – </a:t>
            </a:r>
            <a:r>
              <a:rPr lang="en-US" sz="2200" dirty="0" smtClean="0"/>
              <a:t>10% take-up rate of uninsured impacted by enhanced subsidy will enroll in coverage program.</a:t>
            </a:r>
          </a:p>
        </p:txBody>
      </p:sp>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60</a:t>
            </a:fld>
            <a:endParaRPr lang="en-US" dirty="0"/>
          </a:p>
        </p:txBody>
      </p:sp>
    </p:spTree>
    <p:extLst>
      <p:ext uri="{BB962C8B-B14F-4D97-AF65-F5344CB8AC3E}">
        <p14:creationId xmlns:p14="http://schemas.microsoft.com/office/powerpoint/2010/main" val="619387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 (cont.)</a:t>
            </a:r>
            <a:endParaRPr lang="en-US" dirty="0"/>
          </a:p>
        </p:txBody>
      </p:sp>
      <p:sp>
        <p:nvSpPr>
          <p:cNvPr id="3" name="Content Placeholder 2"/>
          <p:cNvSpPr>
            <a:spLocks noGrp="1"/>
          </p:cNvSpPr>
          <p:nvPr>
            <p:ph sz="quarter" idx="1"/>
          </p:nvPr>
        </p:nvSpPr>
        <p:spPr/>
        <p:txBody>
          <a:bodyPr>
            <a:normAutofit fontScale="77500" lnSpcReduction="20000"/>
          </a:bodyPr>
          <a:lstStyle/>
          <a:p>
            <a:pPr>
              <a:spcAft>
                <a:spcPts val="600"/>
              </a:spcAft>
            </a:pPr>
            <a:r>
              <a:rPr lang="en-US" sz="2800" b="1" dirty="0"/>
              <a:t>Provider Reimbursement Rates - </a:t>
            </a:r>
            <a:r>
              <a:rPr lang="en-US" sz="2800" dirty="0"/>
              <a:t>50% higher provider-reimbursement rates for QHP/Private plans, when compared to public program rates.</a:t>
            </a:r>
          </a:p>
          <a:p>
            <a:pPr>
              <a:spcAft>
                <a:spcPts val="600"/>
              </a:spcAft>
            </a:pPr>
            <a:r>
              <a:rPr lang="en-US" sz="2800" b="1" dirty="0"/>
              <a:t>Average morbidity between </a:t>
            </a:r>
            <a:r>
              <a:rPr lang="en-US" sz="2800" b="1" dirty="0" err="1"/>
              <a:t>MinnesotaCare</a:t>
            </a:r>
            <a:r>
              <a:rPr lang="en-US" sz="2800" b="1" dirty="0"/>
              <a:t> and On-Exchange enrollees – </a:t>
            </a:r>
            <a:r>
              <a:rPr lang="en-US" sz="2800" dirty="0"/>
              <a:t>No material difference in average morbidity</a:t>
            </a:r>
            <a:r>
              <a:rPr lang="en-US" sz="2800" b="1" dirty="0"/>
              <a:t>.</a:t>
            </a:r>
          </a:p>
          <a:p>
            <a:pPr>
              <a:spcAft>
                <a:spcPts val="600"/>
              </a:spcAft>
            </a:pPr>
            <a:r>
              <a:rPr lang="en-US" sz="2800" b="1" dirty="0" smtClean="0"/>
              <a:t>2016 </a:t>
            </a:r>
            <a:r>
              <a:rPr lang="en-US" sz="2800" b="1" dirty="0"/>
              <a:t>On-Exchange Enrollment &amp; Subsidy Eligibility</a:t>
            </a:r>
            <a:r>
              <a:rPr lang="en-US" sz="2800" dirty="0"/>
              <a:t> – 83,000 members participate, with 70% being subsidy-eligible (MNsure projections)</a:t>
            </a:r>
          </a:p>
          <a:p>
            <a:pPr lvl="0">
              <a:spcAft>
                <a:spcPts val="600"/>
              </a:spcAft>
            </a:pPr>
            <a:r>
              <a:rPr lang="en-US" sz="2800" b="1" dirty="0" smtClean="0"/>
              <a:t>Off-Exchange </a:t>
            </a:r>
            <a:r>
              <a:rPr lang="en-US" sz="2800" b="1" dirty="0"/>
              <a:t>Population Enrollment/Migration </a:t>
            </a:r>
            <a:r>
              <a:rPr lang="en-US" sz="2800" b="1" dirty="0" smtClean="0"/>
              <a:t>Assumptions: </a:t>
            </a:r>
            <a:r>
              <a:rPr lang="en-US" sz="2900" dirty="0"/>
              <a:t>Off-Exchange population is assumed to </a:t>
            </a:r>
            <a:r>
              <a:rPr lang="en-US" sz="2900" dirty="0" smtClean="0"/>
              <a:t>include all </a:t>
            </a:r>
            <a:r>
              <a:rPr lang="en-US" sz="2900" dirty="0"/>
              <a:t>of the On-Exchange membership increase, including more than 50% transition for the population with incomes of 200% - 275% FPL.</a:t>
            </a:r>
          </a:p>
          <a:p>
            <a:pPr>
              <a:spcAft>
                <a:spcPts val="600"/>
              </a:spcAft>
            </a:pPr>
            <a:endParaRPr lang="en-US" sz="2800" b="1" dirty="0" smtClean="0">
              <a:solidFill>
                <a:srgbClr val="FF0000"/>
              </a:solidFill>
            </a:endParaRPr>
          </a:p>
          <a:p>
            <a:pPr marL="0" indent="0">
              <a:spcAft>
                <a:spcPts val="600"/>
              </a:spcAft>
              <a:buNone/>
            </a:pPr>
            <a:endParaRPr lang="en-US" dirty="0">
              <a:solidFill>
                <a:srgbClr val="FF0000"/>
              </a:solidFill>
            </a:endParaRPr>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61</a:t>
            </a:fld>
            <a:endParaRPr lang="en-US" dirty="0"/>
          </a:p>
        </p:txBody>
      </p:sp>
    </p:spTree>
    <p:extLst>
      <p:ext uri="{BB962C8B-B14F-4D97-AF65-F5344CB8AC3E}">
        <p14:creationId xmlns:p14="http://schemas.microsoft.com/office/powerpoint/2010/main" val="4234856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Average Monthly Enrollees by Population (2016)</a:t>
            </a:r>
            <a:endParaRPr lang="en-US" dirty="0"/>
          </a:p>
        </p:txBody>
      </p:sp>
      <p:graphicFrame>
        <p:nvGraphicFramePr>
          <p:cNvPr id="4" name="Content Placeholder 3" descr="Population Segment Average Monthly Enrollees&#10;MinnesotaCare (138-200% FPL) 117,570&#10;On-Exchange (200-275% FPL) 37,144&#10;On-Exchange (275-400% FPL) 20,956&#10;Uninsured (200-275% FPL) 57,142&#10;Uninsured (275-400% FPL) 29,915&#10;Off-Exchange (200-275% FPL) 12,875&#10;Off-Exchange (275-400% FPL) 62,356&#10;"/>
          <p:cNvGraphicFramePr>
            <a:graphicFrameLocks noGrp="1"/>
          </p:cNvGraphicFramePr>
          <p:nvPr>
            <p:ph sz="quarter" idx="1"/>
            <p:extLst>
              <p:ext uri="{D42A27DB-BD31-4B8C-83A1-F6EECF244321}">
                <p14:modId xmlns:p14="http://schemas.microsoft.com/office/powerpoint/2010/main" val="1216504762"/>
              </p:ext>
            </p:extLst>
          </p:nvPr>
        </p:nvGraphicFramePr>
        <p:xfrm>
          <a:off x="475797" y="1643232"/>
          <a:ext cx="8029574" cy="3523794"/>
        </p:xfrm>
        <a:graphic>
          <a:graphicData uri="http://schemas.openxmlformats.org/drawingml/2006/table">
            <a:tbl>
              <a:tblPr firstRow="1" bandRow="1">
                <a:tableStyleId>{5C22544A-7EE6-4342-B048-85BDC9FD1C3A}</a:tableStyleId>
              </a:tblPr>
              <a:tblGrid>
                <a:gridCol w="4014787"/>
                <a:gridCol w="4014787"/>
              </a:tblGrid>
              <a:tr h="791162">
                <a:tc>
                  <a:txBody>
                    <a:bodyPr/>
                    <a:lstStyle/>
                    <a:p>
                      <a:pPr algn="ctr"/>
                      <a:r>
                        <a:rPr lang="en-US" sz="2400" dirty="0" smtClean="0"/>
                        <a:t>Population Segment</a:t>
                      </a:r>
                      <a:endParaRPr lang="en-US" sz="2400" dirty="0"/>
                    </a:p>
                  </a:txBody>
                  <a:tcPr anchor="ctr"/>
                </a:tc>
                <a:tc>
                  <a:txBody>
                    <a:bodyPr/>
                    <a:lstStyle/>
                    <a:p>
                      <a:pPr algn="ctr"/>
                      <a:r>
                        <a:rPr lang="en-US" sz="2400" dirty="0" smtClean="0"/>
                        <a:t>Average Monthly</a:t>
                      </a:r>
                      <a:r>
                        <a:rPr lang="en-US" sz="2400" baseline="0" dirty="0" smtClean="0"/>
                        <a:t> Enrollees</a:t>
                      </a:r>
                      <a:endParaRPr lang="en-US" sz="2400" dirty="0"/>
                    </a:p>
                  </a:txBody>
                  <a:tcPr anchor="ctr"/>
                </a:tc>
              </a:tr>
              <a:tr h="390376">
                <a:tc>
                  <a:txBody>
                    <a:bodyPr/>
                    <a:lstStyle/>
                    <a:p>
                      <a:r>
                        <a:rPr lang="en-US" dirty="0" err="1" smtClean="0"/>
                        <a:t>MinnesotaCare</a:t>
                      </a:r>
                      <a:r>
                        <a:rPr lang="en-US" dirty="0" smtClean="0"/>
                        <a:t> (138-200%</a:t>
                      </a:r>
                      <a:r>
                        <a:rPr lang="en-US" baseline="0" dirty="0" smtClean="0"/>
                        <a:t> FPL)</a:t>
                      </a:r>
                      <a:endParaRPr lang="en-US" dirty="0"/>
                    </a:p>
                  </a:txBody>
                  <a:tcPr/>
                </a:tc>
                <a:tc>
                  <a:txBody>
                    <a:bodyPr/>
                    <a:lstStyle/>
                    <a:p>
                      <a:pPr algn="r"/>
                      <a:r>
                        <a:rPr lang="en-US" dirty="0" smtClean="0"/>
                        <a:t>117,570</a:t>
                      </a:r>
                      <a:endParaRPr lang="en-US" dirty="0"/>
                    </a:p>
                  </a:txBody>
                  <a:tcPr/>
                </a:tc>
              </a:tr>
              <a:tr h="390376">
                <a:tc>
                  <a:txBody>
                    <a:bodyPr/>
                    <a:lstStyle/>
                    <a:p>
                      <a:r>
                        <a:rPr lang="en-US" dirty="0" smtClean="0"/>
                        <a:t>On-Exchange (200-275%</a:t>
                      </a:r>
                      <a:r>
                        <a:rPr lang="en-US" baseline="0" dirty="0" smtClean="0"/>
                        <a:t> FPL)</a:t>
                      </a:r>
                      <a:endParaRPr lang="en-US" dirty="0"/>
                    </a:p>
                  </a:txBody>
                  <a:tcPr/>
                </a:tc>
                <a:tc>
                  <a:txBody>
                    <a:bodyPr/>
                    <a:lstStyle/>
                    <a:p>
                      <a:pPr algn="r"/>
                      <a:r>
                        <a:rPr lang="en-US" dirty="0" smtClean="0"/>
                        <a:t>37,144</a:t>
                      </a:r>
                      <a:endParaRPr lang="en-US" dirty="0"/>
                    </a:p>
                  </a:txBody>
                  <a:tcPr/>
                </a:tc>
              </a:tr>
              <a:tr h="390376">
                <a:tc>
                  <a:txBody>
                    <a:bodyPr/>
                    <a:lstStyle/>
                    <a:p>
                      <a:r>
                        <a:rPr lang="en-US" dirty="0" smtClean="0"/>
                        <a:t>On-Exchange (275-400%</a:t>
                      </a:r>
                      <a:r>
                        <a:rPr lang="en-US" baseline="0" dirty="0" smtClean="0"/>
                        <a:t> FPL)</a:t>
                      </a:r>
                      <a:endParaRPr lang="en-US" dirty="0"/>
                    </a:p>
                  </a:txBody>
                  <a:tcPr/>
                </a:tc>
                <a:tc>
                  <a:txBody>
                    <a:bodyPr/>
                    <a:lstStyle/>
                    <a:p>
                      <a:pPr algn="r"/>
                      <a:r>
                        <a:rPr lang="en-US" dirty="0" smtClean="0"/>
                        <a:t>20,956</a:t>
                      </a:r>
                      <a:endParaRPr lang="en-US" dirty="0"/>
                    </a:p>
                  </a:txBody>
                  <a:tcPr/>
                </a:tc>
              </a:tr>
              <a:tr h="390376">
                <a:tc>
                  <a:txBody>
                    <a:bodyPr/>
                    <a:lstStyle/>
                    <a:p>
                      <a:r>
                        <a:rPr lang="en-US" dirty="0" smtClean="0"/>
                        <a:t>Uninsured (200-275% FPL)</a:t>
                      </a:r>
                      <a:endParaRPr lang="en-US" dirty="0"/>
                    </a:p>
                  </a:txBody>
                  <a:tcPr/>
                </a:tc>
                <a:tc>
                  <a:txBody>
                    <a:bodyPr/>
                    <a:lstStyle/>
                    <a:p>
                      <a:pPr algn="r"/>
                      <a:r>
                        <a:rPr lang="en-US" dirty="0" smtClean="0"/>
                        <a:t>57,142</a:t>
                      </a:r>
                      <a:endParaRPr lang="en-US" dirty="0"/>
                    </a:p>
                  </a:txBody>
                  <a:tcPr/>
                </a:tc>
              </a:tr>
              <a:tr h="390376">
                <a:tc>
                  <a:txBody>
                    <a:bodyPr/>
                    <a:lstStyle/>
                    <a:p>
                      <a:r>
                        <a:rPr lang="en-US" dirty="0" smtClean="0"/>
                        <a:t>Uninsured</a:t>
                      </a:r>
                      <a:r>
                        <a:rPr lang="en-US" baseline="0" dirty="0" smtClean="0"/>
                        <a:t> (275-400% FPL)</a:t>
                      </a:r>
                      <a:endParaRPr lang="en-US" dirty="0"/>
                    </a:p>
                  </a:txBody>
                  <a:tcPr/>
                </a:tc>
                <a:tc>
                  <a:txBody>
                    <a:bodyPr/>
                    <a:lstStyle/>
                    <a:p>
                      <a:pPr algn="r"/>
                      <a:r>
                        <a:rPr lang="en-US" dirty="0" smtClean="0"/>
                        <a:t>29,915</a:t>
                      </a:r>
                      <a:endParaRPr lang="en-US" dirty="0"/>
                    </a:p>
                  </a:txBody>
                  <a:tcPr/>
                </a:tc>
              </a:tr>
              <a:tr h="390376">
                <a:tc>
                  <a:txBody>
                    <a:bodyPr/>
                    <a:lstStyle/>
                    <a:p>
                      <a:r>
                        <a:rPr lang="en-US" dirty="0" smtClean="0"/>
                        <a:t>Off-Exchange (200-275%</a:t>
                      </a:r>
                      <a:r>
                        <a:rPr lang="en-US" baseline="0" dirty="0" smtClean="0"/>
                        <a:t> FPL)</a:t>
                      </a:r>
                      <a:endParaRPr lang="en-US" dirty="0"/>
                    </a:p>
                  </a:txBody>
                  <a:tcPr/>
                </a:tc>
                <a:tc>
                  <a:txBody>
                    <a:bodyPr/>
                    <a:lstStyle/>
                    <a:p>
                      <a:pPr algn="r"/>
                      <a:r>
                        <a:rPr lang="en-US" dirty="0" smtClean="0"/>
                        <a:t>12,875</a:t>
                      </a:r>
                      <a:endParaRPr lang="en-US" dirty="0"/>
                    </a:p>
                  </a:txBody>
                  <a:tcPr/>
                </a:tc>
              </a:tr>
              <a:tr h="390376">
                <a:tc>
                  <a:txBody>
                    <a:bodyPr/>
                    <a:lstStyle/>
                    <a:p>
                      <a:r>
                        <a:rPr lang="en-US" dirty="0" smtClean="0"/>
                        <a:t>Off-Exchange (275-400%</a:t>
                      </a:r>
                      <a:r>
                        <a:rPr lang="en-US" baseline="0" dirty="0" smtClean="0"/>
                        <a:t> FPL)</a:t>
                      </a:r>
                      <a:endParaRPr lang="en-US" dirty="0"/>
                    </a:p>
                  </a:txBody>
                  <a:tcPr/>
                </a:tc>
                <a:tc>
                  <a:txBody>
                    <a:bodyPr/>
                    <a:lstStyle/>
                    <a:p>
                      <a:pPr algn="r"/>
                      <a:r>
                        <a:rPr lang="en-US" dirty="0" smtClean="0"/>
                        <a:t>62,356</a:t>
                      </a:r>
                      <a:endParaRPr lang="en-US" dirty="0"/>
                    </a:p>
                  </a:txBody>
                  <a:tcPr/>
                </a:tc>
              </a:tr>
            </a:tbl>
          </a:graphicData>
        </a:graphic>
      </p:graphicFrame>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62</a:t>
            </a:fld>
            <a:endParaRPr lang="en-US" dirty="0"/>
          </a:p>
        </p:txBody>
      </p:sp>
    </p:spTree>
    <p:extLst>
      <p:ext uri="{BB962C8B-B14F-4D97-AF65-F5344CB8AC3E}">
        <p14:creationId xmlns:p14="http://schemas.microsoft.com/office/powerpoint/2010/main" val="2097458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New Premium Affordability Scale v. ACA Affordability Scale </a:t>
            </a:r>
            <a:r>
              <a:rPr lang="en-US" dirty="0"/>
              <a:t>(200-275% FPL) </a:t>
            </a:r>
          </a:p>
        </p:txBody>
      </p:sp>
      <p:graphicFrame>
        <p:nvGraphicFramePr>
          <p:cNvPr id="6" name="Content Placeholder 5" descr="Income Level (FPL) Current/ACA Scale (% of income) Recommended Scale (% of income)&#10;201% - 250% 6.42% - 8.18% 4.09% - 7.25%&#10;251% - 275% 8.19% - 8.92% 7.26% - 8.92%&#10;"/>
          <p:cNvGraphicFramePr>
            <a:graphicFrameLocks noGrp="1"/>
          </p:cNvGraphicFramePr>
          <p:nvPr>
            <p:ph sz="quarter" idx="1"/>
            <p:extLst>
              <p:ext uri="{D42A27DB-BD31-4B8C-83A1-F6EECF244321}">
                <p14:modId xmlns:p14="http://schemas.microsoft.com/office/powerpoint/2010/main" val="1090714643"/>
              </p:ext>
            </p:extLst>
          </p:nvPr>
        </p:nvGraphicFramePr>
        <p:xfrm>
          <a:off x="853294" y="1962600"/>
          <a:ext cx="7431315" cy="2652941"/>
        </p:xfrm>
        <a:graphic>
          <a:graphicData uri="http://schemas.openxmlformats.org/drawingml/2006/table">
            <a:tbl>
              <a:tblPr firstRow="1" bandRow="1">
                <a:tableStyleId>{5C22544A-7EE6-4342-B048-85BDC9FD1C3A}</a:tableStyleId>
              </a:tblPr>
              <a:tblGrid>
                <a:gridCol w="2477105"/>
                <a:gridCol w="2477105"/>
                <a:gridCol w="2477105"/>
              </a:tblGrid>
              <a:tr h="859327">
                <a:tc>
                  <a:txBody>
                    <a:bodyPr/>
                    <a:lstStyle/>
                    <a:p>
                      <a:r>
                        <a:rPr lang="en-US" dirty="0" smtClean="0"/>
                        <a:t>Income Level</a:t>
                      </a:r>
                      <a:r>
                        <a:rPr lang="en-US" baseline="0" dirty="0" smtClean="0"/>
                        <a:t> (FPL)</a:t>
                      </a:r>
                      <a:endParaRPr lang="en-US" dirty="0"/>
                    </a:p>
                  </a:txBody>
                  <a:tcPr anchor="ctr"/>
                </a:tc>
                <a:tc>
                  <a:txBody>
                    <a:bodyPr/>
                    <a:lstStyle/>
                    <a:p>
                      <a:r>
                        <a:rPr lang="en-US" dirty="0" smtClean="0"/>
                        <a:t>Current/ACA</a:t>
                      </a:r>
                      <a:r>
                        <a:rPr lang="en-US" baseline="0" dirty="0" smtClean="0"/>
                        <a:t> Scale </a:t>
                      </a:r>
                    </a:p>
                    <a:p>
                      <a:r>
                        <a:rPr lang="en-US" baseline="0" dirty="0" smtClean="0"/>
                        <a:t>(% of income)</a:t>
                      </a:r>
                      <a:endParaRPr lang="en-US" dirty="0"/>
                    </a:p>
                  </a:txBody>
                  <a:tcPr anchor="ctr"/>
                </a:tc>
                <a:tc>
                  <a:txBody>
                    <a:bodyPr/>
                    <a:lstStyle/>
                    <a:p>
                      <a:r>
                        <a:rPr lang="en-US" dirty="0" smtClean="0"/>
                        <a:t>Recommended</a:t>
                      </a:r>
                      <a:r>
                        <a:rPr lang="en-US" baseline="0" dirty="0" smtClean="0"/>
                        <a:t> Scale </a:t>
                      </a:r>
                    </a:p>
                    <a:p>
                      <a:r>
                        <a:rPr lang="en-US" baseline="0" dirty="0" smtClean="0"/>
                        <a:t>(% of income)</a:t>
                      </a:r>
                      <a:endParaRPr lang="en-US" dirty="0"/>
                    </a:p>
                  </a:txBody>
                  <a:tcPr anchor="ctr"/>
                </a:tc>
              </a:tr>
              <a:tr h="934287">
                <a:tc>
                  <a:txBody>
                    <a:bodyPr/>
                    <a:lstStyle/>
                    <a:p>
                      <a:endParaRPr lang="en-US" dirty="0" smtClean="0"/>
                    </a:p>
                    <a:p>
                      <a:r>
                        <a:rPr lang="en-US" dirty="0" smtClean="0"/>
                        <a:t>201% - 250%</a:t>
                      </a:r>
                    </a:p>
                    <a:p>
                      <a:endParaRPr lang="en-US" dirty="0"/>
                    </a:p>
                  </a:txBody>
                  <a:tcPr/>
                </a:tc>
                <a:tc>
                  <a:txBody>
                    <a:bodyPr/>
                    <a:lstStyle/>
                    <a:p>
                      <a:endParaRPr lang="en-US" dirty="0" smtClean="0"/>
                    </a:p>
                    <a:p>
                      <a:r>
                        <a:rPr lang="en-US" dirty="0" smtClean="0"/>
                        <a:t>6.42% - 8.18%</a:t>
                      </a:r>
                      <a:endParaRPr lang="en-US" dirty="0"/>
                    </a:p>
                  </a:txBody>
                  <a:tcPr/>
                </a:tc>
                <a:tc>
                  <a:txBody>
                    <a:bodyPr/>
                    <a:lstStyle/>
                    <a:p>
                      <a:endParaRPr lang="en-US" dirty="0" smtClean="0"/>
                    </a:p>
                    <a:p>
                      <a:r>
                        <a:rPr lang="en-US" dirty="0" smtClean="0"/>
                        <a:t>4.09</a:t>
                      </a:r>
                      <a:r>
                        <a:rPr lang="en-US" baseline="0" dirty="0" smtClean="0"/>
                        <a:t>% - 7.25%</a:t>
                      </a:r>
                      <a:endParaRPr lang="en-US" dirty="0"/>
                    </a:p>
                  </a:txBody>
                  <a:tcPr/>
                </a:tc>
              </a:tr>
              <a:tr h="859327">
                <a:tc>
                  <a:txBody>
                    <a:bodyPr/>
                    <a:lstStyle/>
                    <a:p>
                      <a:endParaRPr lang="en-US" dirty="0" smtClean="0"/>
                    </a:p>
                    <a:p>
                      <a:r>
                        <a:rPr lang="en-US" dirty="0" smtClean="0"/>
                        <a:t>251% - 275%</a:t>
                      </a:r>
                      <a:endParaRPr lang="en-US" dirty="0"/>
                    </a:p>
                  </a:txBody>
                  <a:tcPr/>
                </a:tc>
                <a:tc>
                  <a:txBody>
                    <a:bodyPr/>
                    <a:lstStyle/>
                    <a:p>
                      <a:endParaRPr lang="en-US" dirty="0" smtClean="0"/>
                    </a:p>
                    <a:p>
                      <a:r>
                        <a:rPr lang="en-US" dirty="0" smtClean="0"/>
                        <a:t>8.19%</a:t>
                      </a:r>
                      <a:r>
                        <a:rPr lang="en-US" baseline="0" dirty="0" smtClean="0"/>
                        <a:t> - 8.92%</a:t>
                      </a:r>
                      <a:endParaRPr lang="en-US" dirty="0"/>
                    </a:p>
                  </a:txBody>
                  <a:tcPr/>
                </a:tc>
                <a:tc>
                  <a:txBody>
                    <a:bodyPr/>
                    <a:lstStyle/>
                    <a:p>
                      <a:endParaRPr lang="en-US" dirty="0" smtClean="0"/>
                    </a:p>
                    <a:p>
                      <a:r>
                        <a:rPr lang="en-US" dirty="0" smtClean="0"/>
                        <a:t>7.26% - 8.92%</a:t>
                      </a:r>
                      <a:endParaRPr lang="en-US" dirty="0"/>
                    </a:p>
                  </a:txBody>
                  <a:tcPr/>
                </a:tc>
              </a:tr>
            </a:tbl>
          </a:graphicData>
        </a:graphic>
      </p:graphicFrame>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63</a:t>
            </a:fld>
            <a:endParaRPr lang="en-US" dirty="0"/>
          </a:p>
        </p:txBody>
      </p:sp>
    </p:spTree>
    <p:extLst>
      <p:ext uri="{BB962C8B-B14F-4D97-AF65-F5344CB8AC3E}">
        <p14:creationId xmlns:p14="http://schemas.microsoft.com/office/powerpoint/2010/main" val="872233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New Actuarial Value Scale v. ACA-Required AV Scale (200-275% FPL)</a:t>
            </a:r>
            <a:endParaRPr lang="en-US" dirty="0"/>
          </a:p>
        </p:txBody>
      </p:sp>
      <p:graphicFrame>
        <p:nvGraphicFramePr>
          <p:cNvPr id="6" name="Content Placeholder 5" descr="Income Level (FPL) Current/ACA AV for Silver Product (% of income) Recommended AV Scale (% of income)&#10;201% - 250% 73% 87%&#10;251% - 275% 70% 73%*&#10;"/>
          <p:cNvGraphicFramePr>
            <a:graphicFrameLocks/>
          </p:cNvGraphicFramePr>
          <p:nvPr>
            <p:extLst>
              <p:ext uri="{D42A27DB-BD31-4B8C-83A1-F6EECF244321}">
                <p14:modId xmlns:p14="http://schemas.microsoft.com/office/powerpoint/2010/main" val="1443170686"/>
              </p:ext>
            </p:extLst>
          </p:nvPr>
        </p:nvGraphicFramePr>
        <p:xfrm>
          <a:off x="833047" y="1619671"/>
          <a:ext cx="7471809" cy="3204487"/>
        </p:xfrm>
        <a:graphic>
          <a:graphicData uri="http://schemas.openxmlformats.org/drawingml/2006/table">
            <a:tbl>
              <a:tblPr firstRow="1" bandRow="1">
                <a:tableStyleId>{5C22544A-7EE6-4342-B048-85BDC9FD1C3A}</a:tableStyleId>
              </a:tblPr>
              <a:tblGrid>
                <a:gridCol w="2490603"/>
                <a:gridCol w="2490603"/>
                <a:gridCol w="2490603"/>
              </a:tblGrid>
              <a:tr h="1037981">
                <a:tc>
                  <a:txBody>
                    <a:bodyPr/>
                    <a:lstStyle/>
                    <a:p>
                      <a:r>
                        <a:rPr lang="en-US" dirty="0" smtClean="0"/>
                        <a:t>Income Level</a:t>
                      </a:r>
                      <a:r>
                        <a:rPr lang="en-US" baseline="0" dirty="0" smtClean="0"/>
                        <a:t> (FPL)</a:t>
                      </a:r>
                      <a:endParaRPr lang="en-US" dirty="0"/>
                    </a:p>
                  </a:txBody>
                  <a:tcPr anchor="ctr"/>
                </a:tc>
                <a:tc>
                  <a:txBody>
                    <a:bodyPr/>
                    <a:lstStyle/>
                    <a:p>
                      <a:r>
                        <a:rPr lang="en-US" dirty="0" smtClean="0"/>
                        <a:t>Current/ACA</a:t>
                      </a:r>
                      <a:r>
                        <a:rPr lang="en-US" baseline="0" dirty="0" smtClean="0"/>
                        <a:t> AV for Silver Product </a:t>
                      </a:r>
                    </a:p>
                    <a:p>
                      <a:r>
                        <a:rPr lang="en-US" baseline="0" dirty="0" smtClean="0"/>
                        <a:t>(% of income)</a:t>
                      </a:r>
                      <a:endParaRPr lang="en-US" dirty="0"/>
                    </a:p>
                  </a:txBody>
                  <a:tcPr anchor="ctr"/>
                </a:tc>
                <a:tc>
                  <a:txBody>
                    <a:bodyPr/>
                    <a:lstStyle/>
                    <a:p>
                      <a:r>
                        <a:rPr lang="en-US" dirty="0" smtClean="0"/>
                        <a:t>Recommended</a:t>
                      </a:r>
                      <a:r>
                        <a:rPr lang="en-US" baseline="0" dirty="0" smtClean="0"/>
                        <a:t> AV Scale </a:t>
                      </a:r>
                    </a:p>
                    <a:p>
                      <a:r>
                        <a:rPr lang="en-US" baseline="0" dirty="0" smtClean="0"/>
                        <a:t>(% of income)</a:t>
                      </a:r>
                      <a:endParaRPr lang="en-US" dirty="0"/>
                    </a:p>
                  </a:txBody>
                  <a:tcPr anchor="ctr"/>
                </a:tc>
              </a:tr>
              <a:tr h="1128525">
                <a:tc>
                  <a:txBody>
                    <a:bodyPr/>
                    <a:lstStyle/>
                    <a:p>
                      <a:endParaRPr lang="en-US" dirty="0" smtClean="0"/>
                    </a:p>
                    <a:p>
                      <a:r>
                        <a:rPr lang="en-US" dirty="0" smtClean="0"/>
                        <a:t>201% - 250%</a:t>
                      </a:r>
                    </a:p>
                    <a:p>
                      <a:endParaRPr lang="en-US" dirty="0"/>
                    </a:p>
                  </a:txBody>
                  <a:tcPr/>
                </a:tc>
                <a:tc>
                  <a:txBody>
                    <a:bodyPr/>
                    <a:lstStyle/>
                    <a:p>
                      <a:endParaRPr lang="en-US" dirty="0" smtClean="0"/>
                    </a:p>
                    <a:p>
                      <a:pPr algn="ctr"/>
                      <a:r>
                        <a:rPr lang="en-US" dirty="0" smtClean="0"/>
                        <a:t>73%</a:t>
                      </a:r>
                    </a:p>
                  </a:txBody>
                  <a:tcPr/>
                </a:tc>
                <a:tc>
                  <a:txBody>
                    <a:bodyPr/>
                    <a:lstStyle/>
                    <a:p>
                      <a:endParaRPr lang="en-US" dirty="0" smtClean="0"/>
                    </a:p>
                    <a:p>
                      <a:pPr algn="ctr"/>
                      <a:r>
                        <a:rPr lang="en-US" dirty="0" smtClean="0"/>
                        <a:t>87%</a:t>
                      </a:r>
                    </a:p>
                  </a:txBody>
                  <a:tcPr/>
                </a:tc>
              </a:tr>
              <a:tr h="1037981">
                <a:tc>
                  <a:txBody>
                    <a:bodyPr/>
                    <a:lstStyle/>
                    <a:p>
                      <a:endParaRPr lang="en-US" dirty="0" smtClean="0"/>
                    </a:p>
                    <a:p>
                      <a:r>
                        <a:rPr lang="en-US" dirty="0" smtClean="0"/>
                        <a:t>251% - 275%</a:t>
                      </a:r>
                      <a:endParaRPr lang="en-US" dirty="0"/>
                    </a:p>
                  </a:txBody>
                  <a:tcPr/>
                </a:tc>
                <a:tc>
                  <a:txBody>
                    <a:bodyPr/>
                    <a:lstStyle/>
                    <a:p>
                      <a:pPr algn="ctr"/>
                      <a:endParaRPr lang="en-US" dirty="0" smtClean="0"/>
                    </a:p>
                    <a:p>
                      <a:pPr algn="ctr"/>
                      <a:r>
                        <a:rPr lang="en-US" dirty="0" smtClean="0"/>
                        <a:t>70%</a:t>
                      </a:r>
                    </a:p>
                  </a:txBody>
                  <a:tcPr/>
                </a:tc>
                <a:tc>
                  <a:txBody>
                    <a:bodyPr/>
                    <a:lstStyle/>
                    <a:p>
                      <a:endParaRPr lang="en-US" dirty="0" smtClean="0"/>
                    </a:p>
                    <a:p>
                      <a:pPr algn="ctr"/>
                      <a:r>
                        <a:rPr lang="en-US" dirty="0" smtClean="0"/>
                        <a:t>73%*</a:t>
                      </a:r>
                    </a:p>
                  </a:txBody>
                  <a:tcPr/>
                </a:tc>
              </a:tr>
            </a:tbl>
          </a:graphicData>
        </a:graphic>
      </p:graphicFrame>
      <p:sp>
        <p:nvSpPr>
          <p:cNvPr id="7" name="TextBox 6"/>
          <p:cNvSpPr txBox="1"/>
          <p:nvPr/>
        </p:nvSpPr>
        <p:spPr>
          <a:xfrm>
            <a:off x="833046" y="5049100"/>
            <a:ext cx="7471809" cy="478972"/>
          </a:xfrm>
          <a:prstGeom prst="rect">
            <a:avLst/>
          </a:prstGeom>
        </p:spPr>
        <p:txBody>
          <a:bodyPr vert="horz" wrap="square" rtlCol="0" anchor="b">
            <a:normAutofit fontScale="85000" lnSpcReduction="20000"/>
          </a:bodyPr>
          <a:lstStyle/>
          <a:p>
            <a:r>
              <a:rPr lang="en-US" dirty="0" smtClean="0"/>
              <a:t>*For Hybrid Option, this AV is reduced to 70% as CSR are not available above 250% of FPL and portability of CSR for off exchange products would be complex to implement</a:t>
            </a:r>
          </a:p>
        </p:txBody>
      </p:sp>
      <p:sp>
        <p:nvSpPr>
          <p:cNvPr id="5"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64</a:t>
            </a:fld>
            <a:endParaRPr lang="en-US" dirty="0"/>
          </a:p>
        </p:txBody>
      </p:sp>
    </p:spTree>
    <p:extLst>
      <p:ext uri="{BB962C8B-B14F-4D97-AF65-F5344CB8AC3E}">
        <p14:creationId xmlns:p14="http://schemas.microsoft.com/office/powerpoint/2010/main" val="1097984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
            </a:r>
            <a:br>
              <a:rPr lang="en-US" sz="3000" dirty="0"/>
            </a:br>
            <a:r>
              <a:rPr lang="en-US" sz="3000" dirty="0" smtClean="0"/>
              <a:t>Maintain User Fee on </a:t>
            </a:r>
            <a:br>
              <a:rPr lang="en-US" sz="3000" dirty="0" smtClean="0"/>
            </a:br>
            <a:r>
              <a:rPr lang="en-US" sz="3000" dirty="0" smtClean="0"/>
              <a:t>On-Marketplace Products Only</a:t>
            </a:r>
            <a:endParaRPr lang="en-US" sz="30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smtClean="0">
                <a:solidFill>
                  <a:srgbClr val="000000"/>
                </a:solidFill>
              </a:rPr>
              <a:t>Pros:</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400" kern="0" dirty="0" smtClean="0"/>
              <a:t>Does not require any changes</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smtClean="0">
                <a:solidFill>
                  <a:srgbClr val="000000"/>
                </a:solidFill>
              </a:rPr>
              <a:t>Cons:</a:t>
            </a:r>
          </a:p>
          <a:p>
            <a:pPr algn="ctr" eaLnBrk="0" fontAlgn="base" hangingPunct="0">
              <a:spcBef>
                <a:spcPct val="0"/>
              </a:spcBef>
              <a:spcAft>
                <a:spcPct val="0"/>
              </a:spcAft>
              <a:defRPr/>
            </a:pPr>
            <a:endParaRPr lang="en-US" sz="2400" b="1" kern="0" dirty="0">
              <a:solidFill>
                <a:srgbClr val="000000"/>
              </a:solidFill>
            </a:endParaRPr>
          </a:p>
          <a:p>
            <a:pPr marL="342900" indent="-342900" eaLnBrk="0" fontAlgn="base" hangingPunct="0">
              <a:spcBef>
                <a:spcPct val="0"/>
              </a:spcBef>
              <a:spcAft>
                <a:spcPts val="1200"/>
              </a:spcAft>
              <a:buFont typeface="Arial" panose="020B0604020202020204" pitchFamily="34" charset="0"/>
              <a:buChar char="•"/>
              <a:defRPr/>
            </a:pPr>
            <a:r>
              <a:rPr lang="en-US" sz="2400" kern="0" dirty="0" smtClean="0"/>
              <a:t>Creates incentives for insurers to favor coverage sold off-</a:t>
            </a:r>
            <a:r>
              <a:rPr lang="en-US" sz="2400" kern="0" dirty="0" err="1" smtClean="0"/>
              <a:t>MNsure</a:t>
            </a:r>
            <a:endParaRPr lang="en-US" sz="2400" kern="0" dirty="0" smtClean="0"/>
          </a:p>
          <a:p>
            <a:pPr marL="342900" indent="-342900" eaLnBrk="0" fontAlgn="base" hangingPunct="0">
              <a:spcBef>
                <a:spcPct val="0"/>
              </a:spcBef>
              <a:spcAft>
                <a:spcPts val="1200"/>
              </a:spcAft>
              <a:buFont typeface="Arial" panose="020B0604020202020204" pitchFamily="34" charset="0"/>
              <a:buChar char="•"/>
              <a:defRPr/>
            </a:pPr>
            <a:r>
              <a:rPr lang="en-US" sz="2400" kern="0" dirty="0"/>
              <a:t>Depending on enrollment, funding may not be sufficient to cover costs</a:t>
            </a:r>
          </a:p>
          <a:p>
            <a:pPr eaLnBrk="0" fontAlgn="base" hangingPunct="0">
              <a:spcBef>
                <a:spcPct val="0"/>
              </a:spcBef>
              <a:spcAft>
                <a:spcPts val="1200"/>
              </a:spcAft>
              <a:defRPr/>
            </a:pPr>
            <a:endParaRPr lang="en-US" sz="2400" kern="0" dirty="0"/>
          </a:p>
          <a:p>
            <a:pPr algn="ctr" eaLnBrk="0" fontAlgn="base" hangingPunct="0">
              <a:spcBef>
                <a:spcPct val="0"/>
              </a:spcBef>
              <a:spcAft>
                <a:spcPct val="0"/>
              </a:spcAft>
              <a:defRPr/>
            </a:pPr>
            <a:endParaRPr lang="en-US" sz="2400" b="1" kern="0" dirty="0">
              <a:solidFill>
                <a:srgbClr val="000000"/>
              </a:solidFill>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65</a:t>
            </a:fld>
            <a:endParaRPr lang="en-US" altLang="en-US" sz="1200" dirty="0" smtClean="0">
              <a:latin typeface="Calibri" pitchFamily="34" charset="0"/>
            </a:endParaRPr>
          </a:p>
        </p:txBody>
      </p:sp>
    </p:spTree>
    <p:extLst>
      <p:ext uri="{BB962C8B-B14F-4D97-AF65-F5344CB8AC3E}">
        <p14:creationId xmlns:p14="http://schemas.microsoft.com/office/powerpoint/2010/main" val="1580813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
            </a:r>
            <a:br>
              <a:rPr lang="en-US" sz="3200" dirty="0"/>
            </a:br>
            <a:r>
              <a:rPr lang="en-US" sz="3200" dirty="0"/>
              <a:t>Expand User </a:t>
            </a:r>
            <a:r>
              <a:rPr lang="en-US" sz="3200" dirty="0" smtClean="0"/>
              <a:t>Fee Pros </a:t>
            </a:r>
            <a:r>
              <a:rPr lang="en-US" sz="3200" smtClean="0"/>
              <a:t>and Cons</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eaLnBrk="0" fontAlgn="base" hangingPunct="0">
              <a:spcBef>
                <a:spcPct val="0"/>
              </a:spcBef>
              <a:spcAft>
                <a:spcPts val="1200"/>
              </a:spcAft>
              <a:defRPr/>
            </a:pPr>
            <a:endParaRPr lang="en-US" sz="2000"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a:t>Reduces incentives for insurers to favor off-Marketplace coverage </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dirty="0"/>
              <a:t>Spreads cost to broader base of those that benefit from higher coverage </a:t>
            </a:r>
            <a:r>
              <a:rPr lang="en-US" dirty="0" smtClean="0"/>
              <a:t>levels</a:t>
            </a:r>
          </a:p>
          <a:p>
            <a:pPr marL="285750" indent="-285750" eaLnBrk="0" fontAlgn="base" hangingPunct="0">
              <a:spcBef>
                <a:spcPct val="0"/>
              </a:spcBef>
              <a:spcAft>
                <a:spcPts val="1200"/>
              </a:spcAft>
              <a:buFont typeface="Arial" panose="020B0604020202020204" pitchFamily="34" charset="0"/>
              <a:buChar char="•"/>
              <a:defRPr/>
            </a:pPr>
            <a:r>
              <a:rPr lang="en-US" kern="0" dirty="0" smtClean="0"/>
              <a:t>Broadening </a:t>
            </a:r>
            <a:r>
              <a:rPr lang="en-US" kern="0" dirty="0"/>
              <a:t>base may enable State to reduce user fee </a:t>
            </a:r>
            <a:r>
              <a:rPr lang="en-US" kern="0" dirty="0" smtClean="0"/>
              <a:t>rate</a:t>
            </a:r>
          </a:p>
          <a:p>
            <a:pPr marL="285750" indent="-285750" eaLnBrk="0" fontAlgn="base" hangingPunct="0">
              <a:spcBef>
                <a:spcPct val="0"/>
              </a:spcBef>
              <a:spcAft>
                <a:spcPts val="1200"/>
              </a:spcAft>
              <a:buFont typeface="Arial" panose="020B0604020202020204" pitchFamily="34" charset="0"/>
              <a:buChar char="•"/>
              <a:defRPr/>
            </a:pPr>
            <a:r>
              <a:rPr lang="en-US" kern="0" dirty="0" smtClean="0"/>
              <a:t>Increases flexibility in funding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smtClean="0"/>
              <a:t>Stabilizes resources to fund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kern="0" dirty="0" smtClean="0"/>
              <a:t>Some may resist mid-course change</a:t>
            </a:r>
          </a:p>
          <a:p>
            <a:pPr marL="285750" indent="-285750" eaLnBrk="0" fontAlgn="base" hangingPunct="0">
              <a:spcBef>
                <a:spcPct val="0"/>
              </a:spcBef>
              <a:spcAft>
                <a:spcPts val="1200"/>
              </a:spcAft>
              <a:buFont typeface="Arial" panose="020B0604020202020204" pitchFamily="34" charset="0"/>
              <a:buChar char="•"/>
              <a:defRPr/>
            </a:pPr>
            <a:r>
              <a:rPr lang="en-US" kern="0" dirty="0" smtClean="0"/>
              <a:t>Federal system only applies to on-Marketplace products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66</a:t>
            </a:fld>
            <a:endParaRPr lang="en-US" altLang="en-US" sz="1200" dirty="0" smtClean="0">
              <a:latin typeface="Calibri" pitchFamily="34" charset="0"/>
            </a:endParaRPr>
          </a:p>
        </p:txBody>
      </p:sp>
    </p:spTree>
    <p:extLst>
      <p:ext uri="{BB962C8B-B14F-4D97-AF65-F5344CB8AC3E}">
        <p14:creationId xmlns:p14="http://schemas.microsoft.com/office/powerpoint/2010/main" val="3733207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Program Alignment &amp; Consolidation Models</a:t>
            </a:r>
            <a:endParaRPr lang="en-US" sz="2200" dirty="0"/>
          </a:p>
        </p:txBody>
      </p:sp>
      <p:sp>
        <p:nvSpPr>
          <p:cNvPr id="4" name="Rectangle 3"/>
          <p:cNvSpPr/>
          <p:nvPr/>
        </p:nvSpPr>
        <p:spPr>
          <a:xfrm>
            <a:off x="1019175" y="1376362"/>
            <a:ext cx="7134225" cy="485775"/>
          </a:xfrm>
          <a:prstGeom prst="rect">
            <a:avLst/>
          </a:prstGeom>
          <a:solidFill>
            <a:schemeClr val="bg1">
              <a:lumMod val="65000"/>
            </a:schemeClr>
          </a:solid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Focus</a:t>
            </a:r>
            <a:r>
              <a:rPr lang="en-US" sz="2400" dirty="0">
                <a:solidFill>
                  <a:schemeClr val="tx1"/>
                </a:solidFill>
              </a:rPr>
              <a:t>: Smooth </a:t>
            </a:r>
            <a:r>
              <a:rPr lang="en-US" sz="2400" dirty="0" smtClean="0">
                <a:solidFill>
                  <a:schemeClr val="tx1"/>
                </a:solidFill>
              </a:rPr>
              <a:t>cliff </a:t>
            </a:r>
            <a:r>
              <a:rPr lang="en-US" sz="2400" dirty="0">
                <a:solidFill>
                  <a:schemeClr val="tx1"/>
                </a:solidFill>
              </a:rPr>
              <a:t>at 200% </a:t>
            </a:r>
            <a:r>
              <a:rPr lang="en-US" sz="2400" dirty="0" smtClean="0">
                <a:solidFill>
                  <a:schemeClr val="tx1"/>
                </a:solidFill>
              </a:rPr>
              <a:t>FPL</a:t>
            </a:r>
          </a:p>
        </p:txBody>
      </p:sp>
      <p:sp>
        <p:nvSpPr>
          <p:cNvPr id="3" name="Content Placeholder 2"/>
          <p:cNvSpPr>
            <a:spLocks noGrp="1"/>
          </p:cNvSpPr>
          <p:nvPr>
            <p:ph sz="quarter" idx="1"/>
          </p:nvPr>
        </p:nvSpPr>
        <p:spPr>
          <a:xfrm>
            <a:off x="1019175" y="2022348"/>
            <a:ext cx="6978196" cy="3606927"/>
          </a:xfrm>
        </p:spPr>
        <p:txBody>
          <a:bodyPr>
            <a:normAutofit lnSpcReduction="10000"/>
          </a:bodyPr>
          <a:lstStyle/>
          <a:p>
            <a:pPr marL="514350" lvl="1" indent="-514350">
              <a:buSzPct val="85000"/>
              <a:buFont typeface="+mj-lt"/>
              <a:buAutoNum type="arabicPeriod"/>
            </a:pPr>
            <a:r>
              <a:rPr lang="en-US" sz="2000" dirty="0" smtClean="0">
                <a:solidFill>
                  <a:schemeClr val="tx1"/>
                </a:solidFill>
              </a:rPr>
              <a:t>Public </a:t>
            </a:r>
            <a:r>
              <a:rPr lang="en-US" sz="2000" dirty="0">
                <a:solidFill>
                  <a:schemeClr val="tx1"/>
                </a:solidFill>
              </a:rPr>
              <a:t>P</a:t>
            </a:r>
            <a:r>
              <a:rPr lang="en-US" sz="2000" dirty="0" smtClean="0">
                <a:solidFill>
                  <a:schemeClr val="tx1"/>
                </a:solidFill>
              </a:rPr>
              <a:t>rogram </a:t>
            </a:r>
            <a:r>
              <a:rPr lang="en-US" sz="2000" dirty="0">
                <a:solidFill>
                  <a:schemeClr val="tx1"/>
                </a:solidFill>
              </a:rPr>
              <a:t>Expansion</a:t>
            </a:r>
          </a:p>
          <a:p>
            <a:pPr marL="1154430" lvl="3" indent="-514350"/>
            <a:r>
              <a:rPr lang="en-US" sz="1800" dirty="0" smtClean="0">
                <a:solidFill>
                  <a:schemeClr val="tx1"/>
                </a:solidFill>
              </a:rPr>
              <a:t>Individuals from 138% FPL to 275% FPL enroll in </a:t>
            </a:r>
            <a:r>
              <a:rPr lang="en-US" sz="1800" dirty="0" err="1" smtClean="0">
                <a:solidFill>
                  <a:schemeClr val="tx1"/>
                </a:solidFill>
              </a:rPr>
              <a:t>MinnesotaCare</a:t>
            </a:r>
            <a:r>
              <a:rPr lang="en-US" sz="1800" dirty="0" smtClean="0">
                <a:solidFill>
                  <a:schemeClr val="tx1"/>
                </a:solidFill>
              </a:rPr>
              <a:t> </a:t>
            </a:r>
          </a:p>
          <a:p>
            <a:pPr marL="514350" indent="-514350">
              <a:buFont typeface="+mj-lt"/>
              <a:buAutoNum type="arabicPeriod" startAt="2"/>
            </a:pPr>
            <a:r>
              <a:rPr lang="en-US" sz="2000" dirty="0" smtClean="0">
                <a:solidFill>
                  <a:schemeClr val="tx1"/>
                </a:solidFill>
              </a:rPr>
              <a:t>Private Market Consolidation</a:t>
            </a:r>
          </a:p>
          <a:p>
            <a:pPr marL="1154430" lvl="3" indent="-514350"/>
            <a:r>
              <a:rPr lang="en-US" sz="1800" dirty="0" smtClean="0"/>
              <a:t>Individuals </a:t>
            </a:r>
            <a:r>
              <a:rPr lang="en-US" sz="1800" dirty="0"/>
              <a:t>from </a:t>
            </a:r>
            <a:r>
              <a:rPr lang="en-US" sz="1800" dirty="0" smtClean="0"/>
              <a:t>138% FPL </a:t>
            </a:r>
            <a:r>
              <a:rPr lang="en-US" sz="1800" dirty="0"/>
              <a:t>to </a:t>
            </a:r>
            <a:r>
              <a:rPr lang="en-US" sz="1800" dirty="0" smtClean="0"/>
              <a:t>275% FPL, </a:t>
            </a:r>
            <a:r>
              <a:rPr lang="en-US" sz="1800" dirty="0"/>
              <a:t>including </a:t>
            </a:r>
            <a:r>
              <a:rPr lang="en-US" sz="1800" dirty="0" err="1"/>
              <a:t>MinnesotaCare</a:t>
            </a:r>
            <a:r>
              <a:rPr lang="en-US" sz="1800" dirty="0"/>
              <a:t> enrollees, enroll in </a:t>
            </a:r>
            <a:r>
              <a:rPr lang="en-US" sz="1800" dirty="0" smtClean="0"/>
              <a:t>Marketplace coverage with state subsidies in addition to federal subsidies</a:t>
            </a:r>
            <a:r>
              <a:rPr lang="en-US" sz="1400" dirty="0" smtClean="0"/>
              <a:t> </a:t>
            </a:r>
            <a:endParaRPr lang="en-US" sz="1300" dirty="0" smtClean="0">
              <a:solidFill>
                <a:schemeClr val="tx1"/>
              </a:solidFill>
            </a:endParaRPr>
          </a:p>
          <a:p>
            <a:pPr marL="514350" indent="-514350">
              <a:buFont typeface="+mj-lt"/>
              <a:buAutoNum type="arabicPeriod" startAt="2"/>
            </a:pPr>
            <a:r>
              <a:rPr lang="en-US" sz="2000" dirty="0" smtClean="0">
                <a:solidFill>
                  <a:schemeClr val="tx1"/>
                </a:solidFill>
              </a:rPr>
              <a:t>Hybrid (Public/Private)</a:t>
            </a:r>
          </a:p>
          <a:p>
            <a:pPr marL="1154430" lvl="3" indent="-514350"/>
            <a:r>
              <a:rPr lang="en-US" sz="1800" dirty="0" smtClean="0"/>
              <a:t>Individuals from 138% FPL to 200</a:t>
            </a:r>
            <a:r>
              <a:rPr lang="en-US" sz="1800" dirty="0"/>
              <a:t>% FPL </a:t>
            </a:r>
            <a:r>
              <a:rPr lang="en-US" sz="1800" dirty="0" smtClean="0"/>
              <a:t>remain in </a:t>
            </a:r>
            <a:r>
              <a:rPr lang="en-US" sz="1800" dirty="0" err="1" smtClean="0"/>
              <a:t>MinnesotaCare</a:t>
            </a:r>
            <a:r>
              <a:rPr lang="en-US" sz="1800" dirty="0" smtClean="0"/>
              <a:t> and individuals from 201% FPL to 275% FPL enroll in Marketplace coverage with </a:t>
            </a:r>
            <a:r>
              <a:rPr lang="en-US" sz="1800" dirty="0"/>
              <a:t>state </a:t>
            </a:r>
            <a:r>
              <a:rPr lang="en-US" sz="1800" dirty="0" smtClean="0"/>
              <a:t>subsidies in addition to federal subsidies</a:t>
            </a:r>
            <a:endParaRPr lang="en-US" dirty="0">
              <a:solidFill>
                <a:schemeClr val="tx1"/>
              </a:solidFill>
            </a:endParaRPr>
          </a:p>
        </p:txBody>
      </p:sp>
    </p:spTree>
    <p:extLst>
      <p:ext uri="{BB962C8B-B14F-4D97-AF65-F5344CB8AC3E}">
        <p14:creationId xmlns:p14="http://schemas.microsoft.com/office/powerpoint/2010/main" val="1027021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Modeling Process</a:t>
            </a:r>
            <a:endParaRPr lang="en-US" dirty="0"/>
          </a:p>
        </p:txBody>
      </p:sp>
      <p:sp>
        <p:nvSpPr>
          <p:cNvPr id="3" name="Content Placeholder 2"/>
          <p:cNvSpPr>
            <a:spLocks noGrp="1"/>
          </p:cNvSpPr>
          <p:nvPr>
            <p:ph sz="quarter" idx="1"/>
          </p:nvPr>
        </p:nvSpPr>
        <p:spPr/>
        <p:txBody>
          <a:bodyPr>
            <a:normAutofit/>
          </a:bodyPr>
          <a:lstStyle/>
          <a:p>
            <a:r>
              <a:rPr lang="en-US" dirty="0" smtClean="0"/>
              <a:t>Milliman, Milwaukee – Modeling &amp; Analysis</a:t>
            </a:r>
          </a:p>
          <a:p>
            <a:pPr lvl="1"/>
            <a:r>
              <a:rPr lang="en-US" dirty="0" smtClean="0"/>
              <a:t>Michael Cook</a:t>
            </a:r>
          </a:p>
          <a:p>
            <a:pPr lvl="1"/>
            <a:r>
              <a:rPr lang="en-US" dirty="0" smtClean="0"/>
              <a:t>Amy Giese</a:t>
            </a:r>
          </a:p>
          <a:p>
            <a:pPr lvl="1"/>
            <a:r>
              <a:rPr lang="en-US" dirty="0" smtClean="0"/>
              <a:t>Kelly </a:t>
            </a:r>
            <a:r>
              <a:rPr lang="en-US" dirty="0" err="1" smtClean="0"/>
              <a:t>Backes</a:t>
            </a:r>
            <a:endParaRPr lang="en-US" dirty="0" smtClean="0"/>
          </a:p>
          <a:p>
            <a:r>
              <a:rPr lang="en-US" dirty="0" smtClean="0"/>
              <a:t>Data &amp; Input Support provided by </a:t>
            </a:r>
            <a:r>
              <a:rPr lang="en-US" dirty="0"/>
              <a:t>S</a:t>
            </a:r>
            <a:r>
              <a:rPr lang="en-US" dirty="0" smtClean="0"/>
              <a:t>tate staff</a:t>
            </a:r>
          </a:p>
          <a:p>
            <a:pPr lvl="1"/>
            <a:r>
              <a:rPr lang="en-US" dirty="0" smtClean="0"/>
              <a:t>DHS</a:t>
            </a:r>
          </a:p>
          <a:p>
            <a:pPr lvl="1"/>
            <a:r>
              <a:rPr lang="en-US" dirty="0" smtClean="0"/>
              <a:t>MDH</a:t>
            </a:r>
          </a:p>
          <a:p>
            <a:pPr lvl="1"/>
            <a:r>
              <a:rPr lang="en-US" dirty="0" smtClean="0"/>
              <a:t>Commerce</a:t>
            </a:r>
          </a:p>
          <a:p>
            <a:pPr lvl="1"/>
            <a:r>
              <a:rPr lang="en-US" dirty="0" err="1" smtClean="0"/>
              <a:t>Mnsure</a:t>
            </a:r>
            <a:endParaRPr lang="en-US" dirty="0" smtClean="0"/>
          </a:p>
          <a:p>
            <a:pPr lvl="1"/>
            <a:endParaRPr lang="en-US" dirty="0"/>
          </a:p>
        </p:txBody>
      </p:sp>
      <p:sp>
        <p:nvSpPr>
          <p:cNvPr id="4" name="Slide Number Placeholder 8"/>
          <p:cNvSpPr txBox="1">
            <a:spLocks/>
          </p:cNvSpPr>
          <p:nvPr/>
        </p:nvSpPr>
        <p:spPr>
          <a:xfrm>
            <a:off x="8534400" y="6452504"/>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8</a:t>
            </a:fld>
            <a:endParaRPr lang="en-US" dirty="0"/>
          </a:p>
        </p:txBody>
      </p:sp>
    </p:spTree>
    <p:extLst>
      <p:ext uri="{BB962C8B-B14F-4D97-AF65-F5344CB8AC3E}">
        <p14:creationId xmlns:p14="http://schemas.microsoft.com/office/powerpoint/2010/main" val="4120555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sz="quarter" idx="1"/>
          </p:nvPr>
        </p:nvSpPr>
        <p:spPr>
          <a:xfrm>
            <a:off x="301752" y="1276742"/>
            <a:ext cx="8534400" cy="4343400"/>
          </a:xfrm>
        </p:spPr>
        <p:txBody>
          <a:bodyPr>
            <a:normAutofit fontScale="55000" lnSpcReduction="20000"/>
          </a:bodyPr>
          <a:lstStyle/>
          <a:p>
            <a:pPr>
              <a:spcAft>
                <a:spcPts val="600"/>
              </a:spcAft>
            </a:pPr>
            <a:r>
              <a:rPr lang="en-US" dirty="0" smtClean="0"/>
              <a:t>Detailed encounter data and enrollment records (PMAP &amp; </a:t>
            </a:r>
            <a:r>
              <a:rPr lang="en-US" dirty="0" err="1" smtClean="0"/>
              <a:t>MinnesotaCare</a:t>
            </a:r>
            <a:r>
              <a:rPr lang="en-US" dirty="0" smtClean="0"/>
              <a:t> for CY 2012 to 2014)</a:t>
            </a:r>
          </a:p>
          <a:p>
            <a:pPr>
              <a:spcAft>
                <a:spcPts val="600"/>
              </a:spcAft>
            </a:pPr>
            <a:r>
              <a:rPr lang="en-US" dirty="0" smtClean="0"/>
              <a:t>Analysis of capitation rate development related to benefit differences between PMAP and </a:t>
            </a:r>
            <a:r>
              <a:rPr lang="en-US" dirty="0" err="1" smtClean="0"/>
              <a:t>MinnesotaCare</a:t>
            </a:r>
            <a:r>
              <a:rPr lang="en-US" dirty="0" smtClean="0"/>
              <a:t> (2014 to 2016)</a:t>
            </a:r>
          </a:p>
          <a:p>
            <a:pPr>
              <a:spcAft>
                <a:spcPts val="600"/>
              </a:spcAft>
            </a:pPr>
            <a:r>
              <a:rPr lang="en-US" dirty="0" smtClean="0"/>
              <a:t>Risk scores for PMAP and </a:t>
            </a:r>
            <a:r>
              <a:rPr lang="en-US" dirty="0" err="1" smtClean="0"/>
              <a:t>MinnesotaCare</a:t>
            </a:r>
            <a:r>
              <a:rPr lang="en-US" dirty="0" smtClean="0"/>
              <a:t> populations (2014)</a:t>
            </a:r>
          </a:p>
          <a:p>
            <a:pPr>
              <a:spcAft>
                <a:spcPts val="600"/>
              </a:spcAft>
            </a:pPr>
            <a:r>
              <a:rPr lang="en-US" dirty="0" smtClean="0"/>
              <a:t>PMAP and </a:t>
            </a:r>
            <a:r>
              <a:rPr lang="en-US" dirty="0" err="1" smtClean="0"/>
              <a:t>MinnesotaCare</a:t>
            </a:r>
            <a:r>
              <a:rPr lang="en-US" dirty="0" smtClean="0"/>
              <a:t> MCO rates (2016)</a:t>
            </a:r>
          </a:p>
          <a:p>
            <a:pPr>
              <a:spcAft>
                <a:spcPts val="600"/>
              </a:spcAft>
            </a:pPr>
            <a:r>
              <a:rPr lang="en-US" dirty="0" smtClean="0"/>
              <a:t>Integrated Health Partnership (IHP) risk-share calculations (2014 &amp; 2015)</a:t>
            </a:r>
          </a:p>
          <a:p>
            <a:pPr>
              <a:spcAft>
                <a:spcPts val="600"/>
              </a:spcAft>
            </a:pPr>
            <a:r>
              <a:rPr lang="en-US" dirty="0" smtClean="0"/>
              <a:t> Milliman Health Cost Guidelines – Dental (2015)</a:t>
            </a:r>
          </a:p>
          <a:p>
            <a:pPr>
              <a:spcAft>
                <a:spcPts val="600"/>
              </a:spcAft>
            </a:pPr>
            <a:r>
              <a:rPr lang="en-US" dirty="0" smtClean="0"/>
              <a:t>MN Health Access Survey &amp; Federal </a:t>
            </a:r>
            <a:r>
              <a:rPr lang="en-US" dirty="0"/>
              <a:t>American Community Survey </a:t>
            </a:r>
            <a:r>
              <a:rPr lang="en-US" dirty="0" smtClean="0"/>
              <a:t>(2013) for uninsured and individual market</a:t>
            </a:r>
          </a:p>
          <a:p>
            <a:pPr>
              <a:spcAft>
                <a:spcPts val="600"/>
              </a:spcAft>
            </a:pPr>
            <a:r>
              <a:rPr lang="en-US" dirty="0" smtClean="0"/>
              <a:t>Health plan enrollment, claim costs and premiums from 2014 Small Group and Individual Market Survey (by metal level, age/rating region levels)</a:t>
            </a:r>
          </a:p>
          <a:p>
            <a:pPr>
              <a:spcAft>
                <a:spcPts val="600"/>
              </a:spcAft>
            </a:pPr>
            <a:r>
              <a:rPr lang="en-US" dirty="0" smtClean="0"/>
              <a:t>Summaries of 2015 enrollment, premiums, premium tax credits (APTC) and cost sharing reduction (CSR) for On-Exchange and Off-Exchange plans</a:t>
            </a:r>
          </a:p>
          <a:p>
            <a:pPr>
              <a:spcAft>
                <a:spcPts val="600"/>
              </a:spcAft>
            </a:pPr>
            <a:r>
              <a:rPr lang="en-US" dirty="0" smtClean="0"/>
              <a:t>Estimates for program-wide enrollment for On-Exchange and Off-Exchange individual plans and percentages of On-Exchange eligible for subsidies (2014-2016)</a:t>
            </a:r>
          </a:p>
          <a:p>
            <a:pPr>
              <a:spcAft>
                <a:spcPts val="600"/>
              </a:spcAft>
            </a:pPr>
            <a:r>
              <a:rPr lang="en-US" dirty="0" smtClean="0"/>
              <a:t>2016 Filed health plan Individual Market Unified Rate Review Templates (URRTs)</a:t>
            </a:r>
          </a:p>
        </p:txBody>
      </p:sp>
      <p:sp>
        <p:nvSpPr>
          <p:cNvPr id="4" name="Slide Number Placeholder 3"/>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9</a:t>
            </a:fld>
            <a:endParaRPr lang="en-US" dirty="0"/>
          </a:p>
        </p:txBody>
      </p:sp>
    </p:spTree>
    <p:extLst>
      <p:ext uri="{BB962C8B-B14F-4D97-AF65-F5344CB8AC3E}">
        <p14:creationId xmlns:p14="http://schemas.microsoft.com/office/powerpoint/2010/main" val="3479206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Blank for large graphics">
  <a:themeElements>
    <a:clrScheme name="Custom 9">
      <a:dk1>
        <a:sysClr val="windowText" lastClr="000000"/>
      </a:dk1>
      <a:lt1>
        <a:sysClr val="window" lastClr="FFFFFF"/>
      </a:lt1>
      <a:dk2>
        <a:srgbClr val="555557"/>
      </a:dk2>
      <a:lt2>
        <a:srgbClr val="C5D1D7"/>
      </a:lt2>
      <a:accent1>
        <a:srgbClr val="647A83"/>
      </a:accent1>
      <a:accent2>
        <a:srgbClr val="C56E4A"/>
      </a:accent2>
      <a:accent3>
        <a:srgbClr val="647A83"/>
      </a:accent3>
      <a:accent4>
        <a:srgbClr val="8B6F47"/>
      </a:accent4>
      <a:accent5>
        <a:srgbClr val="7B8B71"/>
      </a:accent5>
      <a:accent6>
        <a:srgbClr val="D9BB72"/>
      </a:accent6>
      <a:hlink>
        <a:srgbClr val="946F8D"/>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MNIT_Slide_Presentation_AgencyBasedOffice" id="{1F6A1A6A-74CB-4E1C-9F3C-D43043D57D31}" vid="{939DC4D5-D11C-4656-B8AD-0C009F5E6B72}"/>
    </a:ext>
  </a:extLst>
</a:theme>
</file>

<file path=ppt/theme/theme2.xml><?xml version="1.0" encoding="utf-8"?>
<a:theme xmlns:a="http://schemas.openxmlformats.org/drawingml/2006/main" name="1_Green Mountain Car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solidFill>
          <a:schemeClr val="accent5"/>
        </a:solidFill>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anchor="b">
        <a:normAutofit/>
      </a:bodyPr>
      <a:lstStyle>
        <a:defPPr>
          <a:defRPr dirty="0" smtClean="0"/>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10/9/2013 7:52:38 PM</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A38543447213EB4BA444317A17C5FC0E" ma:contentTypeVersion="1" ma:contentTypeDescription="Create a new document." ma:contentTypeScope="" ma:versionID="a350d79fc03f9507582040a882c9e373">
  <xsd:schema xmlns:xsd="http://www.w3.org/2001/XMLSchema" xmlns:xs="http://www.w3.org/2001/XMLSchema" xmlns:p="http://schemas.microsoft.com/office/2006/metadata/properties" xmlns:ns2="f2dd71cc-4bfb-41e3-be0f-613a07434cdc" targetNamespace="http://schemas.microsoft.com/office/2006/metadata/properties" ma:root="true" ma:fieldsID="bda3c7e19238adf52c409bb2fca9fbae" ns2:_="">
    <xsd:import namespace="f2dd71cc-4bfb-41e3-be0f-613a07434cdc"/>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71cc-4bfb-41e3-be0f-613a07434cdc"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S"/>
          <xsd:enumeration value="C&amp;TC"/>
          <xsd:enumeration value="Call Center Documents"/>
          <xsd:enumeration value="Changes in Circumstance"/>
          <xsd:enumeration value="County Newsletter"/>
          <xsd:enumeration value="Employee Updates"/>
          <xsd:enumeration value="Financing Task Force"/>
          <xsd:enumeration value="Forms"/>
          <xsd:enumeration value="HCA Organizational docs"/>
          <xsd:enumeration value="Health Care Reform"/>
          <xsd:enumeration value="Health Plan Open Enrollment"/>
          <xsd:enumeration value="HPE"/>
          <xsd:enumeration value="MA-EPD"/>
          <xsd:enumeration value="MEIP"/>
          <xsd:enumeration value="Member Help Desk Resources"/>
          <xsd:enumeration value="Member Legislative Notice"/>
          <xsd:enumeration value="Member Web Pages"/>
          <xsd:enumeration value="Mental health"/>
          <xsd:enumeration value="MFPP 2015 Project"/>
          <xsd:enumeration value="MinnesotaCare Premiums"/>
          <xsd:enumeration value="MinnesotaCare Tax HH Workaround"/>
          <xsd:enumeration value="MNsure Implementation Plan (Oct28)+Related"/>
          <xsd:enumeration value="New Eligibility System"/>
          <xsd:enumeration value="Non-Emergency Medical Transportation (NEMT)"/>
          <xsd:enumeration value="Notices Project"/>
          <xsd:enumeration value="Other"/>
          <xsd:enumeration value="PA Criteria Sheets"/>
          <xsd:enumeration value="Paper application"/>
          <xsd:enumeration value="Pending Applications"/>
          <xsd:enumeration value="PIX Meetings"/>
          <xsd:enumeration value="Provider Application&amp;Enrollment"/>
          <xsd:enumeration value="Providers"/>
          <xsd:enumeration value="Renewals"/>
          <xsd:enumeration value="Research"/>
          <xsd:enumeration value="Reset"/>
          <xsd:enumeration value="Retro MA"/>
          <xsd:enumeration value="Special Needs BasicCare"/>
          <xsd:enumeration value="Special Needs Purchasing"/>
          <xsd:enumeration value="Tridion Migration"/>
          <xsd:enumeration value="Web Pag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f2dd71cc-4bfb-41e3-be0f-613a07434cdc">Financing Task Force</Category>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A5F093-5CE3-4C59-BBF6-3A8BCFF5D386}">
  <ds:schemaRefs>
    <ds:schemaRef ds:uri="http://schemas.microsoft.com/sharepoint/events"/>
  </ds:schemaRefs>
</ds:datastoreItem>
</file>

<file path=customXml/itemProps2.xml><?xml version="1.0" encoding="utf-8"?>
<ds:datastoreItem xmlns:ds="http://schemas.openxmlformats.org/officeDocument/2006/customXml" ds:itemID="{D93C9AE5-5F6E-49CE-97AA-D3E974D21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d71cc-4bfb-41e3-be0f-613a07434c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D4DFED-CF87-4B13-8B49-B99C037A1210}">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 ds:uri="http://purl.org/dc/elements/1.1/"/>
    <ds:schemaRef ds:uri="f2dd71cc-4bfb-41e3-be0f-613a07434cdc"/>
    <ds:schemaRef ds:uri="http://schemas.microsoft.com/office/2006/metadata/properties"/>
  </ds:schemaRefs>
</ds:datastoreItem>
</file>

<file path=customXml/itemProps4.xml><?xml version="1.0" encoding="utf-8"?>
<ds:datastoreItem xmlns:ds="http://schemas.openxmlformats.org/officeDocument/2006/customXml" ds:itemID="{3778A20B-F4AE-403D-8780-4D4EB14A5C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19677</TotalTime>
  <Words>4256</Words>
  <Application>Microsoft Office PowerPoint</Application>
  <PresentationFormat>On-screen Show (4:3)</PresentationFormat>
  <Paragraphs>678</Paragraphs>
  <Slides>66</Slides>
  <Notes>23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66</vt:i4>
      </vt:variant>
    </vt:vector>
  </HeadingPairs>
  <TitlesOfParts>
    <vt:vector size="77" baseType="lpstr">
      <vt:lpstr>Arial</vt:lpstr>
      <vt:lpstr>Calibri</vt:lpstr>
      <vt:lpstr>Franklin Gothic Book</vt:lpstr>
      <vt:lpstr>Georgia</vt:lpstr>
      <vt:lpstr>Open Sans</vt:lpstr>
      <vt:lpstr>Times New Roman</vt:lpstr>
      <vt:lpstr>Wingdings</vt:lpstr>
      <vt:lpstr>Wingdings 2</vt:lpstr>
      <vt:lpstr>Blank for large graphics</vt:lpstr>
      <vt:lpstr>1_Green Mountain Care Theme</vt:lpstr>
      <vt:lpstr>1_SIM Presentations Template</vt:lpstr>
      <vt:lpstr> Minnesota  Health Care Financing Task Force Seamless Coverage Workgroup </vt:lpstr>
      <vt:lpstr>Task Force Vision and Goals</vt:lpstr>
      <vt:lpstr>Agenda: December 21st</vt:lpstr>
      <vt:lpstr> Minnesota  Health Care Financing Task Force Seamless Coverage Workgroup  </vt:lpstr>
      <vt:lpstr>Today’s Objectives</vt:lpstr>
      <vt:lpstr>Snapshot of Today’s Coverage System</vt:lpstr>
      <vt:lpstr>Overview of Program Alignment &amp; Consolidation Models</vt:lpstr>
      <vt:lpstr>Overview of Modeling Process</vt:lpstr>
      <vt:lpstr>Data Sources</vt:lpstr>
      <vt:lpstr>Modeling Parameters</vt:lpstr>
      <vt:lpstr>Modeling Results of Affordability Programs Option 1: Public Program Expansion</vt:lpstr>
      <vt:lpstr>Overview: Public Program Expansion</vt:lpstr>
      <vt:lpstr>Implications of New 1332 Guidance on Model</vt:lpstr>
      <vt:lpstr>MinnesotaCare up to 275% FPL (Public)</vt:lpstr>
      <vt:lpstr>Modeling Results:  MinnesotaCare Expanded to 275% FPL</vt:lpstr>
      <vt:lpstr>Key Drivers</vt:lpstr>
      <vt:lpstr>Potential Consumer Impact</vt:lpstr>
      <vt:lpstr>Public Program Expansion: Pros and Cons</vt:lpstr>
      <vt:lpstr>Modeling Results of Affordability Programs Option 2: Private Market Consolidation</vt:lpstr>
      <vt:lpstr>Overview: Private Market Consolidation</vt:lpstr>
      <vt:lpstr>Private Market Consolidation up to 275% FPL</vt:lpstr>
      <vt:lpstr>Modeling Results:  Private Option from 138%FPL to 275% FPL</vt:lpstr>
      <vt:lpstr>Cost Estimate Modeling for the Private Market Consolidation </vt:lpstr>
      <vt:lpstr>Option 2  Potential Consumer Impact</vt:lpstr>
      <vt:lpstr>Private Market Consolidation: Pros and Cons</vt:lpstr>
      <vt:lpstr>Modeling Results of Affordability Programs  Option 3: Hybrid Model </vt:lpstr>
      <vt:lpstr>Overview: Hybrid (Public/Private)</vt:lpstr>
      <vt:lpstr>Hybrid (Public/Private)</vt:lpstr>
      <vt:lpstr>Modeling Results:  Hybrid Model up to 275% FPL</vt:lpstr>
      <vt:lpstr>Option 3: Hybrid Approach Key Drivers</vt:lpstr>
      <vt:lpstr>Option 3 Potential Consumer Impact</vt:lpstr>
      <vt:lpstr>Hybrid Model: Pros and Cons</vt:lpstr>
      <vt:lpstr>Preliminary Recommendations for Survey Inclusion: Program Alignment &amp; Consolidation </vt:lpstr>
      <vt:lpstr> Minnesota  Health Care Financing Task Force Seamless Coverage Workgroup   </vt:lpstr>
      <vt:lpstr>Rationalize Affordability Definition</vt:lpstr>
      <vt:lpstr>Modeling Results:  Rationalize Affordability Definition</vt:lpstr>
      <vt:lpstr>Fixing the Family Glitch</vt:lpstr>
      <vt:lpstr>Preliminary Recommendations for Survey Inclusion: Fixing the Family Glitch</vt:lpstr>
      <vt:lpstr>  BREAK  </vt:lpstr>
      <vt:lpstr> Minnesota  Health Care Financing Task Force Seamless Coverage Workgroup   </vt:lpstr>
      <vt:lpstr>Recap of the Financing of Minnesota’s Affordability Programs</vt:lpstr>
      <vt:lpstr>Key Issue: Provider Tax Set to Sunset in 2019</vt:lpstr>
      <vt:lpstr>HCAF Sources and Uses, FY2018-19</vt:lpstr>
      <vt:lpstr>Change in Estimated State Cost of MinnesotaCare</vt:lpstr>
      <vt:lpstr>Health Care Inter-Fund Cost Sharing </vt:lpstr>
      <vt:lpstr>Health Care Access Fund Projections</vt:lpstr>
      <vt:lpstr>Preliminary Recommendations for Survey Inclusion: State &amp; Federal Financing for Affordability Scale</vt:lpstr>
      <vt:lpstr> Minnesota  Health Care Financing Task Force Seamless Coverage Workgroup    </vt:lpstr>
      <vt:lpstr>Marketplace Sustainability</vt:lpstr>
      <vt:lpstr>Future Marketplace Financing Options:  Expand User Fee</vt:lpstr>
      <vt:lpstr> Expand User Fee</vt:lpstr>
      <vt:lpstr>Impact of Affordability Program Changes on Marketplace Revenue</vt:lpstr>
      <vt:lpstr>Marketplace Revenue under Affordability Program Options</vt:lpstr>
      <vt:lpstr>MNsure 3-Year Operating Budget (Resources)</vt:lpstr>
      <vt:lpstr>MNsure 3-Year Operating Budget (Expenditures)</vt:lpstr>
      <vt:lpstr>Preliminary Recommendations for Survey Inclusion: Marketplace Revenue </vt:lpstr>
      <vt:lpstr>Next Steps</vt:lpstr>
      <vt:lpstr>Thank you!</vt:lpstr>
      <vt:lpstr>APPENDIX</vt:lpstr>
      <vt:lpstr>Key Assumptions</vt:lpstr>
      <vt:lpstr>Key Assumptions (cont.)</vt:lpstr>
      <vt:lpstr>Modeling: Average Monthly Enrollees by Population (2016)</vt:lpstr>
      <vt:lpstr>Modeling: New Premium Affordability Scale v. ACA Affordability Scale (200-275% FPL) </vt:lpstr>
      <vt:lpstr>Modeling: New Actuarial Value Scale v. ACA-Required AV Scale (200-275% FPL)</vt:lpstr>
      <vt:lpstr> Maintain User Fee on  On-Marketplace Products Only</vt:lpstr>
      <vt:lpstr> Expand User Fee Pros and Cons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HCFTF  Seamless Coverage Workgroup from 12 22 15</dc:title>
  <dc:creator>MN Health Care Finance Task Force</dc:creator>
  <cp:lastModifiedBy>Schreier, Sandy</cp:lastModifiedBy>
  <cp:revision>1659</cp:revision>
  <cp:lastPrinted>2015-12-19T18:30:28Z</cp:lastPrinted>
  <dcterms:created xsi:type="dcterms:W3CDTF">2014-05-06T21:32:32Z</dcterms:created>
  <dcterms:modified xsi:type="dcterms:W3CDTF">2016-01-12T13:27:29Z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0x010100A38543447213EB4BA444317A17C5FC0E</vt:lpwstr>
  </property>
  <property fmtid="{D5CDD505-2E9C-101B-9397-08002B2CF9AE}" pid="3" name="Category">
    <vt:lpwstr>PPT</vt:lpwstr>
  </property>
</Properties>
</file>