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5" r:id="rId4"/>
  </p:sldMasterIdLst>
  <p:notesMasterIdLst>
    <p:notesMasterId r:id="rId44"/>
  </p:notesMasterIdLst>
  <p:handoutMasterIdLst>
    <p:handoutMasterId r:id="rId45"/>
  </p:handoutMasterIdLst>
  <p:sldIdLst>
    <p:sldId id="512" r:id="rId5"/>
    <p:sldId id="483" r:id="rId6"/>
    <p:sldId id="484" r:id="rId7"/>
    <p:sldId id="485" r:id="rId8"/>
    <p:sldId id="486" r:id="rId9"/>
    <p:sldId id="454" r:id="rId10"/>
    <p:sldId id="488" r:id="rId11"/>
    <p:sldId id="509" r:id="rId12"/>
    <p:sldId id="51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473" r:id="rId27"/>
    <p:sldId id="477" r:id="rId28"/>
    <p:sldId id="478" r:id="rId29"/>
    <p:sldId id="479" r:id="rId30"/>
    <p:sldId id="480" r:id="rId31"/>
    <p:sldId id="476" r:id="rId32"/>
    <p:sldId id="506" r:id="rId33"/>
    <p:sldId id="507" r:id="rId34"/>
    <p:sldId id="508" r:id="rId35"/>
    <p:sldId id="378" r:id="rId36"/>
    <p:sldId id="401" r:id="rId37"/>
    <p:sldId id="505" r:id="rId38"/>
    <p:sldId id="474" r:id="rId39"/>
    <p:sldId id="475" r:id="rId40"/>
    <p:sldId id="472" r:id="rId41"/>
    <p:sldId id="376" r:id="rId42"/>
    <p:sldId id="511" r:id="rId43"/>
  </p:sldIdLst>
  <p:sldSz cx="10058400" cy="7772400"/>
  <p:notesSz cx="92837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CE34A76-561B-4823-9FBA-C55DFEFE30D2}">
          <p14:sldIdLst>
            <p14:sldId id="512"/>
            <p14:sldId id="483"/>
            <p14:sldId id="484"/>
            <p14:sldId id="485"/>
            <p14:sldId id="486"/>
            <p14:sldId id="454"/>
            <p14:sldId id="488"/>
            <p14:sldId id="509"/>
            <p14:sldId id="51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473"/>
            <p14:sldId id="477"/>
            <p14:sldId id="478"/>
            <p14:sldId id="479"/>
            <p14:sldId id="480"/>
            <p14:sldId id="476"/>
            <p14:sldId id="506"/>
            <p14:sldId id="507"/>
            <p14:sldId id="508"/>
            <p14:sldId id="378"/>
            <p14:sldId id="401"/>
            <p14:sldId id="505"/>
            <p14:sldId id="474"/>
            <p14:sldId id="475"/>
            <p14:sldId id="472"/>
            <p14:sldId id="376"/>
            <p14:sldId id="5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ia Boozang" initials="PB" lastIdx="15" clrIdx="0"/>
  <p:cmAuthor id="1" name="Deborah Bachrach" initials="DB" lastIdx="77" clrIdx="1"/>
  <p:cmAuthor id="2" name="Anne Karl" initials="AK" lastIdx="22" clrIdx="2"/>
  <p:cmAuthor id="3" name="Alice Lam" initials="AL" lastIdx="57" clrIdx="3"/>
  <p:cmAuthor id="4" name="Spencer Manasse" initials="SM" lastIdx="2" clrIdx="4"/>
  <p:cmAuthor id="5" name="Allison Garcimonde" initials="AG" lastIdx="2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9E0000"/>
    <a:srgbClr val="215C6E"/>
    <a:srgbClr val="336699"/>
    <a:srgbClr val="D9D9D9"/>
    <a:srgbClr val="EAEAEA"/>
    <a:srgbClr val="DDDDDD"/>
    <a:srgbClr val="675E53"/>
    <a:srgbClr val="5C5E66"/>
    <a:srgbClr val="00A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96089" autoAdjust="0"/>
  </p:normalViewPr>
  <p:slideViewPr>
    <p:cSldViewPr snapToGrid="0">
      <p:cViewPr varScale="1">
        <p:scale>
          <a:sx n="50" d="100"/>
          <a:sy n="50" d="100"/>
        </p:scale>
        <p:origin x="48" y="24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notesViewPr>
    <p:cSldViewPr snapToGrid="0">
      <p:cViewPr varScale="1">
        <p:scale>
          <a:sx n="70" d="100"/>
          <a:sy n="70" d="100"/>
        </p:scale>
        <p:origin x="-2010" y="-90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t" anchorCtr="0" compatLnSpc="1">
            <a:prstTxWarp prst="textNoShape">
              <a:avLst/>
            </a:prstTxWarp>
          </a:bodyPr>
          <a:lstStyle>
            <a:lvl1pPr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8922" y="0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t" anchorCtr="0" compatLnSpc="1">
            <a:prstTxWarp prst="textNoShape">
              <a:avLst/>
            </a:prstTxWarp>
          </a:bodyPr>
          <a:lstStyle>
            <a:lvl1pPr algn="r"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33324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b" anchorCtr="0" compatLnSpc="1">
            <a:prstTxWarp prst="textNoShape">
              <a:avLst/>
            </a:prstTxWarp>
          </a:bodyPr>
          <a:lstStyle>
            <a:lvl1pPr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8922" y="6633324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b" anchorCtr="0" compatLnSpc="1">
            <a:prstTxWarp prst="textNoShape">
              <a:avLst/>
            </a:prstTxWarp>
          </a:bodyPr>
          <a:lstStyle>
            <a:lvl1pPr algn="r" defTabSz="928121" eaLnBrk="1" hangingPunct="1">
              <a:defRPr sz="1100">
                <a:latin typeface="Arial" pitchFamily="34" charset="0"/>
              </a:defRPr>
            </a:lvl1pPr>
          </a:lstStyle>
          <a:p>
            <a:fld id="{CF5BA8CB-B48D-4A0F-B1FD-10451D7FF2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defTabSz="915909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8922" y="1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100">
                <a:latin typeface="Arial" pitchFamily="34" charset="0"/>
              </a:defRPr>
            </a:lvl1pPr>
          </a:lstStyle>
          <a:p>
            <a:fld id="{AE15002C-B53B-435F-AE96-D205624AF0DC}" type="datetimeFigureOut">
              <a:rPr lang="en-US"/>
              <a:pPr/>
              <a:t>10/26/2015</a:t>
            </a:fld>
            <a:endParaRPr lang="en-US" dirty="0"/>
          </a:p>
        </p:txBody>
      </p:sp>
      <p:sp>
        <p:nvSpPr>
          <p:cNvPr id="163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7988" y="522288"/>
            <a:ext cx="3387725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78" y="3318179"/>
            <a:ext cx="7426346" cy="314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3326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defTabSz="915909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8922" y="6633326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100">
                <a:latin typeface="Arial" pitchFamily="34" charset="0"/>
              </a:defRPr>
            </a:lvl1pPr>
          </a:lstStyle>
          <a:p>
            <a:fld id="{BBD06FF2-E1CB-4DF4-B576-014E6C8FF2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6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37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388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3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8968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6410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97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783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83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1018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111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Patricia Boozang	10/1/2015</a:t>
            </a:r>
          </a:p>
          <a:p>
            <a:r>
              <a:rPr lang="en-US" dirty="0" smtClean="0"/>
              <a:t>Presentation </a:t>
            </a:r>
            <a:r>
              <a:rPr lang="en-US" dirty="0"/>
              <a:t>note</a:t>
            </a:r>
          </a:p>
          <a:p>
            <a:r>
              <a:rPr lang="en-US" dirty="0"/>
              <a:t>We have focused above 138</a:t>
            </a:r>
          </a:p>
          <a:p>
            <a:r>
              <a:rPr lang="en-US" dirty="0"/>
              <a:t>No Qs on affordability for consumer &lt; 138</a:t>
            </a:r>
          </a:p>
          <a:p>
            <a:r>
              <a:rPr lang="en-US" dirty="0"/>
              <a:t>Added bc of WG member interest in some of these other states models</a:t>
            </a:r>
          </a:p>
          <a:p>
            <a:r>
              <a:rPr lang="en-US" dirty="0"/>
              <a:t>Choices below 138 have implications for transition</a:t>
            </a:r>
          </a:p>
          <a:p>
            <a:r>
              <a:rPr lang="en-US" dirty="0"/>
              <a:t>Note here too - -administrative cost and complexity</a:t>
            </a:r>
          </a:p>
        </p:txBody>
      </p:sp>
    </p:spTree>
    <p:extLst>
      <p:ext uri="{BB962C8B-B14F-4D97-AF65-F5344CB8AC3E}">
        <p14:creationId xmlns:p14="http://schemas.microsoft.com/office/powerpoint/2010/main" val="178006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46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193E99-62FF-42A3-90A9-99934538E59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1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891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891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89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52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18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alibri" pitchFamily="34" charset="0"/>
              </a:rPr>
              <a:t>if employee share of premium for </a:t>
            </a:r>
            <a:r>
              <a:rPr lang="en-US" sz="1200" i="1" dirty="0" smtClean="0">
                <a:latin typeface="Calibri" pitchFamily="34" charset="0"/>
              </a:rPr>
              <a:t>single </a:t>
            </a:r>
            <a:r>
              <a:rPr lang="en-US" sz="1200" dirty="0" smtClean="0">
                <a:latin typeface="Calibri" pitchFamily="34" charset="0"/>
              </a:rPr>
              <a:t>coverage &lt; 9.5% of employee’s income, not </a:t>
            </a:r>
            <a:r>
              <a:rPr lang="en-US" sz="1200" i="1" dirty="0" smtClean="0">
                <a:latin typeface="Calibri" pitchFamily="34" charset="0"/>
              </a:rPr>
              <a:t>family</a:t>
            </a:r>
            <a:r>
              <a:rPr lang="en-US" sz="1200" dirty="0" smtClean="0">
                <a:latin typeface="Calibri" pitchFamily="34" charset="0"/>
              </a:rPr>
              <a:t> coverage.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523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5162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http://www.coveredca.com/PDFs/standard-benfits-for-individuals.pdf</a:t>
            </a:r>
          </a:p>
          <a:p>
            <a:r>
              <a:rPr lang="en-US" dirty="0" smtClean="0"/>
              <a:t>http://info.nystateofhealth.ny.gov/sites/default/files/Attachment%20B%20-%20Standard%20Products%202015_0.pdf</a:t>
            </a:r>
          </a:p>
        </p:txBody>
      </p:sp>
    </p:spTree>
    <p:extLst>
      <p:ext uri="{BB962C8B-B14F-4D97-AF65-F5344CB8AC3E}">
        <p14:creationId xmlns:p14="http://schemas.microsoft.com/office/powerpoint/2010/main" val="15391958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63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MN coverage</a:t>
            </a:r>
            <a:r>
              <a:rPr lang="en-US" baseline="0" dirty="0" smtClean="0"/>
              <a:t> continuum is made up of a number of programs with different income eligibility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201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84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9B7B7-89BF-4037-9930-CD1940B1C0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66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9B7B7-89BF-4037-9930-CD1940B1C0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22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9B7B7-89BF-4037-9930-CD1940B1C0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3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20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40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5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ChangeArrowheads="1"/>
          </p:cNvSpPr>
          <p:nvPr/>
        </p:nvSpPr>
        <p:spPr bwMode="grayWhite">
          <a:xfrm>
            <a:off x="457200" y="304800"/>
            <a:ext cx="9144000" cy="7162800"/>
          </a:xfrm>
          <a:prstGeom prst="rect">
            <a:avLst/>
          </a:prstGeom>
          <a:solidFill>
            <a:srgbClr val="215C6E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77891" name="Picture 3" descr="MP-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371600" y="304800"/>
            <a:ext cx="1371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7892" name="AutoShape 1040"/>
          <p:cNvSpPr>
            <a:spLocks noChangeArrowheads="1"/>
          </p:cNvSpPr>
          <p:nvPr/>
        </p:nvSpPr>
        <p:spPr bwMode="grayWhite">
          <a:xfrm rot="-8100000">
            <a:off x="338138" y="3681413"/>
            <a:ext cx="228600" cy="228600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en-US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White">
          <a:xfrm>
            <a:off x="457200" y="7086600"/>
            <a:ext cx="9144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3535363"/>
            <a:ext cx="816292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267200"/>
            <a:ext cx="8162925" cy="1987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52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45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39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1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1524000"/>
            <a:ext cx="6035675" cy="3833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1"/>
            <a:ext cx="6035675" cy="77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762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13"/>
            <a:ext cx="8763000" cy="436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9144000" cy="53340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832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13"/>
            <a:ext cx="8763000" cy="436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495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4495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546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457200" y="6934200"/>
            <a:ext cx="9144000" cy="541338"/>
            <a:chOff x="457200" y="6934200"/>
            <a:chExt cx="9144000" cy="541338"/>
          </a:xfrm>
        </p:grpSpPr>
        <p:sp>
          <p:nvSpPr>
            <p:cNvPr id="676891" name="Rectangle 27"/>
            <p:cNvSpPr>
              <a:spLocks noChangeArrowheads="1"/>
            </p:cNvSpPr>
            <p:nvPr userDrawn="1"/>
          </p:nvSpPr>
          <p:spPr bwMode="blackWhite">
            <a:xfrm>
              <a:off x="457200" y="6934200"/>
              <a:ext cx="8001000" cy="53975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676892" name="Picture 28" descr="MP-logo_RGB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8200" y="6934200"/>
              <a:ext cx="1143000" cy="541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6893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506413"/>
            <a:ext cx="87630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50927" rIns="101854" bIns="50927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457200" y="914400"/>
            <a:ext cx="9144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lIns="96661" tIns="48331" rIns="96661" bIns="48331"/>
          <a:lstStyle/>
          <a:p>
            <a:pPr eaLnBrk="1" hangingPunct="1"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676897" name="Rectangle 33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457200" y="7086600"/>
            <a:ext cx="64754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584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 sz="1000">
                <a:solidFill>
                  <a:schemeClr val="bg1"/>
                </a:solidFill>
                <a:latin typeface="+mn-lt"/>
                <a:ea typeface="MS PGothic"/>
                <a:cs typeface="MS PGothic"/>
              </a:defRPr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  <p:sp>
        <p:nvSpPr>
          <p:cNvPr id="67689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0" rIns="101854" bIns="50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9220200" y="533400"/>
            <a:ext cx="381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defTabSz="719138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19138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pitchFamily="34" charset="0"/>
              <a:buNone/>
            </a:pPr>
            <a:fld id="{BC8FF601-CAC2-41BD-8803-61CFEE9050F9}" type="slidenum">
              <a:rPr lang="en-US" sz="1600">
                <a:solidFill>
                  <a:schemeClr val="bg1"/>
                </a:solidFill>
                <a:cs typeface="Times New Roman" pitchFamily="18" charset="0"/>
              </a:rPr>
              <a:pPr algn="ctr" eaLnBrk="1" hangingPunct="1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pitchFamily="34" charset="0"/>
                <a:buNone/>
              </a:pPr>
              <a:t>‹#›</a:t>
            </a:fld>
            <a:endParaRPr lang="en-US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  <p:sldLayoutId id="2147483661" r:id="rId4"/>
    <p:sldLayoutId id="2147483662" r:id="rId5"/>
    <p:sldLayoutId id="2147483664" r:id="rId6"/>
    <p:sldLayoutId id="2147483667" r:id="rId7"/>
    <p:sldLayoutId id="2147483668" r:id="rId8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2pPr>
      <a:lvl3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3pPr>
      <a:lvl4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4pPr>
      <a:lvl5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5pPr>
      <a:lvl6pPr marL="4572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6pPr>
      <a:lvl7pPr marL="9144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7pPr>
      <a:lvl8pPr marL="13716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8pPr>
      <a:lvl9pPr marL="18288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9pPr>
    </p:titleStyle>
    <p:bodyStyle>
      <a:lvl1pPr marL="174625" indent="-174625" algn="l" defTabSz="1019175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defTabSz="1019175" rtl="0" eaLnBrk="1" fontAlgn="base" hangingPunct="1">
        <a:spcBef>
          <a:spcPct val="0"/>
        </a:spcBef>
        <a:spcAft>
          <a:spcPct val="5000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defTabSz="1019175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030288" indent="-174625" algn="l" defTabSz="1019175" rtl="0" eaLnBrk="1" fontAlgn="base" hangingPunct="1">
        <a:spcBef>
          <a:spcPct val="0"/>
        </a:spcBef>
        <a:spcAft>
          <a:spcPct val="50000"/>
        </a:spcAft>
        <a:buClr>
          <a:schemeClr val="hlink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3192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5pPr>
      <a:lvl6pPr marL="17764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6pPr>
      <a:lvl7pPr marL="22336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7pPr>
      <a:lvl8pPr marL="26908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8pPr>
      <a:lvl9pPr marL="31480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5C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599356"/>
            <a:ext cx="8162925" cy="2308324"/>
          </a:xfrm>
        </p:spPr>
        <p:txBody>
          <a:bodyPr/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Minnesota Task Force on Health Care Financing</a:t>
            </a:r>
            <a:b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Joint Meeting of</a:t>
            </a:r>
            <a:br>
              <a:rPr lang="en-US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Seamless Coverage and Market Stability Workgroup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Barriers to Access Workgroup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28700" y="4254500"/>
            <a:ext cx="8162925" cy="1987550"/>
          </a:xfrm>
        </p:spPr>
        <p:txBody>
          <a:bodyPr/>
          <a:lstStyle/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r>
              <a:rPr lang="en-US" sz="3100" b="1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Options &amp; Considerations for Seamless Coverage Continuum/</a:t>
            </a:r>
          </a:p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r>
              <a:rPr lang="en-US" sz="3100" b="1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Reducing Financial Barriers, Part 1</a:t>
            </a:r>
          </a:p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endParaRPr lang="en-US" sz="31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r>
              <a:rPr lang="en-US" sz="31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October 2,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50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808" y="2445693"/>
            <a:ext cx="8763000" cy="1764842"/>
          </a:xfrm>
        </p:spPr>
        <p:txBody>
          <a:bodyPr/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Options and Considerations for Smoothing Financial Cliffs and Improving the Seamless Coverage Continuum &gt;138% FPL</a:t>
            </a:r>
          </a:p>
        </p:txBody>
      </p:sp>
    </p:spTree>
    <p:extLst>
      <p:ext uri="{BB962C8B-B14F-4D97-AF65-F5344CB8AC3E}">
        <p14:creationId xmlns:p14="http://schemas.microsoft.com/office/powerpoint/2010/main" val="14109666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Improving Coverage Affordability &gt;138% FPL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8" name="Pentagon 7"/>
          <p:cNvSpPr/>
          <p:nvPr/>
        </p:nvSpPr>
        <p:spPr bwMode="auto">
          <a:xfrm>
            <a:off x="819806" y="1089878"/>
            <a:ext cx="4351282" cy="492443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b="1" dirty="0" smtClean="0">
                <a:latin typeface="Calibri" pitchFamily="34" charset="0"/>
              </a:rPr>
              <a:t>Options</a:t>
            </a:r>
            <a:endParaRPr kumimoji="0" lang="en-US" sz="2600" b="1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332" y="1791498"/>
            <a:ext cx="875380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latin typeface="Calibri" pitchFamily="34" charset="0"/>
              </a:rPr>
              <a:t>Increase subsidies to </a:t>
            </a:r>
            <a:r>
              <a:rPr lang="en-US" b="1" dirty="0" smtClean="0">
                <a:latin typeface="Calibri" pitchFamily="34" charset="0"/>
              </a:rPr>
              <a:t>consumers with </a:t>
            </a:r>
            <a:r>
              <a:rPr lang="en-US" b="1" dirty="0">
                <a:latin typeface="Calibri" pitchFamily="34" charset="0"/>
              </a:rPr>
              <a:t>incomes </a:t>
            </a:r>
            <a:r>
              <a:rPr lang="en-US" b="1" dirty="0" smtClean="0">
                <a:latin typeface="Calibri" pitchFamily="34" charset="0"/>
              </a:rPr>
              <a:t>139-200</a:t>
            </a:r>
            <a:r>
              <a:rPr lang="en-US" b="1" dirty="0">
                <a:latin typeface="Calibri" pitchFamily="34" charset="0"/>
              </a:rPr>
              <a:t>% </a:t>
            </a:r>
            <a:r>
              <a:rPr lang="en-US" b="1" dirty="0" smtClean="0">
                <a:latin typeface="Calibri" pitchFamily="34" charset="0"/>
              </a:rPr>
              <a:t>FPL</a:t>
            </a:r>
          </a:p>
          <a:p>
            <a:endParaRPr lang="en-US" b="1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latin typeface="Calibri" pitchFamily="34" charset="0"/>
              </a:rPr>
              <a:t>Expand </a:t>
            </a:r>
            <a:r>
              <a:rPr lang="en-US" b="1" dirty="0" smtClean="0">
                <a:latin typeface="Calibri" pitchFamily="34" charset="0"/>
              </a:rPr>
              <a:t>subsidies </a:t>
            </a:r>
            <a:r>
              <a:rPr lang="en-US" b="1" dirty="0">
                <a:latin typeface="Calibri" pitchFamily="34" charset="0"/>
              </a:rPr>
              <a:t>to </a:t>
            </a:r>
            <a:r>
              <a:rPr lang="en-US" b="1" dirty="0" smtClean="0">
                <a:latin typeface="Calibri" pitchFamily="34" charset="0"/>
              </a:rPr>
              <a:t>consumers with </a:t>
            </a:r>
            <a:r>
              <a:rPr lang="en-US" b="1" dirty="0">
                <a:latin typeface="Calibri" pitchFamily="34" charset="0"/>
              </a:rPr>
              <a:t>incomes </a:t>
            </a:r>
            <a:r>
              <a:rPr lang="en-US" b="1" dirty="0" smtClean="0">
                <a:latin typeface="Calibri" pitchFamily="34" charset="0"/>
              </a:rPr>
              <a:t>200-275</a:t>
            </a:r>
            <a:r>
              <a:rPr lang="en-US" b="1" dirty="0">
                <a:latin typeface="Calibri" pitchFamily="34" charset="0"/>
              </a:rPr>
              <a:t>% </a:t>
            </a:r>
            <a:r>
              <a:rPr lang="en-US" b="1" dirty="0" smtClean="0">
                <a:latin typeface="Calibri" pitchFamily="34" charset="0"/>
              </a:rPr>
              <a:t>FPL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i="1" dirty="0">
                <a:latin typeface="Calibri" pitchFamily="34" charset="0"/>
              </a:rPr>
              <a:t>Do both: </a:t>
            </a:r>
            <a:r>
              <a:rPr lang="en-US" b="1" dirty="0" smtClean="0">
                <a:latin typeface="Calibri" pitchFamily="34" charset="0"/>
              </a:rPr>
              <a:t>Increase subsidies for 139-200% FPL and expand to 275% FPL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1" name="Pentagon 10"/>
          <p:cNvSpPr/>
          <p:nvPr/>
        </p:nvSpPr>
        <p:spPr bwMode="auto">
          <a:xfrm>
            <a:off x="827156" y="4234194"/>
            <a:ext cx="4386756" cy="492443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Implementation Models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1815" y="4885604"/>
            <a:ext cx="770733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Current Model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Consolidate MinnesotaCare and Medical Assistance</a:t>
            </a:r>
          </a:p>
          <a:p>
            <a:endParaRPr lang="en-US" b="1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Consolidate MinnesotaCare in the Marketplace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3077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Considerations/Implications</a:t>
            </a:r>
            <a:endParaRPr lang="en-US" sz="32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394138" y="1018626"/>
            <a:ext cx="9207062" cy="634709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Calibri"/>
              </a:rPr>
              <a:t>Changes to the coverage continuum must be assessed for: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4138" y="2430229"/>
            <a:ext cx="2258568" cy="284119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50929" rIns="0" bIns="50929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Consumer</a:t>
            </a:r>
            <a:r>
              <a:rPr lang="en-US" sz="19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impact</a:t>
            </a:r>
          </a:p>
          <a:p>
            <a:pPr>
              <a:defRPr/>
            </a:pPr>
            <a:r>
              <a:rPr lang="en-US" sz="19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c</a:t>
            </a:r>
            <a:r>
              <a:rPr lang="en-US" sz="19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overage affordability 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756946" y="2430229"/>
            <a:ext cx="2254468" cy="284119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State funding impact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increased or decreased state spending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011414" y="2430229"/>
            <a:ext cx="2358708" cy="284119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Administrative complexity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technical and operational changes, required federal authorities</a:t>
            </a:r>
            <a:endParaRPr lang="en-US" sz="2400" b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474362" y="2430230"/>
            <a:ext cx="2254468" cy="284378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50929" rIns="0" bIns="50929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Marketplace impact</a:t>
            </a:r>
            <a:endParaRPr lang="en-US" sz="2400" b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risk pool implications (size and risk mix), feasibility in different Marketplace models</a:t>
            </a:r>
            <a:endParaRPr lang="en-US" sz="2400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139" y="6126949"/>
            <a:ext cx="9080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</a:rPr>
              <a:t>Stable </a:t>
            </a:r>
            <a:r>
              <a:rPr lang="en-US" sz="2000" b="1" dirty="0">
                <a:latin typeface="Calibri" pitchFamily="34" charset="0"/>
              </a:rPr>
              <a:t>coverage foundation will enhance </a:t>
            </a:r>
            <a:r>
              <a:rPr lang="en-US" sz="2000" b="1" dirty="0" smtClean="0">
                <a:latin typeface="Calibri" pitchFamily="34" charset="0"/>
              </a:rPr>
              <a:t>state’s </a:t>
            </a:r>
            <a:r>
              <a:rPr lang="en-US" sz="2000" b="1" dirty="0">
                <a:latin typeface="Calibri" pitchFamily="34" charset="0"/>
              </a:rPr>
              <a:t>ability to i</a:t>
            </a:r>
            <a:r>
              <a:rPr lang="en-US" sz="2000" b="1" dirty="0" smtClean="0">
                <a:latin typeface="Calibri" pitchFamily="34" charset="0"/>
              </a:rPr>
              <a:t>mprove </a:t>
            </a:r>
            <a:r>
              <a:rPr lang="en-US" sz="2000" b="1" dirty="0">
                <a:latin typeface="Calibri" pitchFamily="34" charset="0"/>
              </a:rPr>
              <a:t>access to care, drive payment and delivery form, reduce disparities and advance the Triple </a:t>
            </a:r>
            <a:r>
              <a:rPr lang="en-US" sz="2000" b="1" dirty="0" smtClean="0">
                <a:latin typeface="Calibri" pitchFamily="34" charset="0"/>
              </a:rPr>
              <a:t>Aim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89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08" y="2941341"/>
            <a:ext cx="8763000" cy="1087734"/>
          </a:xfrm>
        </p:spPr>
        <p:txBody>
          <a:bodyPr/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Affordability Option 1: </a:t>
            </a:r>
            <a:b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n-US" sz="3200" b="1" i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Increase Subsidies to Consumers 139% - 200% FPL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en-US" sz="2000" dirty="0"/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313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Overview: Increase Subsidies 139-200%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FPL</a:t>
            </a:r>
            <a:endParaRPr lang="en-US" dirty="0"/>
          </a:p>
        </p:txBody>
      </p:sp>
      <p:graphicFrame>
        <p:nvGraphicFramePr>
          <p:cNvPr id="2" name="Table 1" descr="Description and Funding Sources&#10;Increase subsidies to individuals with incomes from 139-200% FPL (currently enrolled in MinnesotaCare)&#10;Continue to use federal APTC/CSR funds&#10;Provide additional level of subsidy, potentially using federal Medicaid funds rather than all State fun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040383"/>
              </p:ext>
            </p:extLst>
          </p:nvPr>
        </p:nvGraphicFramePr>
        <p:xfrm>
          <a:off x="457200" y="1010064"/>
          <a:ext cx="8991600" cy="30595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91600"/>
              </a:tblGrid>
              <a:tr h="43826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Description and Funding Sources</a:t>
                      </a:r>
                      <a:endParaRPr lang="en-US" sz="2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49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Increase subsidies to individuals with incomes from 139-200% FPL (currently enrolled in MinnesotaCare)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Continue to use federal APTC/CSR funds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Provide additional level of subsidy, potentially using federal Medicaid funds rather than all State funds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i="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b="0" i="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2522484" y="2892229"/>
            <a:ext cx="4410129" cy="119181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defTabSz="1019175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Opportunities to both: (1) Replace </a:t>
            </a:r>
            <a:r>
              <a:rPr lang="en-US" sz="1600" dirty="0">
                <a:latin typeface="Calibri" pitchFamily="34" charset="0"/>
              </a:rPr>
              <a:t>state funds for current subsidies with State/Federal Medicaid </a:t>
            </a:r>
            <a:r>
              <a:rPr lang="en-US" sz="1600" dirty="0" smtClean="0">
                <a:latin typeface="Calibri" pitchFamily="34" charset="0"/>
              </a:rPr>
              <a:t>funds; and (2) Increase </a:t>
            </a:r>
            <a:r>
              <a:rPr lang="en-US" sz="1600" dirty="0">
                <a:latin typeface="Calibri" pitchFamily="34" charset="0"/>
              </a:rPr>
              <a:t>subsidies using </a:t>
            </a:r>
            <a:r>
              <a:rPr lang="en-US" sz="1600" dirty="0" smtClean="0">
                <a:latin typeface="Calibri" pitchFamily="34" charset="0"/>
              </a:rPr>
              <a:t>State/Federal Medicaid funds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4" name="Table 3" descr="Affected Implications&#10;Consumer •Increases affordability and reduces churn from 139% - 200% FPL&#10;•Does not address affordability issues &gt; 200% FPL; creates greater financial cliff between 200% and 201%&#10;State •May increase State fiscal obligation, depending on whether State is able to draw down federal Medicaid funding through a waiver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4182"/>
              </p:ext>
            </p:extLst>
          </p:nvPr>
        </p:nvGraphicFramePr>
        <p:xfrm>
          <a:off x="457200" y="4084045"/>
          <a:ext cx="8991600" cy="270991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21840"/>
                <a:gridCol w="6969760"/>
              </a:tblGrid>
              <a:tr h="47403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Affected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Implications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909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>
                          <a:latin typeface="Calibri" pitchFamily="34" charset="0"/>
                        </a:rPr>
                        <a:t>Consumer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Increases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affordability and r</a:t>
                      </a:r>
                      <a:r>
                        <a:rPr lang="en-US" dirty="0" smtClean="0">
                          <a:latin typeface="Calibri" pitchFamily="34" charset="0"/>
                        </a:rPr>
                        <a:t>educes churn from 139% - 200% FPL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Does not address affordability issues &gt; 200%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FPL; creates greater financial cliff between 200% and 201%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9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>
                          <a:latin typeface="Calibri" pitchFamily="34" charset="0"/>
                        </a:rPr>
                        <a:t>State</a:t>
                      </a:r>
                      <a:endParaRPr lang="en-US" b="1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latin typeface="Calibri" pitchFamily="34" charset="0"/>
                        </a:rPr>
                        <a:t>May increase State fiscal obligation,</a:t>
                      </a:r>
                      <a:r>
                        <a:rPr lang="en-US" baseline="0" dirty="0" smtClean="0">
                          <a:latin typeface="Calibri" pitchFamily="34" charset="0"/>
                        </a:rPr>
                        <a:t> depending on whether State is able to draw down federal Medicaid funding through a waiver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211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Implementation: Current Coverage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Model</a:t>
            </a:r>
            <a:endParaRPr lang="en-US" dirty="0"/>
          </a:p>
        </p:txBody>
      </p:sp>
      <p:pic>
        <p:nvPicPr>
          <p:cNvPr id="5" name="Picture 4" descr="Considerations&#10;Approach • Continue BHP model; increase subsidies to MinnesotaCare eligibles&#10;Authority • BHP Blueprint amendment and 1115 waiver&#10;OR&#10;• 1332 waiver and 1115 waiver&#10;(Minnesota may consider transitioning its MinnesotaCare to a 1332 waiver, potentially accessing 100% of federal APTC/CSR funds vs. 95% federal funds through BHP authority)&#10;Marketplace • No impact to size or mix of risk pool&#10;• May be not able to implement in SSBM*/FFM (unclear if FFM can administer eligibility for a BHP)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8" y="1228665"/>
            <a:ext cx="9454351" cy="46319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0621" y="6400800"/>
            <a:ext cx="4051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*Supported State Based Marketplace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21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Implementation: Medicaid Consolidation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Model</a:t>
            </a:r>
            <a:endParaRPr lang="en-US" dirty="0"/>
          </a:p>
        </p:txBody>
      </p:sp>
      <p:graphicFrame>
        <p:nvGraphicFramePr>
          <p:cNvPr id="4" name="Table 3" descr="Category Considerations&#10;Approach •Consolidate MinnesotaCare into Medical Assistance to create a single insurance affordability program for consumers with incomes from 0-200% FPL – Medicaid and MinnesotaCare eligible consumers enroll in single set of plans&#10;•Use Medicaid funds with regular federal matching rate to enhance federal subsidies for consumers with incomes 139-200% FPL&quot;&#10;Authority •BHP Blueprint amendment and 1115 Waiver&#10;OR&#10;•1332 waiver and 1115 waiver&quot;&#10;Marketplace •No impact to size or mix of risk pool&#10;•May be not able to implement in SSBM/FFM (unclear if FFM can administer eligibility for a BHP)&quot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784"/>
              </p:ext>
            </p:extLst>
          </p:nvPr>
        </p:nvGraphicFramePr>
        <p:xfrm>
          <a:off x="361950" y="1074735"/>
          <a:ext cx="9264650" cy="5402264"/>
        </p:xfrm>
        <a:graphic>
          <a:graphicData uri="http://schemas.openxmlformats.org/drawingml/2006/table">
            <a:tbl>
              <a:tblPr firstRow="1"/>
              <a:tblGrid>
                <a:gridCol w="1601756"/>
                <a:gridCol w="7662894"/>
              </a:tblGrid>
              <a:tr h="3291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Considerations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2754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Consolidate MinnesotaCare into Medical Assistance to create a single insurance affordability program for consumers with incomes from 0-200% FPL – Medicaid and MinnesotaCare eligible consumers enroll in single set of plans</a:t>
                      </a:r>
                      <a:b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•Use Medicaid funds with regular federal matching rate to enhance federal subsidies for consumers with incomes 139-200% FPL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159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800"/>
                        <a:buFont typeface="Calibri" panose="020F0502020204030204" pitchFamily="34" charset="0"/>
                        <a:buNone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•BHP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Blueprint amendment and 1115 Waiver</a:t>
                      </a:r>
                      <a:b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b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•1332 waiver and 1115 waiver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Marketplace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800"/>
                        <a:buFont typeface="Calibri" panose="020F0502020204030204" pitchFamily="34" charset="0"/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•No impact to size or mix of risk pool</a:t>
                      </a:r>
                      <a:b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•May be not able to implement in SSBM/FFM (unclear if FFM can administer eligibility for a BHP)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95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239"/>
            <a:ext cx="8763000" cy="533736"/>
          </a:xfrm>
        </p:spPr>
        <p:txBody>
          <a:bodyPr/>
          <a:lstStyle/>
          <a:p>
            <a:pPr lvl="0" defTabSz="914400" eaLnBrk="0" hangingPunct="0"/>
            <a:r>
              <a:rPr lang="en-US" sz="28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Implementation: Marketplace Consolidation </a:t>
            </a:r>
            <a:r>
              <a:rPr lang="en-US" sz="28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Model</a:t>
            </a:r>
            <a:endParaRPr lang="en-US" sz="2000" dirty="0"/>
          </a:p>
        </p:txBody>
      </p:sp>
      <p:graphicFrame>
        <p:nvGraphicFramePr>
          <p:cNvPr id="10" name="Table 9" descr="Category Considerations&#10;Approach •Consolidate MinnesotaCare into  the Marketplace —MinnesotaCare eligible consumers enroll in Silver Level QHPs&#10;•Use Medicaid funds with regular federal matching rate to enhance federal subsidies for consumers with incomes 139-200% FPL&#10;Authority •Exchange Blueprint amendment and 1115 waiver&#10;Marketplace •Increases size of Marketplace risk pool; may improve risk&#10;•Increases tax revenue to support a SBM&#10;•Likely implementable in SSBM/FFM provided State able to directly provide additional subsidy to QHP carriers&#10;State Example •Massachusetts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215558"/>
              </p:ext>
            </p:extLst>
          </p:nvPr>
        </p:nvGraphicFramePr>
        <p:xfrm>
          <a:off x="171450" y="1086461"/>
          <a:ext cx="9696450" cy="5577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326"/>
                <a:gridCol w="7135124"/>
              </a:tblGrid>
              <a:tr h="59518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Considerations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/>
                </a:tc>
              </a:tr>
              <a:tr h="202072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Approach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•Consolidate MinnesotaCare into  the Marketplace —MinnesotaCare eligible consumers enroll in Silver Level QHPs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•Use Medicaid funds with regular federal matching rate to enhance federal subsidies for consumers with incomes 139-200% FPL</a:t>
                      </a:r>
                      <a:endParaRPr lang="en-US" sz="2000" dirty="0"/>
                    </a:p>
                  </a:txBody>
                  <a:tcPr marL="45720" marR="45720"/>
                </a:tc>
              </a:tr>
              <a:tr h="60996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Authority</a:t>
                      </a:r>
                      <a:endParaRPr lang="en-US" sz="20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•Exchange Blueprint amendment and 1115 waiver</a:t>
                      </a:r>
                      <a:endParaRPr lang="en-US" sz="2000" dirty="0"/>
                    </a:p>
                  </a:txBody>
                  <a:tcPr marL="45720" marR="45720"/>
                </a:tc>
              </a:tr>
              <a:tr h="174200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Marketplace</a:t>
                      </a:r>
                      <a:endParaRPr lang="en-US" sz="20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•Increases size of Marketplace risk pool; may improve risk</a:t>
                      </a:r>
                    </a:p>
                    <a:p>
                      <a:r>
                        <a:rPr lang="en-US" sz="2000" dirty="0" smtClean="0"/>
                        <a:t>•Increases tax revenue to support a SBM</a:t>
                      </a:r>
                    </a:p>
                    <a:p>
                      <a:r>
                        <a:rPr lang="en-US" sz="2000" dirty="0" smtClean="0"/>
                        <a:t>•Likely implementable in SSBM/FFM provided State able to directly provide additional subsidy to QHP carriers</a:t>
                      </a:r>
                      <a:endParaRPr lang="en-US" sz="2000" dirty="0"/>
                    </a:p>
                  </a:txBody>
                  <a:tcPr marL="45720" marR="45720"/>
                </a:tc>
              </a:tr>
              <a:tr h="60996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State Example</a:t>
                      </a:r>
                      <a:endParaRPr lang="en-US" sz="20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•Massachusetts</a:t>
                      </a:r>
                      <a:endParaRPr lang="en-US" sz="20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321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42333"/>
            <a:ext cx="8763000" cy="1087734"/>
          </a:xfrm>
        </p:spPr>
        <p:txBody>
          <a:bodyPr/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Affordability Option 2: </a:t>
            </a:r>
            <a:b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n-US" sz="3200" b="1" i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Expand Subsidies to Consumers 200 - 275% FPL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605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Overview: Expand Subsidies to 200-275%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FPL</a:t>
            </a:r>
            <a:endParaRPr lang="en-US" dirty="0"/>
          </a:p>
        </p:txBody>
      </p:sp>
      <p:graphicFrame>
        <p:nvGraphicFramePr>
          <p:cNvPr id="2" name="Table 1" descr="Description and Funding Sources&#10;•Expand enhanced subsidies from current level of 200% FPL to pre-ACA levels of 275% FPL&#10;•Continue to use federal APTC/CSR funds&#10;•Use Medicaid funds at regular federal match rate for 200% - 275% FPL (and at the same time replace State -only funds for the 139-200% FPL subsidies)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29824"/>
              </p:ext>
            </p:extLst>
          </p:nvPr>
        </p:nvGraphicFramePr>
        <p:xfrm>
          <a:off x="457200" y="1255986"/>
          <a:ext cx="8991600" cy="266330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91600"/>
              </a:tblGrid>
              <a:tr h="43826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Description and Funding Sources</a:t>
                      </a:r>
                      <a:endParaRPr lang="en-US" sz="2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497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Expand enhanced subsidies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from current level of 200% FPL to pre-ACA levels of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275% FPL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Continue to use federal APTC/CSR funds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Use Medicaid funds at regular federal match rate for 200% - 275% FPL (and at the same time replace State -only funds for the 139-200% FPL subsidies)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le 4" descr="Category Implications&#10;Consumer •Smooths current cliff at 200% FPL&#10;•Improves affordability for consumers 200-275% FPL&#10;•Reduces churn for consumers 139-275% FPL&#10;•Potentially decreases affordability for consumers &gt; 275% FPL&#10;State •Increases state fiscal obligation; possibly offset if the State can get 1115 waver to use Medicaid funding for subsidies below 200% FPL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84583"/>
              </p:ext>
            </p:extLst>
          </p:nvPr>
        </p:nvGraphicFramePr>
        <p:xfrm>
          <a:off x="457200" y="3919288"/>
          <a:ext cx="8991600" cy="292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928"/>
                <a:gridCol w="7564672"/>
              </a:tblGrid>
              <a:tr h="497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Implications</a:t>
                      </a:r>
                    </a:p>
                  </a:txBody>
                  <a:tcPr marL="45720" marR="45720" anchor="b"/>
                </a:tc>
              </a:tr>
              <a:tr h="133153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Consumer</a:t>
                      </a:r>
                      <a:endParaRPr lang="en-US" sz="20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•Smooths current cliff at 200% FPL</a:t>
                      </a:r>
                    </a:p>
                    <a:p>
                      <a:r>
                        <a:rPr lang="en-US" sz="2000" dirty="0" smtClean="0"/>
                        <a:t>•Improves affordability for consumers 200-275% FPL</a:t>
                      </a:r>
                    </a:p>
                    <a:p>
                      <a:r>
                        <a:rPr lang="en-US" sz="2000" dirty="0" smtClean="0"/>
                        <a:t>•Reduces churn for consumers 139-275% FPL</a:t>
                      </a:r>
                    </a:p>
                    <a:p>
                      <a:r>
                        <a:rPr lang="en-US" sz="2000" dirty="0" smtClean="0"/>
                        <a:t>•Potentially decreases affordability for consumers &gt; 275% FPL</a:t>
                      </a:r>
                      <a:endParaRPr lang="en-US" sz="2000" dirty="0"/>
                    </a:p>
                  </a:txBody>
                  <a:tcPr marL="45720" marR="45720"/>
                </a:tc>
              </a:tr>
              <a:tr h="10970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State</a:t>
                      </a:r>
                      <a:endParaRPr lang="en-US" sz="2000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•Increases state fiscal obligation; possibly offset if the State can get 1115 waver to use Medicaid funding for subsidies below 200% FPL</a:t>
                      </a:r>
                      <a:endParaRPr lang="en-US" sz="20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431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592166" y="2291777"/>
            <a:ext cx="9324344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Calibri" pitchFamily="34" charset="0"/>
              </a:rPr>
              <a:t>Potential Cliffs in Minnesota’s Coverage Programs </a:t>
            </a:r>
          </a:p>
          <a:p>
            <a:endParaRPr lang="en-US" sz="2300" b="1" dirty="0" smtClean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Calibri" pitchFamily="34" charset="0"/>
              </a:rPr>
              <a:t>Options and Considerations for Reducing Financial Cliffs/Churn &gt;138% FPL</a:t>
            </a:r>
          </a:p>
          <a:p>
            <a:endParaRPr lang="en-US" sz="2300" b="1" dirty="0" smtClean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Calibri" pitchFamily="34" charset="0"/>
              </a:rPr>
              <a:t>Alternative Medicaid </a:t>
            </a:r>
            <a:r>
              <a:rPr lang="en-US" sz="2300" b="1" dirty="0" smtClean="0">
                <a:latin typeface="Calibri" pitchFamily="34" charset="0"/>
              </a:rPr>
              <a:t>Models (For </a:t>
            </a:r>
            <a:r>
              <a:rPr lang="en-US" sz="2300" b="1" dirty="0">
                <a:latin typeface="Calibri" pitchFamily="34" charset="0"/>
              </a:rPr>
              <a:t>People with Incomes &lt;138% FPL)</a:t>
            </a:r>
          </a:p>
          <a:p>
            <a:endParaRPr lang="en-US" sz="2300" b="1" dirty="0" smtClean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Calibri" pitchFamily="34" charset="0"/>
              </a:rPr>
              <a:t>Additional Options for Improving Affordability</a:t>
            </a:r>
          </a:p>
          <a:p>
            <a:endParaRPr lang="en-US" sz="2300" b="1" dirty="0" smtClean="0">
              <a:latin typeface="Calibri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 smtClean="0">
                <a:latin typeface="Calibri" pitchFamily="34" charset="0"/>
              </a:rPr>
              <a:t>Discussion</a:t>
            </a:r>
            <a:endParaRPr lang="en-US" sz="2300" b="1" dirty="0">
              <a:latin typeface="Calibri" panose="020F0502020204030204" pitchFamily="34" charset="0"/>
              <a:ea typeface="ＭＳ Ｐゴシック"/>
            </a:endParaRPr>
          </a:p>
          <a:p>
            <a:endParaRPr lang="en-US" sz="2300" b="1" dirty="0">
              <a:latin typeface="Calibri" panose="020F0502020204030204" pitchFamily="34" charset="0"/>
              <a:ea typeface="ＭＳ Ｐゴシック"/>
            </a:endParaRPr>
          </a:p>
          <a:p>
            <a:endParaRPr lang="en-US" sz="4800" b="1" dirty="0">
              <a:latin typeface="Calibri" panose="020F0502020204030204" pitchFamily="34" charset="0"/>
              <a:ea typeface="ＭＳ Ｐゴシック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dirty="0" smtClean="0"/>
              <a:t>Minnesota Task Force on Health Care Financing | Manatt, Phelps &amp; Phillips, LLP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2558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239"/>
            <a:ext cx="8763000" cy="533736"/>
          </a:xfrm>
        </p:spPr>
        <p:txBody>
          <a:bodyPr/>
          <a:lstStyle/>
          <a:p>
            <a:pPr lvl="0" defTabSz="914400" eaLnBrk="0" hangingPunct="0"/>
            <a:r>
              <a:rPr lang="en-US" sz="28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Implementation Revisited: </a:t>
            </a:r>
            <a:r>
              <a:rPr lang="en-US" sz="28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Current Coverage </a:t>
            </a:r>
            <a:r>
              <a:rPr lang="en-US" sz="28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Model</a:t>
            </a:r>
            <a:endParaRPr lang="en-US" sz="2000" dirty="0"/>
          </a:p>
        </p:txBody>
      </p:sp>
      <p:graphicFrame>
        <p:nvGraphicFramePr>
          <p:cNvPr id="3" name="Table 2" descr="Category Considerations&#10;Approach • Continue BHP model; expand MinnesotaCare eligibility to 275% FPL&#10;Authority • BHP Blueprint amendment and 1115 waiver&#10;OR&#10;• 1332 waiver and 1115 waiver&#10;Marketplace • Reduces size of Marketplace risk pool&#10;• May not be able to implement in an SSBM /FFM (unclear if FFM can administer eligibility for a BHP) 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8422"/>
              </p:ext>
            </p:extLst>
          </p:nvPr>
        </p:nvGraphicFramePr>
        <p:xfrm>
          <a:off x="448235" y="1116997"/>
          <a:ext cx="9215718" cy="51511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72235"/>
                <a:gridCol w="7143483"/>
              </a:tblGrid>
              <a:tr h="456545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Category</a:t>
                      </a:r>
                      <a:endParaRPr lang="en-US" sz="3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Considerations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latin typeface="Calibri" pitchFamily="34" charset="0"/>
                        </a:rPr>
                        <a:t>Approach</a:t>
                      </a:r>
                      <a:endParaRPr lang="en-US" sz="2800" b="1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Continue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BHP model; expand MinnesotaCare eligibility to 275% FPL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latin typeface="Calibri" pitchFamily="34" charset="0"/>
                        </a:rPr>
                        <a:t>Authority</a:t>
                      </a:r>
                      <a:endParaRPr lang="en-US" sz="2800" b="1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BHP Blueprint amendment and 1115 waiver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OR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1332 waiver and 1115 waiver</a:t>
                      </a:r>
                      <a:endParaRPr lang="en-US" sz="2800" baseline="0" dirty="0" smtClean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36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latin typeface="Calibri" pitchFamily="34" charset="0"/>
                        </a:rPr>
                        <a:t>Marketplace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Reduces size of Marketplace risk pool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May not be able to implement in an SSBM /FFM (unclear if FFM can administer eligibility for a BHP) 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691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239"/>
            <a:ext cx="8763000" cy="533736"/>
          </a:xfrm>
        </p:spPr>
        <p:txBody>
          <a:bodyPr/>
          <a:lstStyle/>
          <a:p>
            <a:pPr lvl="0" defTabSz="914400" eaLnBrk="0" hangingPunct="0"/>
            <a:r>
              <a:rPr lang="en-US" sz="28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Implementation Revisited: </a:t>
            </a:r>
            <a:r>
              <a:rPr lang="en-US" sz="28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Medicaid Consolidation </a:t>
            </a:r>
            <a:r>
              <a:rPr lang="en-US" sz="28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Model</a:t>
            </a:r>
            <a:endParaRPr lang="en-US" sz="2000" dirty="0"/>
          </a:p>
        </p:txBody>
      </p:sp>
      <p:graphicFrame>
        <p:nvGraphicFramePr>
          <p:cNvPr id="3" name="Table 2" descr="Category Considerations&#10;Approach • Consolidate MinnesotaCare into Medical Assistance to create a single insurance affordability program for people  with incomes from 0-275% FPL – Medicaid and MinnesotaCare eligible consumers enroll in single set of plans&#10;Authority • BHP Blueprint amendment and 1115 waiver&#10;OR &#10;• 1332 waiver and 1115 waiver&#10;Marketplace • Reduces size of Marketplace risk pool&#10;• May be not able to implement in SSBM/FFM (unclear if FFM can administer eligibility for a BHP)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58795"/>
              </p:ext>
            </p:extLst>
          </p:nvPr>
        </p:nvGraphicFramePr>
        <p:xfrm>
          <a:off x="690748" y="1219200"/>
          <a:ext cx="8758052" cy="5273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69325"/>
                <a:gridCol w="6788727"/>
              </a:tblGrid>
              <a:tr h="35434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Category</a:t>
                      </a:r>
                      <a:endParaRPr lang="en-US" sz="2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Considerations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7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latin typeface="Calibri" pitchFamily="34" charset="0"/>
                        </a:rPr>
                        <a:t>Approach</a:t>
                      </a:r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="0" i="0" baseline="0" dirty="0" smtClean="0">
                          <a:latin typeface="Calibri" pitchFamily="34" charset="0"/>
                        </a:rPr>
                        <a:t>C</a:t>
                      </a:r>
                      <a:r>
                        <a:rPr lang="en-US" sz="2400" baseline="0" dirty="0" smtClean="0">
                          <a:latin typeface="Calibri" pitchFamily="34" charset="0"/>
                        </a:rPr>
                        <a:t>onsolidate MinnesotaCare into Medical Assistance to create a single insurance affordability program for people  with incomes from 0-275% FPL – Medicaid and MinnesotaCare eligible consumers enroll in single set of plans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latin typeface="Calibri" pitchFamily="34" charset="0"/>
                        </a:rPr>
                        <a:t>Authority</a:t>
                      </a:r>
                      <a:endParaRPr lang="en-US" sz="2400" b="1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BHP Blueprint amendment and 1115 waiver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OR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1332 waiver and 1115 waiver</a:t>
                      </a:r>
                      <a:endParaRPr lang="en-US" sz="2400" baseline="0" dirty="0" smtClean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23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latin typeface="Calibri" pitchFamily="34" charset="0"/>
                        </a:rPr>
                        <a:t>Marketplace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Reduces size of Marketplace risk pool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May be not able to implement in SSBM/FFM (unclear if FFM can administer eligibility for a BHP)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0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017"/>
            <a:ext cx="8763000" cy="502958"/>
          </a:xfrm>
        </p:spPr>
        <p:txBody>
          <a:bodyPr/>
          <a:lstStyle/>
          <a:p>
            <a:pPr lvl="0" defTabSz="914400" eaLnBrk="0" hangingPunct="0"/>
            <a:r>
              <a:rPr lang="en-US" sz="26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Implementation Revisited: </a:t>
            </a:r>
            <a:r>
              <a:rPr lang="en-US" sz="26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Marketplace Consolidation </a:t>
            </a:r>
            <a:r>
              <a:rPr lang="en-US" sz="26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Model</a:t>
            </a:r>
            <a:endParaRPr lang="en-US" sz="2600" dirty="0"/>
          </a:p>
        </p:txBody>
      </p:sp>
      <p:graphicFrame>
        <p:nvGraphicFramePr>
          <p:cNvPr id="3" name="Table 2" descr="Category Considerations&#10;Approach • Consolidate MinnesotaCare into  Marketplace  - MinnesotaCare eligible consumers enroll in Silver Level QHPs&#10;• Maintain subsidies for consumers  with incomes up to 200% FPL and expand enhanced subsidies to people with incomes up to 275% FPL&#10;Authority • 1115 waiver&#10;Marketplace • Increases size of Marketplace risk pool&#10;• Increases tax revenue to support a SBM&#10;• Likely implementable in SSBM/FFM provided State able to directly provide additional subsidy to QHP carriers&#10;State Example • Massachusetts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207333"/>
              </p:ext>
            </p:extLst>
          </p:nvPr>
        </p:nvGraphicFramePr>
        <p:xfrm>
          <a:off x="457200" y="1059284"/>
          <a:ext cx="9235440" cy="57987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76669"/>
                <a:gridCol w="7158771"/>
              </a:tblGrid>
              <a:tr h="608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Category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Considerations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26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latin typeface="Calibri" pitchFamily="34" charset="0"/>
                        </a:rPr>
                        <a:t>Approach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</a:rPr>
                        <a:t>C</a:t>
                      </a:r>
                      <a:r>
                        <a:rPr lang="en-US" sz="2000" baseline="0" dirty="0" smtClean="0">
                          <a:latin typeface="Calibri" pitchFamily="34" charset="0"/>
                        </a:rPr>
                        <a:t>onsolidate MinnesotaCare into  Marketplace  - MinnesotaCare eligible consumers enroll in Silver Level QHPs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aseline="0" dirty="0" smtClean="0">
                          <a:latin typeface="Calibri" pitchFamily="34" charset="0"/>
                        </a:rPr>
                        <a:t>Maintain subsidies for consumers  with incomes up to 200% FPL and expand enhanced subsidies to people with incomes up to 275% FPL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latin typeface="Calibri" pitchFamily="34" charset="0"/>
                        </a:rPr>
                        <a:t>Authority</a:t>
                      </a:r>
                      <a:endParaRPr lang="en-US" sz="2000" b="1" dirty="0">
                        <a:latin typeface="Calibri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1115 waiver</a:t>
                      </a:r>
                      <a:endParaRPr lang="en-US" sz="2000" baseline="0" dirty="0" smtClean="0">
                        <a:latin typeface="Calibri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67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latin typeface="Calibri" pitchFamily="34" charset="0"/>
                        </a:rPr>
                        <a:t>Marketplace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Increases size of Marketplace risk pool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Increases tax revenue to support a SBM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Likely implementable in SSBM/FFM provided State able to directly provide additional subsidy to QHP carriers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51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 smtClean="0">
                          <a:latin typeface="Calibri" pitchFamily="34" charset="0"/>
                        </a:rPr>
                        <a:t>State Example</a:t>
                      </a:r>
                    </a:p>
                  </a:txBody>
                  <a:tcPr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Massachusetts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52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1581"/>
            <a:ext cx="8763000" cy="1210844"/>
          </a:xfrm>
        </p:spPr>
        <p:txBody>
          <a:bodyPr/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Alternative Medicaid Models</a:t>
            </a:r>
            <a:b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(For People with Incomes &lt;138% FPL)</a:t>
            </a: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13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dirty="0">
                <a:solidFill>
                  <a:srgbClr val="000000"/>
                </a:solidFill>
                <a:latin typeface="Georgia" pitchFamily="18" charset="0"/>
                <a:ea typeface="ＭＳ Ｐゴシック"/>
                <a:cs typeface="ＭＳ Ｐゴシック"/>
              </a:rPr>
              <a:t>QHP Premium </a:t>
            </a:r>
            <a:r>
              <a:rPr lang="en-US" sz="3200" dirty="0" smtClean="0">
                <a:solidFill>
                  <a:srgbClr val="000000"/>
                </a:solidFill>
                <a:latin typeface="Georgia" pitchFamily="18" charset="0"/>
                <a:ea typeface="ＭＳ Ｐゴシック"/>
                <a:cs typeface="ＭＳ Ｐゴシック"/>
              </a:rPr>
              <a:t>Assistance</a:t>
            </a:r>
            <a:endParaRPr lang="en-US" dirty="0"/>
          </a:p>
        </p:txBody>
      </p:sp>
      <p:pic>
        <p:nvPicPr>
          <p:cNvPr id="3" name="Picture 2" descr="medicaid -&gt; Marketplace -&gt; QHP Cover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0" y="2227430"/>
            <a:ext cx="4267570" cy="3255546"/>
          </a:xfrm>
          <a:prstGeom prst="rect">
            <a:avLst/>
          </a:prstGeom>
        </p:spPr>
      </p:pic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5532120" y="1451482"/>
            <a:ext cx="4337687" cy="533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marL="2857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18383" lvl="1" indent="-318383" defTabSz="1018824" fontAlgn="auto">
              <a:spcBef>
                <a:spcPts val="0"/>
              </a:spcBef>
              <a:spcAft>
                <a:spcPts val="1671"/>
              </a:spcAft>
              <a:buFont typeface="Arial" panose="020B0604020202020204" pitchFamily="34" charset="0"/>
              <a:buChar char="•"/>
              <a:defRPr/>
            </a:pPr>
            <a:r>
              <a:rPr lang="en-US" sz="1700" kern="0" dirty="0">
                <a:solidFill>
                  <a:srgbClr val="000000"/>
                </a:solidFill>
              </a:rPr>
              <a:t>States purchase qualified health plans (QHPs) certified  for sale on the Marketplace </a:t>
            </a:r>
            <a:r>
              <a:rPr lang="en-US" sz="1700" kern="0" dirty="0" smtClean="0">
                <a:solidFill>
                  <a:srgbClr val="000000"/>
                </a:solidFill>
              </a:rPr>
              <a:t>for Medicaid eligible individuals</a:t>
            </a:r>
            <a:endParaRPr lang="en-US" sz="1700" kern="0" dirty="0">
              <a:solidFill>
                <a:srgbClr val="000000"/>
              </a:solidFill>
            </a:endParaRPr>
          </a:p>
          <a:p>
            <a:pPr marL="318383" lvl="1" indent="-318383" defTabSz="1018824" fontAlgn="auto">
              <a:spcBef>
                <a:spcPts val="0"/>
              </a:spcBef>
              <a:spcAft>
                <a:spcPts val="1671"/>
              </a:spcAft>
              <a:buFont typeface="Arial" panose="020B0604020202020204" pitchFamily="34" charset="0"/>
              <a:buChar char="•"/>
              <a:defRPr/>
            </a:pPr>
            <a:r>
              <a:rPr lang="en-US" sz="1700" kern="0" dirty="0">
                <a:solidFill>
                  <a:srgbClr val="000000"/>
                </a:solidFill>
              </a:rPr>
              <a:t>States meet all Medicaid benefits and cost-sharing protections </a:t>
            </a:r>
          </a:p>
          <a:p>
            <a:pPr marL="318383" lvl="1" indent="-318383" defTabSz="1018824" fontAlgn="auto">
              <a:spcBef>
                <a:spcPts val="0"/>
              </a:spcBef>
              <a:spcAft>
                <a:spcPts val="1671"/>
              </a:spcAft>
              <a:buFont typeface="Arial" panose="020B0604020202020204" pitchFamily="34" charset="0"/>
              <a:buChar char="•"/>
              <a:defRPr/>
            </a:pPr>
            <a:r>
              <a:rPr lang="en-US" sz="1700" kern="0" dirty="0">
                <a:solidFill>
                  <a:srgbClr val="000000"/>
                </a:solidFill>
              </a:rPr>
              <a:t>Promotes continuity of coverage </a:t>
            </a:r>
          </a:p>
          <a:p>
            <a:pPr marL="318383" lvl="1" indent="-318383" defTabSz="1018824" fontAlgn="auto">
              <a:spcBef>
                <a:spcPts val="0"/>
              </a:spcBef>
              <a:spcAft>
                <a:spcPts val="1671"/>
              </a:spcAft>
              <a:buFont typeface="Arial" panose="020B0604020202020204" pitchFamily="34" charset="0"/>
              <a:buChar char="•"/>
              <a:defRPr/>
            </a:pPr>
            <a:r>
              <a:rPr lang="en-US" sz="1700" kern="0" dirty="0">
                <a:solidFill>
                  <a:srgbClr val="000000"/>
                </a:solidFill>
              </a:rPr>
              <a:t>Ensures consistent access to </a:t>
            </a:r>
            <a:r>
              <a:rPr lang="en-US" sz="1700" kern="0" dirty="0" smtClean="0">
                <a:solidFill>
                  <a:srgbClr val="000000"/>
                </a:solidFill>
              </a:rPr>
              <a:t>providers and rationalizes </a:t>
            </a:r>
            <a:r>
              <a:rPr lang="en-US" sz="1700" kern="0" dirty="0">
                <a:solidFill>
                  <a:srgbClr val="000000"/>
                </a:solidFill>
              </a:rPr>
              <a:t>provider reimbursement </a:t>
            </a:r>
          </a:p>
          <a:p>
            <a:pPr marL="318383" lvl="1" indent="-318383" defTabSz="1018824" fontAlgn="auto">
              <a:spcBef>
                <a:spcPts val="0"/>
              </a:spcBef>
              <a:spcAft>
                <a:spcPts val="1671"/>
              </a:spcAft>
              <a:buFont typeface="Arial" panose="020B0604020202020204" pitchFamily="34" charset="0"/>
              <a:buChar char="•"/>
              <a:defRPr/>
            </a:pPr>
            <a:r>
              <a:rPr lang="en-US" sz="1700" kern="0" dirty="0">
                <a:solidFill>
                  <a:srgbClr val="000000"/>
                </a:solidFill>
              </a:rPr>
              <a:t>Enhances integration and efficiency of public and private coverage</a:t>
            </a:r>
          </a:p>
          <a:p>
            <a:pPr marL="318383" lvl="1" indent="-318383" defTabSz="1018824" fontAlgn="auto">
              <a:spcBef>
                <a:spcPts val="0"/>
              </a:spcBef>
              <a:spcAft>
                <a:spcPts val="1671"/>
              </a:spcAft>
              <a:buFont typeface="Arial" panose="020B0604020202020204" pitchFamily="34" charset="0"/>
              <a:buChar char="•"/>
              <a:defRPr/>
            </a:pPr>
            <a:r>
              <a:rPr lang="en-US" sz="1700" kern="0" dirty="0">
                <a:solidFill>
                  <a:srgbClr val="000000"/>
                </a:solidFill>
              </a:rPr>
              <a:t>May create a more competitive </a:t>
            </a:r>
            <a:r>
              <a:rPr lang="en-US" sz="1700" kern="0" dirty="0" smtClean="0">
                <a:solidFill>
                  <a:srgbClr val="000000"/>
                </a:solidFill>
              </a:rPr>
              <a:t>Marketplace</a:t>
            </a:r>
          </a:p>
          <a:p>
            <a:pPr marL="318383" lvl="1" indent="-318383" defTabSz="1018824" fontAlgn="auto">
              <a:spcBef>
                <a:spcPts val="0"/>
              </a:spcBef>
              <a:spcAft>
                <a:spcPts val="1671"/>
              </a:spcAft>
              <a:buFont typeface="Arial" panose="020B0604020202020204" pitchFamily="34" charset="0"/>
              <a:buChar char="•"/>
              <a:defRPr/>
            </a:pPr>
            <a:r>
              <a:rPr lang="en-US" sz="1700" kern="0" dirty="0" smtClean="0">
                <a:solidFill>
                  <a:srgbClr val="000000"/>
                </a:solidFill>
              </a:rPr>
              <a:t>May not be a strategy for states with established MMC programs</a:t>
            </a:r>
            <a:endParaRPr lang="en-US" sz="1700" kern="0" dirty="0">
              <a:solidFill>
                <a:srgbClr val="000000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4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1018824" eaLnBrk="0" hangingPunct="0">
              <a:defRPr/>
            </a:pPr>
            <a:r>
              <a:rPr lang="en-US" sz="3200" dirty="0">
                <a:solidFill>
                  <a:srgbClr val="000000"/>
                </a:solidFill>
                <a:latin typeface="Georgia" pitchFamily="18" charset="0"/>
                <a:ea typeface="+mn-ea"/>
                <a:cs typeface="+mn-cs"/>
              </a:rPr>
              <a:t>QHP Premium Assistance </a:t>
            </a:r>
            <a:r>
              <a:rPr lang="en-US" sz="3200" dirty="0" smtClean="0">
                <a:solidFill>
                  <a:srgbClr val="000000"/>
                </a:solidFill>
                <a:latin typeface="Georgia" pitchFamily="18" charset="0"/>
                <a:ea typeface="+mn-ea"/>
                <a:cs typeface="+mn-cs"/>
              </a:rPr>
              <a:t>Implementation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7353" y="1263392"/>
            <a:ext cx="2950149" cy="201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Calibri" pitchFamily="34" charset="0"/>
              </a:rPr>
              <a:t>ARKANSAS</a:t>
            </a:r>
            <a:r>
              <a:rPr lang="en-US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US" altLang="en-US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Newly eligible adults </a:t>
            </a:r>
            <a:b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0-138% </a:t>
            </a:r>
            <a:r>
              <a:rPr lang="en-US" altLang="en-US" sz="2000" dirty="0" smtClean="0">
                <a:solidFill>
                  <a:srgbClr val="000000"/>
                </a:solidFill>
                <a:latin typeface="Calibri" pitchFamily="34" charset="0"/>
              </a:rPr>
              <a:t>FPL</a:t>
            </a: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Medically frail individuals are excluded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4415405"/>
            <a:ext cx="2011680" cy="656875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>APPROVED</a:t>
            </a:r>
            <a:br>
              <a:rPr lang="en-US" sz="1800" b="1" kern="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>9/27/13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7502" y="1258373"/>
            <a:ext cx="3215898" cy="262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Calibri" pitchFamily="34" charset="0"/>
              </a:rPr>
              <a:t>IOWA</a:t>
            </a:r>
            <a:r>
              <a:rPr lang="en-US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US" altLang="en-US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Newly eligible adults </a:t>
            </a:r>
            <a:b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100-138% </a:t>
            </a:r>
            <a:r>
              <a:rPr lang="en-US" altLang="en-US" sz="2000" dirty="0" smtClean="0">
                <a:solidFill>
                  <a:srgbClr val="000000"/>
                </a:solidFill>
                <a:latin typeface="Calibri" pitchFamily="34" charset="0"/>
              </a:rPr>
              <a:t>FPL</a:t>
            </a: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Medically frail individuals are </a:t>
            </a:r>
            <a:r>
              <a:rPr lang="en-US" altLang="en-US" sz="2000" dirty="0" smtClean="0">
                <a:solidFill>
                  <a:srgbClr val="000000"/>
                </a:solidFill>
                <a:latin typeface="Calibri" pitchFamily="34" charset="0"/>
              </a:rPr>
              <a:t>exempt</a:t>
            </a: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(Newly eligible adults &lt;100% FPL are enrolled in fee-for-service Medicaid)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2658" y="4415405"/>
            <a:ext cx="2011680" cy="1918759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>APPROVED</a:t>
            </a:r>
            <a:br>
              <a:rPr lang="en-US" sz="1800" b="1" kern="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>12/10/13</a:t>
            </a:r>
            <a:br>
              <a:rPr lang="en-US" sz="1800" b="1" kern="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sz="1800" b="1" kern="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Marketplace Premium Assistance only one component of expansion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7502" y="6337334"/>
            <a:ext cx="2055259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Program currently voluntary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772758" y="1263392"/>
            <a:ext cx="2920497" cy="324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Calibri" pitchFamily="34" charset="0"/>
              </a:rPr>
              <a:t>NEW HAMPSHIRE</a:t>
            </a:r>
            <a:r>
              <a:rPr lang="en-US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endParaRPr lang="en-US" altLang="en-US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Newly eligible adults </a:t>
            </a:r>
            <a:b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0-138% FPL who do not have access to cost-effective employer-sponsored </a:t>
            </a:r>
            <a:r>
              <a:rPr lang="en-US" altLang="en-US" sz="2000" dirty="0" smtClean="0">
                <a:solidFill>
                  <a:srgbClr val="000000"/>
                </a:solidFill>
                <a:latin typeface="Calibri" pitchFamily="34" charset="0"/>
              </a:rPr>
              <a:t>insurance</a:t>
            </a:r>
            <a:endParaRPr lang="en-US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Calibri" pitchFamily="34" charset="0"/>
              </a:rPr>
              <a:t>Medically frail individuals are excluded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72758" y="4454171"/>
            <a:ext cx="2011680" cy="1918759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>APPROVED</a:t>
            </a:r>
            <a:br>
              <a:rPr lang="en-US" sz="1800" b="1" kern="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>3/4/15</a:t>
            </a:r>
            <a:br>
              <a:rPr lang="en-US" sz="1800" b="1" kern="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kern="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sz="1800" b="1" kern="0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600" kern="0" dirty="0">
                <a:solidFill>
                  <a:sysClr val="windowText" lastClr="000000"/>
                </a:solidFill>
                <a:latin typeface="Calibri"/>
              </a:rPr>
              <a:t>Marketplace Premium Assistance only one component of expansion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2758" y="6334164"/>
            <a:ext cx="2055259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Program </a:t>
            </a:r>
            <a:r>
              <a:rPr lang="en-US" sz="1600" dirty="0" smtClean="0">
                <a:latin typeface="Calibri" panose="020F0502020204030204" pitchFamily="34" charset="0"/>
              </a:rPr>
              <a:t>begins 1/1/2016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063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1018824" eaLnBrk="0" hangingPunct="0">
              <a:defRPr/>
            </a:pPr>
            <a:r>
              <a:rPr lang="en-US" sz="3200" dirty="0">
                <a:solidFill>
                  <a:srgbClr val="000000"/>
                </a:solidFill>
                <a:latin typeface="Georgia" pitchFamily="18" charset="0"/>
                <a:ea typeface="+mn-ea"/>
                <a:cs typeface="+mn-cs"/>
              </a:rPr>
              <a:t>The Arkansas Private </a:t>
            </a:r>
            <a:r>
              <a:rPr lang="en-US" sz="3200" dirty="0" smtClean="0">
                <a:solidFill>
                  <a:srgbClr val="000000"/>
                </a:solidFill>
                <a:latin typeface="Georgia" pitchFamily="18" charset="0"/>
                <a:ea typeface="+mn-ea"/>
                <a:cs typeface="+mn-cs"/>
              </a:rPr>
              <a:t>Option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942975"/>
            <a:ext cx="9469068" cy="597115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spcAft>
                <a:spcPts val="1560"/>
              </a:spcAft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Arkansas’s Private Option:</a:t>
            </a:r>
          </a:p>
          <a:p>
            <a:pPr marL="318383" indent="-318383">
              <a:spcAft>
                <a:spcPts val="156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Mandatory premium assistance authorized by 1115 waiver</a:t>
            </a:r>
          </a:p>
          <a:p>
            <a:pPr marL="318383" indent="-318383">
              <a:spcAft>
                <a:spcPts val="156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Eligible individuals are permitted to shop among and enroll in Silver metal level QHPs in the Marketplace</a:t>
            </a:r>
          </a:p>
          <a:p>
            <a:pPr marL="318383" indent="-318383">
              <a:spcAft>
                <a:spcPts val="156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Enrollees &gt;100% FPL make sliding scale premium-like contributions to Independence Accounts (similar to HSAs) ranging from $10/month to $15/month based on income</a:t>
            </a:r>
          </a:p>
          <a:p>
            <a:pPr marL="318383" indent="-318383">
              <a:spcAft>
                <a:spcPts val="156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Enrollees use their Independence Account to pay their cost sharing up to maximum out-of-pocket limit</a:t>
            </a:r>
          </a:p>
          <a:p>
            <a:pPr marL="318383" indent="-318383">
              <a:spcAft>
                <a:spcPts val="156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Cost sharing  is for range of services for individuals &gt;100% FPL, cost sharing at maximum levels permitted by law</a:t>
            </a:r>
          </a:p>
          <a:p>
            <a:pPr marL="318383" indent="-318383">
              <a:spcAft>
                <a:spcPts val="156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Payment of Independence Account contributions is not a condition of eligibility; if enrollee does not make monthly contribution, must pay cost sharing  at point of service </a:t>
            </a:r>
          </a:p>
          <a:p>
            <a:pPr marL="318383" indent="-318383">
              <a:spcAft>
                <a:spcPts val="156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Coverage began on October 1, 2013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88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1018824" eaLnBrk="0" hangingPunct="0">
              <a:defRPr/>
            </a:pPr>
            <a:r>
              <a:rPr lang="en-US" sz="3200" dirty="0">
                <a:solidFill>
                  <a:srgbClr val="000000"/>
                </a:solidFill>
                <a:latin typeface="Georgia" pitchFamily="18" charset="0"/>
                <a:ea typeface="+mn-ea"/>
                <a:cs typeface="+mn-cs"/>
              </a:rPr>
              <a:t>The Arkansas Private Option: Early </a:t>
            </a:r>
            <a:r>
              <a:rPr lang="en-US" sz="3200" dirty="0" smtClean="0">
                <a:solidFill>
                  <a:srgbClr val="000000"/>
                </a:solidFill>
                <a:latin typeface="Georgia" pitchFamily="18" charset="0"/>
                <a:ea typeface="+mn-ea"/>
                <a:cs typeface="+mn-cs"/>
              </a:rPr>
              <a:t>Outcomes</a:t>
            </a:r>
            <a:endParaRPr lang="en-US" dirty="0"/>
          </a:p>
        </p:txBody>
      </p:sp>
      <p:sp>
        <p:nvSpPr>
          <p:cNvPr id="36" name="Up Arrow 35" descr="up arrow"/>
          <p:cNvSpPr/>
          <p:nvPr/>
        </p:nvSpPr>
        <p:spPr bwMode="auto">
          <a:xfrm>
            <a:off x="979819" y="1067885"/>
            <a:ext cx="757021" cy="834706"/>
          </a:xfrm>
          <a:prstGeom prst="up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059" y="1884589"/>
            <a:ext cx="1387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Calibri" panose="020F0502020204030204" pitchFamily="34" charset="0"/>
              </a:rPr>
              <a:t>≤ </a:t>
            </a:r>
            <a:r>
              <a:rPr lang="en-US" sz="1800" b="1" dirty="0" smtClean="0">
                <a:latin typeface="Calibri" panose="020F0502020204030204" pitchFamily="34" charset="0"/>
              </a:rPr>
              <a:t>138% FPL Coverage</a:t>
            </a:r>
            <a:endParaRPr lang="en-US" sz="1800" b="1" dirty="0"/>
          </a:p>
        </p:txBody>
      </p:sp>
      <p:sp>
        <p:nvSpPr>
          <p:cNvPr id="79" name="Rectangle 78"/>
          <p:cNvSpPr/>
          <p:nvPr/>
        </p:nvSpPr>
        <p:spPr>
          <a:xfrm>
            <a:off x="2133753" y="1327093"/>
            <a:ext cx="7277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 </a:t>
            </a:r>
            <a:r>
              <a:rPr lang="en-US" sz="1800" dirty="0">
                <a:latin typeface="Calibri" panose="020F0502020204030204" pitchFamily="34" charset="0"/>
              </a:rPr>
              <a:t>of the end of March 2015, approximately 230,000 </a:t>
            </a:r>
            <a:r>
              <a:rPr lang="en-US" sz="1800" dirty="0" smtClean="0">
                <a:latin typeface="Calibri" panose="020F0502020204030204" pitchFamily="34" charset="0"/>
              </a:rPr>
              <a:t>individuals with </a:t>
            </a:r>
            <a:r>
              <a:rPr lang="en-US" sz="1800" dirty="0">
                <a:latin typeface="Calibri" panose="020F0502020204030204" pitchFamily="34" charset="0"/>
              </a:rPr>
              <a:t>incomes </a:t>
            </a:r>
            <a:r>
              <a:rPr lang="en-US" sz="1800" dirty="0" smtClean="0">
                <a:latin typeface="Calibri" panose="020F0502020204030204" pitchFamily="34" charset="0"/>
              </a:rPr>
              <a:t>≤138% FPL </a:t>
            </a:r>
            <a:r>
              <a:rPr lang="en-US" sz="1800" dirty="0">
                <a:latin typeface="Calibri" panose="020F0502020204030204" pitchFamily="34" charset="0"/>
              </a:rPr>
              <a:t>had </a:t>
            </a:r>
            <a:r>
              <a:rPr lang="en-US" sz="1800" dirty="0" smtClean="0">
                <a:latin typeface="Calibri" panose="020F0502020204030204" pitchFamily="34" charset="0"/>
              </a:rPr>
              <a:t>gained coverage </a:t>
            </a:r>
            <a:r>
              <a:rPr lang="en-US" sz="1800" dirty="0">
                <a:latin typeface="Calibri" panose="020F0502020204030204" pitchFamily="34" charset="0"/>
              </a:rPr>
              <a:t>in Arkansas through the </a:t>
            </a:r>
            <a:r>
              <a:rPr lang="en-US" sz="1800" dirty="0" smtClean="0">
                <a:latin typeface="Calibri" panose="020F0502020204030204" pitchFamily="34" charset="0"/>
              </a:rPr>
              <a:t>Private Option (90% enrolled in the Marketplace; 10% were determined to be medically frail and enrolled in traditional Medicaid)</a:t>
            </a:r>
          </a:p>
        </p:txBody>
      </p:sp>
      <p:sp>
        <p:nvSpPr>
          <p:cNvPr id="30" name="Up Arrow 29" descr="up arrow"/>
          <p:cNvSpPr/>
          <p:nvPr/>
        </p:nvSpPr>
        <p:spPr bwMode="auto">
          <a:xfrm>
            <a:off x="1027200" y="2515401"/>
            <a:ext cx="757021" cy="834706"/>
          </a:xfrm>
          <a:prstGeom prst="up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7202" y="3279363"/>
            <a:ext cx="1387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Calibri" panose="020F0502020204030204" pitchFamily="34" charset="0"/>
              </a:rPr>
              <a:t>&gt; 138% FPL Coverage</a:t>
            </a:r>
            <a:endParaRPr lang="en-US" sz="1800" b="1" dirty="0"/>
          </a:p>
        </p:txBody>
      </p:sp>
      <p:sp>
        <p:nvSpPr>
          <p:cNvPr id="78" name="Rectangle 77"/>
          <p:cNvSpPr/>
          <p:nvPr/>
        </p:nvSpPr>
        <p:spPr>
          <a:xfrm>
            <a:off x="2136804" y="2840175"/>
            <a:ext cx="72740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As of March </a:t>
            </a:r>
            <a:r>
              <a:rPr lang="en-US" sz="1800" dirty="0" smtClean="0">
                <a:latin typeface="Calibri" panose="020F0502020204030204" pitchFamily="34" charset="0"/>
              </a:rPr>
              <a:t>2015</a:t>
            </a:r>
            <a:r>
              <a:rPr lang="en-US" sz="1800" dirty="0">
                <a:latin typeface="Calibri" panose="020F0502020204030204" pitchFamily="34" charset="0"/>
              </a:rPr>
              <a:t>, nearly 66,000 individuals with </a:t>
            </a:r>
            <a:r>
              <a:rPr lang="en-US" sz="1800" dirty="0" smtClean="0">
                <a:latin typeface="Calibri" panose="020F0502020204030204" pitchFamily="34" charset="0"/>
              </a:rPr>
              <a:t>incomes ˃138% FPL </a:t>
            </a:r>
            <a:r>
              <a:rPr lang="en-US" sz="1800" dirty="0">
                <a:latin typeface="Calibri" panose="020F0502020204030204" pitchFamily="34" charset="0"/>
              </a:rPr>
              <a:t>had enrolled in the Arkansas </a:t>
            </a:r>
            <a:r>
              <a:rPr lang="en-US" sz="1800" dirty="0" smtClean="0">
                <a:latin typeface="Calibri" panose="020F0502020204030204" pitchFamily="34" charset="0"/>
              </a:rPr>
              <a:t>marketplace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(a 50% increase </a:t>
            </a:r>
            <a:r>
              <a:rPr lang="en-US" sz="1800" dirty="0">
                <a:latin typeface="Calibri" panose="020F0502020204030204" pitchFamily="34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</a:rPr>
              <a:t>total enrollment compared to  2014)</a:t>
            </a:r>
          </a:p>
        </p:txBody>
      </p:sp>
      <p:sp>
        <p:nvSpPr>
          <p:cNvPr id="27" name="Up Arrow 26" descr="down arrow"/>
          <p:cNvSpPr/>
          <p:nvPr/>
        </p:nvSpPr>
        <p:spPr bwMode="auto">
          <a:xfrm rot="10800000">
            <a:off x="979819" y="3923975"/>
            <a:ext cx="757021" cy="834706"/>
          </a:xfrm>
          <a:prstGeom prst="up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7105" y="4642906"/>
            <a:ext cx="1387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Calibri" panose="020F0502020204030204" pitchFamily="34" charset="0"/>
              </a:rPr>
              <a:t>Premium</a:t>
            </a:r>
          </a:p>
          <a:p>
            <a:pPr algn="ctr"/>
            <a:r>
              <a:rPr lang="en-US" sz="1800" b="1" dirty="0" smtClean="0">
                <a:latin typeface="Calibri" panose="020F0502020204030204" pitchFamily="34" charset="0"/>
              </a:rPr>
              <a:t>Cost</a:t>
            </a:r>
            <a:endParaRPr lang="en-US" sz="1800" b="1" dirty="0"/>
          </a:p>
        </p:txBody>
      </p:sp>
      <p:sp>
        <p:nvSpPr>
          <p:cNvPr id="85" name="Rectangle 84"/>
          <p:cNvSpPr/>
          <p:nvPr/>
        </p:nvSpPr>
        <p:spPr>
          <a:xfrm>
            <a:off x="2196231" y="4328218"/>
            <a:ext cx="7273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A</a:t>
            </a:r>
            <a:r>
              <a:rPr lang="en-US" sz="1800" dirty="0" smtClean="0">
                <a:latin typeface="Calibri" panose="020F0502020204030204" pitchFamily="34" charset="0"/>
              </a:rPr>
              <a:t>verage QHP </a:t>
            </a:r>
            <a:r>
              <a:rPr lang="en-US" sz="1800" dirty="0">
                <a:latin typeface="Calibri" panose="020F0502020204030204" pitchFamily="34" charset="0"/>
              </a:rPr>
              <a:t>premiums </a:t>
            </a:r>
            <a:r>
              <a:rPr lang="en-US" sz="1800" dirty="0" smtClean="0">
                <a:latin typeface="Calibri" panose="020F0502020204030204" pitchFamily="34" charset="0"/>
              </a:rPr>
              <a:t>fell by 2% from 2014 </a:t>
            </a:r>
            <a:r>
              <a:rPr lang="en-US" sz="1800" dirty="0">
                <a:latin typeface="Calibri" panose="020F0502020204030204" pitchFamily="34" charset="0"/>
              </a:rPr>
              <a:t>to </a:t>
            </a:r>
            <a:r>
              <a:rPr lang="en-US" sz="1800" dirty="0" smtClean="0">
                <a:latin typeface="Calibri" panose="020F0502020204030204" pitchFamily="34" charset="0"/>
              </a:rPr>
              <a:t>2015 due to increased market competition and the entry of younger consumers into the market via the Private Option</a:t>
            </a:r>
          </a:p>
        </p:txBody>
      </p:sp>
      <p:sp>
        <p:nvSpPr>
          <p:cNvPr id="75" name="Up Arrow 74" descr="up arrow"/>
          <p:cNvSpPr/>
          <p:nvPr/>
        </p:nvSpPr>
        <p:spPr bwMode="auto">
          <a:xfrm>
            <a:off x="979819" y="5302466"/>
            <a:ext cx="757021" cy="834706"/>
          </a:xfrm>
          <a:prstGeom prst="upArrow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46389" y="6108510"/>
            <a:ext cx="1387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Calibri" panose="020F0502020204030204" pitchFamily="34" charset="0"/>
              </a:rPr>
              <a:t>Marketplace Choice</a:t>
            </a:r>
            <a:endParaRPr lang="en-US" sz="1800" b="1" dirty="0"/>
          </a:p>
        </p:txBody>
      </p:sp>
      <p:sp>
        <p:nvSpPr>
          <p:cNvPr id="71" name="Rectangle 70"/>
          <p:cNvSpPr/>
          <p:nvPr/>
        </p:nvSpPr>
        <p:spPr>
          <a:xfrm>
            <a:off x="2164772" y="5580698"/>
            <a:ext cx="7273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For the 2015 plan year, five carriers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(up from four the previous year) offered qualified health plans in Arkansas’ Marketplace, increasing choice of plans across the State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6990853"/>
            <a:ext cx="7724093" cy="418576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Calibri"/>
              </a:rPr>
              <a:t>Source: Arkansas Health 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</a:rPr>
              <a:t>Reform Legislative Task Force Report, June 2015 (Rockefeller Institute of Government; State University of New York; The Brookings Institution; Fels Institute of Government; University of Pennsylvania) </a:t>
            </a:r>
          </a:p>
        </p:txBody>
      </p:sp>
    </p:spTree>
    <p:extLst>
      <p:ext uri="{BB962C8B-B14F-4D97-AF65-F5344CB8AC3E}">
        <p14:creationId xmlns:p14="http://schemas.microsoft.com/office/powerpoint/2010/main" val="2961365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52743" y="36582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Arkansas Medicaid </a:t>
            </a:r>
            <a:r>
              <a:rPr lang="en-US" altLang="en-US" sz="3200" b="1" dirty="0" smtClean="0">
                <a:latin typeface="Calibri"/>
                <a:ea typeface="Open Sans Semibold"/>
                <a:cs typeface="Open Sans Semibold"/>
              </a:rPr>
              <a:t>→</a:t>
            </a: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QHP Cliff</a:t>
            </a:r>
            <a:endParaRPr lang="en-US" altLang="en-US" sz="3200" b="1" i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graphicFrame>
        <p:nvGraphicFramePr>
          <p:cNvPr id="2" name="Table 1" descr="Arkansas &#10;(2015) Medicaid &#10;(138% FPL) QHP &#10;(139% FPL) Difference&#10;Monthly premium $0 $47 $47&#10;Annual deductible $0 $150 $150&#10;Prescription drugs $4 - $8 $4 - $8 $0&#10;Specialty visit $10 $10 $0&#10;Inpatient hospital stay $140 $140 $0&#10;Maximum out-of-pocket $754 $754 $0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09865"/>
              </p:ext>
            </p:extLst>
          </p:nvPr>
        </p:nvGraphicFramePr>
        <p:xfrm>
          <a:off x="574517" y="1673226"/>
          <a:ext cx="8909367" cy="417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499"/>
                <a:gridCol w="1972601"/>
                <a:gridCol w="2011791"/>
                <a:gridCol w="1946476"/>
              </a:tblGrid>
              <a:tr h="71743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Arkansas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(2015)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Medicaid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(138%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FPL)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QHP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(139%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FPL)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Difference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9E0000"/>
                    </a:solidFill>
                  </a:tcPr>
                </a:tc>
              </a:tr>
              <a:tr h="61788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Monthly premium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$47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$47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9E0000"/>
                    </a:solidFill>
                  </a:tcPr>
                </a:tc>
              </a:tr>
              <a:tr h="54343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$150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$150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9E0000"/>
                    </a:solidFill>
                  </a:tcPr>
                </a:tc>
              </a:tr>
              <a:tr h="5214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Prescription drugs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$4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 $8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$4 - $8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9E0000"/>
                    </a:solidFill>
                  </a:tcPr>
                </a:tc>
              </a:tr>
              <a:tr h="5830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Specialty visit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$10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$10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9E0000"/>
                    </a:solidFill>
                  </a:tcPr>
                </a:tc>
              </a:tr>
              <a:tr h="5954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Inpatient hospital stay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$140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$140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9E0000"/>
                    </a:solidFill>
                  </a:tcPr>
                </a:tc>
              </a:tr>
              <a:tr h="59174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</a:rPr>
                        <a:t>Maximum out-of-pocket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$754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$754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9E0000"/>
                    </a:solidFill>
                  </a:tcPr>
                </a:tc>
              </a:tr>
            </a:tbl>
          </a:graphicData>
        </a:graphic>
      </p:graphicFrame>
      <p:sp>
        <p:nvSpPr>
          <p:cNvPr id="23599" name="TextBox 3"/>
          <p:cNvSpPr txBox="1">
            <a:spLocks noChangeArrowheads="1"/>
          </p:cNvSpPr>
          <p:nvPr/>
        </p:nvSpPr>
        <p:spPr bwMode="auto">
          <a:xfrm>
            <a:off x="97790" y="6471603"/>
            <a:ext cx="9960610" cy="379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marL="111125" indent="-111125">
              <a:defRPr sz="3200">
                <a:solidFill>
                  <a:schemeClr val="tx1"/>
                </a:solidFill>
                <a:latin typeface="Open Sans"/>
                <a:ea typeface="Open Sans"/>
                <a:cs typeface="Open Sans"/>
              </a:defRPr>
            </a:lvl1pPr>
            <a:lvl2pPr>
              <a:defRPr sz="280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defRPr>
            </a:lvl2pPr>
            <a:lvl3pPr>
              <a:defRPr sz="24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3pPr>
            <a:lvl4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4pPr>
            <a:lvl5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9pPr>
          </a:lstStyle>
          <a:p>
            <a:r>
              <a:rPr lang="en-US" altLang="en-US" sz="1800" dirty="0">
                <a:latin typeface="Calibri" pitchFamily="34" charset="0"/>
              </a:rPr>
              <a:t>* Note: QHP cost-sharing figures reflect the 94% AV second lowest-cost silver plan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82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Indiana’s Medicaid Expansion Waiver 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7" name="TextBox 24"/>
          <p:cNvSpPr txBox="1"/>
          <p:nvPr/>
        </p:nvSpPr>
        <p:spPr>
          <a:xfrm>
            <a:off x="457200" y="1051729"/>
            <a:ext cx="3906400" cy="471795"/>
          </a:xfrm>
          <a:prstGeom prst="rect">
            <a:avLst/>
          </a:prstGeom>
          <a:noFill/>
        </p:spPr>
        <p:txBody>
          <a:bodyPr wrap="square" lIns="101467" tIns="50736" rIns="101467" bIns="50736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5329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066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65996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1326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76666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31997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187328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42660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</a:rPr>
              <a:t>EXPANSION DESIGN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extBox 26"/>
          <p:cNvSpPr txBox="1"/>
          <p:nvPr/>
        </p:nvSpPr>
        <p:spPr>
          <a:xfrm>
            <a:off x="278969" y="1523524"/>
            <a:ext cx="9515960" cy="2179955"/>
          </a:xfrm>
          <a:prstGeom prst="rect">
            <a:avLst/>
          </a:prstGeom>
          <a:noFill/>
        </p:spPr>
        <p:txBody>
          <a:bodyPr wrap="square" lIns="101467" tIns="50736" rIns="101467" bIns="50736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5329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066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65996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1326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76666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31997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187328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42660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557"/>
              </a:spcAft>
            </a:pPr>
            <a:r>
              <a:rPr lang="en-US" sz="2400" b="1" dirty="0" smtClean="0">
                <a:latin typeface="Calibri" pitchFamily="34" charset="0"/>
              </a:rPr>
              <a:t>High-Deductible Medicaid Managed Care (MMC) Plan with HSA-Like “POWER” Account* </a:t>
            </a:r>
          </a:p>
          <a:p>
            <a:pPr marL="190250" indent="-190250">
              <a:spcAft>
                <a:spcPts val="557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Newly eligible adults with incomes 0-138% FPL </a:t>
            </a:r>
            <a:endParaRPr lang="en-US" sz="2400" dirty="0">
              <a:latin typeface="Calibri" pitchFamily="34" charset="0"/>
            </a:endParaRPr>
          </a:p>
          <a:p>
            <a:pPr marL="190250" indent="-190250">
              <a:spcAft>
                <a:spcPts val="557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Previously eligible low-income parents and caretakers</a:t>
            </a:r>
            <a:endParaRPr lang="en-US" sz="2400" dirty="0">
              <a:latin typeface="Calibri" pitchFamily="34" charset="0"/>
            </a:endParaRPr>
          </a:p>
          <a:p>
            <a:pPr marL="190250" indent="-190250">
              <a:spcAft>
                <a:spcPts val="557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Medically frail individuals are included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9" name="TextBox 26"/>
          <p:cNvSpPr txBox="1"/>
          <p:nvPr/>
        </p:nvSpPr>
        <p:spPr>
          <a:xfrm>
            <a:off x="278969" y="3865645"/>
            <a:ext cx="9670943" cy="2995563"/>
          </a:xfrm>
          <a:prstGeom prst="rect">
            <a:avLst/>
          </a:prstGeom>
          <a:noFill/>
        </p:spPr>
        <p:txBody>
          <a:bodyPr wrap="square" lIns="101467" tIns="50736" rIns="101467" bIns="50736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5329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066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65996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1326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76666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31997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187328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42660" algn="l" defTabSz="91066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557"/>
              </a:spcAft>
            </a:pPr>
            <a:r>
              <a:rPr lang="en-US" sz="2400" b="1" dirty="0" smtClean="0">
                <a:latin typeface="Calibri" pitchFamily="34" charset="0"/>
              </a:rPr>
              <a:t>Health Insurance Payment Program (HIPP)</a:t>
            </a:r>
          </a:p>
          <a:p>
            <a:pPr marL="190250" indent="-190250">
              <a:spcAft>
                <a:spcPts val="557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Premium assistance for Medicaid beneficiaries with access to cost-effective employer sponsored insurance (ESI Premium Assistance)</a:t>
            </a:r>
          </a:p>
          <a:p>
            <a:pPr marL="190250" indent="-190250">
              <a:spcAft>
                <a:spcPts val="557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Voluntary for individuals ages 21 and older with incomes from 0-138% FPL </a:t>
            </a:r>
          </a:p>
          <a:p>
            <a:pPr marL="190250" indent="-190250">
              <a:spcAft>
                <a:spcPts val="557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Medicaid covers employee premiums, deductibles and cost-sharing above Medicaid limits</a:t>
            </a:r>
          </a:p>
          <a:p>
            <a:pPr marL="190250" indent="-190250">
              <a:spcAft>
                <a:spcPts val="557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Medically frail are not eligible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197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2907131"/>
            <a:ext cx="8763000" cy="1210844"/>
          </a:xfrm>
        </p:spPr>
        <p:txBody>
          <a:bodyPr/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Potential Cliffs in Minnesota’s Coverage Programs </a:t>
            </a: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17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Indiana’s Expansion Waiver: Key Program Features 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626" y="838135"/>
            <a:ext cx="9525964" cy="32470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31520" lvl="1" fontAlgn="base"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Premiums/Contributions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Sliding scale contributions to HSA-like “POWER” Account starting at 0% FPL 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Vary based on income, starting at $1/month for lowest income individuals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Individuals with incomes &gt; 5% FPL:  up to 2% of income 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Mandatory for individuals with incomes &gt;100% FPL who are not medically frail; failure to pay within 60-day grace period results in disenrollment and 6 month bar on re-enrollment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Optional for individuals with incomes &lt; 100% FPL; individuals who make contribution receive enhanced benefit package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061703"/>
            <a:ext cx="9528169" cy="17851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731520" lvl="1" fontAlgn="base"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Cost Sharing 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Up to $25 co-payment for non-emergency use of ER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Newly eligible individuals  with incomes &lt; 100% FPL who do not contribute to POWER account subject to maximum permitted Medicaid cost sharing for other services beyond ER copay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5846807"/>
            <a:ext cx="6824304" cy="82296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731520" lvl="1" fontAlgn="base"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Healthy Behavior Incentives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May reduce or eliminate POWER account contributions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19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40017"/>
            <a:ext cx="8763000" cy="502958"/>
          </a:xfrm>
        </p:spPr>
        <p:txBody>
          <a:bodyPr/>
          <a:lstStyle/>
          <a:p>
            <a:r>
              <a:rPr lang="en-US" sz="2600" b="1" dirty="0" smtClean="0">
                <a:latin typeface="Calibri" panose="020F0502020204030204" pitchFamily="34" charset="0"/>
              </a:rPr>
              <a:t>Indiana’s Expansion Waiver: Key Program Features continued </a:t>
            </a:r>
            <a:endParaRPr lang="en-US" sz="2600" b="1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351" y="1328451"/>
            <a:ext cx="9653280" cy="19697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31520" lvl="1">
              <a:spcAft>
                <a:spcPts val="600"/>
              </a:spcAft>
              <a:buClr>
                <a:srgbClr val="FFC000"/>
              </a:buClr>
            </a:pP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Benefit 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and Eligibility Variations </a:t>
            </a:r>
            <a:endParaRPr lang="en-US" sz="2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NEMT coverage for one year (waiver)</a:t>
            </a:r>
          </a:p>
          <a:p>
            <a:pPr marL="1017270" lvl="1" indent="-2857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 retroactive coverage (waiver) </a:t>
            </a:r>
            <a:br>
              <a:rPr lang="en-US" sz="2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</a:br>
            <a:endParaRPr lang="en-US" sz="2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009" y="3299584"/>
            <a:ext cx="9525964" cy="18928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31520" lvl="1" fontAlgn="base"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Employment-Related Provisions </a:t>
            </a:r>
          </a:p>
          <a:p>
            <a:pPr marL="1017270" lvl="1" indent="-285750">
              <a:spcAft>
                <a:spcPts val="6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Outside of the demonstration, State refers interested individuals to “Gateway to Work” job training and job search program </a:t>
            </a:r>
            <a:endParaRPr lang="en-US" sz="28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44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21431"/>
            <a:ext cx="9042400" cy="1210844"/>
          </a:xfrm>
        </p:spPr>
        <p:txBody>
          <a:bodyPr/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Additional Options for Improving Affordability</a:t>
            </a: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24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Additional </a:t>
            </a:r>
            <a:r>
              <a:rPr lang="en-US" sz="3200" b="1" dirty="0">
                <a:latin typeface="Calibri" panose="020F0502020204030204" pitchFamily="34" charset="0"/>
              </a:rPr>
              <a:t>Options for Smoothing Financial Cliffs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483454" y="1674918"/>
            <a:ext cx="5540111" cy="1047507"/>
          </a:xfrm>
          <a:prstGeom prst="roundRect">
            <a:avLst/>
          </a:prstGeom>
          <a:solidFill>
            <a:srgbClr val="336699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kern="0" dirty="0" smtClean="0">
                <a:latin typeface="Calibri" panose="020F0502020204030204" pitchFamily="34" charset="0"/>
              </a:rPr>
              <a:t>Rationalize Affordability Definition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495228" y="3414310"/>
            <a:ext cx="5528337" cy="900954"/>
          </a:xfrm>
          <a:prstGeom prst="roundRect">
            <a:avLst/>
          </a:prstGeom>
          <a:solidFill>
            <a:srgbClr val="336699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Redistribute APTCs</a:t>
            </a:r>
            <a:endParaRPr kumimoji="0" lang="en-US" sz="28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83454" y="5108640"/>
            <a:ext cx="5540111" cy="874058"/>
          </a:xfrm>
          <a:prstGeom prst="roundRect">
            <a:avLst/>
          </a:prstGeom>
          <a:solidFill>
            <a:srgbClr val="336699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latin typeface="Calibri" pitchFamily="34" charset="0"/>
              </a:rPr>
              <a:t>Limit High-Deductible Health Plans</a:t>
            </a:r>
            <a:endParaRPr lang="en-US" sz="2000" b="1" dirty="0" smtClean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2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Rationalize Affordability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Definition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402351" y="1136421"/>
            <a:ext cx="9101297" cy="851297"/>
          </a:xfrm>
          <a:prstGeom prst="roundRect">
            <a:avLst/>
          </a:prstGeom>
          <a:noFill/>
          <a:ln w="38100">
            <a:solidFill>
              <a:srgbClr val="336699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Use 1332 waiver to define affordability for ESI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for dependents </a:t>
            </a:r>
          </a:p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on the basis of “family coverage”</a:t>
            </a:r>
            <a:endParaRPr kumimoji="0" lang="en-US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6050" y="2349047"/>
            <a:ext cx="2845332" cy="662245"/>
          </a:xfrm>
          <a:prstGeom prst="roundRect">
            <a:avLst/>
          </a:prstGeom>
          <a:solidFill>
            <a:srgbClr val="336699"/>
          </a:solidFill>
          <a:ln w="50800" cap="flat" cmpd="sng" algn="ctr">
            <a:solidFill>
              <a:srgbClr val="FFFFFF"/>
            </a:solidFill>
            <a:prstDash val="solid"/>
          </a:ln>
          <a:effectLst/>
        </p:spPr>
        <p:txBody>
          <a:bodyPr lIns="101882" tIns="50941" rIns="101882" bIns="50941" anchor="ctr"/>
          <a:lstStyle/>
          <a:p>
            <a:pPr algn="ctr" defTabSz="1018824" eaLnBrk="1" hangingPunct="1">
              <a:defRPr/>
            </a:pPr>
            <a:r>
              <a:rPr lang="en-US" sz="2400" b="1" kern="0" dirty="0" smtClean="0">
                <a:solidFill>
                  <a:prstClr val="white"/>
                </a:solidFill>
                <a:latin typeface="Calibri"/>
              </a:rPr>
              <a:t>The Family Glitch</a:t>
            </a:r>
            <a:endParaRPr lang="en-US" sz="2400" b="1" kern="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078" name="Picture 6" descr="Picture of a woman, a child, and a man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50" y="3364757"/>
            <a:ext cx="2651901" cy="244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53657" y="2366698"/>
            <a:ext cx="619514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When low- </a:t>
            </a:r>
            <a:r>
              <a:rPr lang="en-US" sz="2000" dirty="0">
                <a:latin typeface="Calibri" pitchFamily="34" charset="0"/>
              </a:rPr>
              <a:t>to moderate-income </a:t>
            </a:r>
            <a:r>
              <a:rPr lang="en-US" sz="2000" dirty="0" smtClean="0">
                <a:latin typeface="Calibri" pitchFamily="34" charset="0"/>
              </a:rPr>
              <a:t>families are precluded from obtaining federal </a:t>
            </a:r>
            <a:r>
              <a:rPr lang="en-US" sz="2000" dirty="0">
                <a:latin typeface="Calibri" pitchFamily="34" charset="0"/>
              </a:rPr>
              <a:t>tax credits to purchase coverage through </a:t>
            </a:r>
            <a:r>
              <a:rPr lang="en-US" sz="2000" dirty="0" smtClean="0">
                <a:latin typeface="Calibri" pitchFamily="34" charset="0"/>
              </a:rPr>
              <a:t>MNsure </a:t>
            </a:r>
            <a:r>
              <a:rPr lang="en-US" sz="2000" dirty="0">
                <a:latin typeface="Calibri" pitchFamily="34" charset="0"/>
              </a:rPr>
              <a:t>because one or </a:t>
            </a:r>
            <a:r>
              <a:rPr lang="en-US" sz="2000" dirty="0" smtClean="0">
                <a:latin typeface="Calibri" pitchFamily="34" charset="0"/>
              </a:rPr>
              <a:t>more members </a:t>
            </a:r>
            <a:r>
              <a:rPr lang="en-US" sz="2000" dirty="0">
                <a:latin typeface="Calibri" pitchFamily="34" charset="0"/>
              </a:rPr>
              <a:t>of the family </a:t>
            </a:r>
            <a:r>
              <a:rPr lang="en-US" sz="2000" dirty="0" smtClean="0">
                <a:latin typeface="Calibri" pitchFamily="34" charset="0"/>
              </a:rPr>
              <a:t>is </a:t>
            </a:r>
            <a:r>
              <a:rPr lang="en-US" sz="2000" dirty="0">
                <a:latin typeface="Calibri" pitchFamily="34" charset="0"/>
              </a:rPr>
              <a:t>deemed as having access to “affordable” employer-sponsored </a:t>
            </a:r>
            <a:r>
              <a:rPr lang="en-US" sz="2000" dirty="0" smtClean="0">
                <a:latin typeface="Calibri" pitchFamily="34" charset="0"/>
              </a:rPr>
              <a:t>insurance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(ESI)</a:t>
            </a:r>
          </a:p>
          <a:p>
            <a:endParaRPr lang="en-US" sz="20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“</a:t>
            </a:r>
            <a:r>
              <a:rPr lang="en-US" sz="2000" dirty="0">
                <a:latin typeface="Calibri" pitchFamily="34" charset="0"/>
              </a:rPr>
              <a:t>A</a:t>
            </a:r>
            <a:r>
              <a:rPr lang="en-US" sz="2000" dirty="0" smtClean="0">
                <a:latin typeface="Calibri" pitchFamily="34" charset="0"/>
              </a:rPr>
              <a:t>ffordability</a:t>
            </a:r>
            <a:r>
              <a:rPr lang="en-US" sz="2000" dirty="0">
                <a:latin typeface="Calibri" pitchFamily="34" charset="0"/>
              </a:rPr>
              <a:t>” of ESI for spouses and dependents is based on the cost of </a:t>
            </a:r>
            <a:r>
              <a:rPr lang="en-US" sz="2000" b="1" dirty="0">
                <a:latin typeface="Calibri" pitchFamily="34" charset="0"/>
              </a:rPr>
              <a:t>individual</a:t>
            </a:r>
            <a:r>
              <a:rPr lang="en-US" sz="2000" dirty="0">
                <a:latin typeface="Calibri" pitchFamily="34" charset="0"/>
              </a:rPr>
              <a:t> coverage—not on the cost of </a:t>
            </a:r>
            <a:r>
              <a:rPr lang="en-US" sz="2000" b="1" dirty="0">
                <a:latin typeface="Calibri" pitchFamily="34" charset="0"/>
              </a:rPr>
              <a:t>family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coverage—which may be unaffordable or not offered.</a:t>
            </a:r>
            <a:endParaRPr lang="en-US" sz="20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63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Redistribute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APTCs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 bwMode="auto">
          <a:xfrm>
            <a:off x="368578" y="949747"/>
            <a:ext cx="9381565" cy="715089"/>
          </a:xfrm>
          <a:prstGeom prst="roundRect">
            <a:avLst/>
          </a:prstGeom>
          <a:noFill/>
          <a:ln w="38100">
            <a:solidFill>
              <a:srgbClr val="336699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Use coordinated 1332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and 1115 waivers to modify cost-sharing requirements and smooth subsidies and costs across the coverage continuum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71608"/>
            <a:ext cx="8153400" cy="646331"/>
          </a:xfrm>
          <a:prstGeom prst="rect">
            <a:avLst/>
          </a:prstGeom>
          <a:solidFill>
            <a:srgbClr val="D0D8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Medicaid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(subject to 1115 waiver authority)</a:t>
            </a:r>
            <a:endParaRPr lang="en-US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 descr="% FPL Premiums Deductibles Co-payments Max Out of Pocket Costs&#10;0-100% vary by state with waiver not permissible vary by state within federal limits $0-500&#10;100-138% vary by state with waiver not permissible vary by state within federal limits $501-$750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96949"/>
              </p:ext>
            </p:extLst>
          </p:nvPr>
        </p:nvGraphicFramePr>
        <p:xfrm>
          <a:off x="273189" y="2271461"/>
          <a:ext cx="9572345" cy="1491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469"/>
                <a:gridCol w="1914469"/>
                <a:gridCol w="1914469"/>
                <a:gridCol w="1914469"/>
                <a:gridCol w="1914469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 FPL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Premiums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Deductibles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Co-payments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Max Out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Pocket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Costs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0-100%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state with waiver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permissible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state within federal limits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$0-500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100-138%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state with waiver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permissible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state within federal limits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$501-$750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62000" y="3763076"/>
            <a:ext cx="8153400" cy="646331"/>
          </a:xfrm>
          <a:prstGeom prst="rect">
            <a:avLst/>
          </a:prstGeom>
          <a:solidFill>
            <a:srgbClr val="D0D8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Marketplace - </a:t>
            </a:r>
            <a:r>
              <a:rPr lang="en-US" sz="1600" dirty="0" smtClean="0">
                <a:latin typeface="Calibri" panose="020F0502020204030204" pitchFamily="34" charset="0"/>
              </a:rPr>
              <a:t>Premium </a:t>
            </a:r>
            <a:r>
              <a:rPr lang="en-US" sz="1600" dirty="0">
                <a:latin typeface="Calibri" panose="020F0502020204030204" pitchFamily="34" charset="0"/>
              </a:rPr>
              <a:t>Tax Credits and Cost Sharing </a:t>
            </a:r>
            <a:r>
              <a:rPr lang="en-US" sz="1600" dirty="0" smtClean="0">
                <a:latin typeface="Calibri" panose="020F0502020204030204" pitchFamily="34" charset="0"/>
              </a:rPr>
              <a:t>Reductions</a:t>
            </a:r>
          </a:p>
          <a:p>
            <a:pPr algn="ctr"/>
            <a:r>
              <a:rPr lang="en-US" sz="1600" dirty="0" smtClean="0">
                <a:latin typeface="Calibri" panose="020F0502020204030204" pitchFamily="34" charset="0"/>
              </a:rPr>
              <a:t>(subject to 1132 waiver authority)</a:t>
            </a:r>
            <a:endParaRPr lang="en-US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 descr="% FPL Premiums Deductibles Co-payments Max Out of Pocket Costs&#10;138-150% 3-4% of income Vary by plan &quot;Vary by plan&#10;94% AV silver plan&quot; $2,250 &#10;150-200% 4-6.3% of income Vary by plan &quot;Vary by plan&#10;87% AV silver plan&quot; $2,250 &#10;200-250% 6.3-9.5% of income Vary by plan &quot;Vary by plan&#10;73% AV silver plan&quot; $5,450 &#10;250-400% 9.5% of income Vary by plan &quot;Vary by plan&#10;70% AV silver plan&quot; $6,850 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382086"/>
              </p:ext>
            </p:extLst>
          </p:nvPr>
        </p:nvGraphicFramePr>
        <p:xfrm>
          <a:off x="273189" y="4338163"/>
          <a:ext cx="9572345" cy="248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469"/>
                <a:gridCol w="1914469"/>
                <a:gridCol w="1914469"/>
                <a:gridCol w="1914469"/>
                <a:gridCol w="1914469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 FPL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Premiums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Deductibles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Co-payments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Max Out of Pocket Costs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138-150%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3-4% of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  <a:b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94% AV silver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$2,250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150-200%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4-6.3% of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  <a:b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87% AV silver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$2,250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200-250%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6.3-9.5% of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  <a:b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73% AV silver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$5,450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250-400%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9.5% of income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Vary by plan</a:t>
                      </a:r>
                      <a:b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70% AV silver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$6,850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3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Limit High Deductible Health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Plans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 bwMode="auto">
          <a:xfrm>
            <a:off x="452395" y="1157414"/>
            <a:ext cx="9239003" cy="1055608"/>
          </a:xfrm>
          <a:prstGeom prst="roundRect">
            <a:avLst/>
          </a:prstGeom>
          <a:noFill/>
          <a:ln w="38100">
            <a:solidFill>
              <a:srgbClr val="336699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Use standard</a:t>
            </a:r>
            <a:r>
              <a:rPr lang="en-US" sz="2800" b="1" dirty="0" smtClean="0">
                <a:latin typeface="Calibri" pitchFamily="34" charset="0"/>
              </a:rPr>
              <a:t>ized plan designs to keep cost-sharing affordable for consumers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4994" y="2418659"/>
            <a:ext cx="89964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Require silver plans with low or no deductibles: </a:t>
            </a:r>
            <a:r>
              <a:rPr lang="en-US" sz="2800" dirty="0" smtClean="0">
                <a:latin typeface="Calibri" pitchFamily="34" charset="0"/>
              </a:rPr>
              <a:t>New York’s Silver CSR plan designs feature deductibles from $0 (94% AV) to $1,200 (73% AV).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Exempt </a:t>
            </a:r>
            <a:r>
              <a:rPr lang="en-US" sz="2800" b="1" dirty="0">
                <a:latin typeface="Calibri" pitchFamily="34" charset="0"/>
              </a:rPr>
              <a:t>certain services from deductible: </a:t>
            </a:r>
            <a:r>
              <a:rPr lang="en-US" sz="2800" dirty="0">
                <a:latin typeface="Calibri" pitchFamily="34" charset="0"/>
              </a:rPr>
              <a:t>California’s Silver plan design features a $2,000 deductible and exempts primary care, specialty care, urgent care, generic medications, lab-testing, and x-rays from </a:t>
            </a:r>
            <a:r>
              <a:rPr lang="en-US" sz="2800" dirty="0" smtClean="0">
                <a:latin typeface="Calibri" pitchFamily="34" charset="0"/>
              </a:rPr>
              <a:t>deductible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733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808" y="3581779"/>
            <a:ext cx="8763000" cy="656846"/>
          </a:xfrm>
        </p:spPr>
        <p:txBody>
          <a:bodyPr/>
          <a:lstStyle/>
          <a:p>
            <a:pPr lvl="0" algn="ctr" defTabSz="914400" eaLnBrk="0" fontAlgn="auto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Discussion</a:t>
            </a: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04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518" y="409027"/>
            <a:ext cx="8762683" cy="53373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Thank You!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3473" y="1089084"/>
            <a:ext cx="5867400" cy="564285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Deborah Bachrach</a:t>
            </a:r>
            <a:endParaRPr lang="en-US" sz="24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dbachrach@manatt.com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212.790.4594 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Patti </a:t>
            </a:r>
            <a:r>
              <a:rPr lang="en-US" sz="2400" b="1" dirty="0">
                <a:solidFill>
                  <a:srgbClr val="000000"/>
                </a:solidFill>
                <a:latin typeface="Calibri"/>
              </a:rPr>
              <a:t>Boozang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</a:rPr>
              <a:t>pboozang@manatt.com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212.790.4523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Alice Lam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ALam@manatt.com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212.790.4583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Anne Karl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AKarl@manatt.com</a:t>
            </a: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212.790.4578</a:t>
            </a:r>
          </a:p>
        </p:txBody>
      </p:sp>
    </p:spTree>
    <p:extLst>
      <p:ext uri="{BB962C8B-B14F-4D97-AF65-F5344CB8AC3E}">
        <p14:creationId xmlns:p14="http://schemas.microsoft.com/office/powerpoint/2010/main" val="325618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Appendix: </a:t>
            </a:r>
            <a:r>
              <a:rPr lang="en-US" sz="3200" b="1" kern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MNsure</a:t>
            </a:r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 Region Rating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Difference</a:t>
            </a:r>
            <a:endParaRPr lang="en-US" dirty="0"/>
          </a:p>
        </p:txBody>
      </p:sp>
      <p:graphicFrame>
        <p:nvGraphicFramePr>
          <p:cNvPr id="38" name="Table 37" descr="Region 7&#10;(2016) MinnesotaCare&#10;(200% FPL) MNsure Silver QHP&#10;(201% FPL) MNsure Silver QHP&#10;(250 % FPL)&#10;Monthly premium $80 $117.34 $192.07&#10;Annual deductible $34.20 $1,700 $2,400&#10;Prescription drugs $3 $40 Copay or 20 – 50% coinsurance $40 Copay or 20 – 50% coinsurance&#10;Specialty visit $3 $40 Copay before deductible/ &#10;20% Coinsurance after  $40 Copay before deductible/ &#10;20% Coinsurance after &#10;Inpatient hospital stay $0 20% Coinsurance after deductible 20% Coinsurance after  deductibl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40547"/>
              </p:ext>
            </p:extLst>
          </p:nvPr>
        </p:nvGraphicFramePr>
        <p:xfrm>
          <a:off x="521471" y="1224576"/>
          <a:ext cx="8990393" cy="302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28"/>
                <a:gridCol w="1923393"/>
                <a:gridCol w="2168559"/>
                <a:gridCol w="2146313"/>
              </a:tblGrid>
              <a:tr h="4155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Region 7</a:t>
                      </a:r>
                      <a:endParaRPr lang="en-US" sz="120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(2016)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MinnesotaCare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(200%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MNsure Silver QHP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MNsure Silver QHP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(250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20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</a:tr>
              <a:tr h="3579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$117.34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$192.07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3147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$1,700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$2,400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4122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$40 Copay 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 – 50% coinsurance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$40 Copay 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 – 50% coinsurance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6055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$40 Copay before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deductible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/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$40 Copay before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deductible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/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6055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deductible</a:t>
                      </a: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deductible</a:t>
                      </a: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 descr="Region 8&#10;(2016) MinnesotaCare&#10;(200% FPL) MNsure Silver QHP&#10;(201% FPL) MNsure Silver QHP&#10;(250 % FPL)&#10;Monthly premium $80 $118.08 $192.81&#10;Annual deductible $34.20 $1,700 $2,400&#10;Prescription drugs $3 $40 Copay or 20 – 50% coinsurance $40 Copay or 20 – 50% coinsurance&#10;Specialty visit $3 $40 Copay before deductible/ &#10;20% Coinsurance after  $40 Copay before deductible/ &#10;20% Coinsurance after &#10;Inpatient hospital stay $0 20% Coinsurance after deductible 20% Coinsurance after  deductibl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104"/>
              </p:ext>
            </p:extLst>
          </p:nvPr>
        </p:nvGraphicFramePr>
        <p:xfrm>
          <a:off x="520264" y="4298735"/>
          <a:ext cx="8990393" cy="302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28"/>
                <a:gridCol w="1923393"/>
                <a:gridCol w="2168559"/>
                <a:gridCol w="2146313"/>
              </a:tblGrid>
              <a:tr h="4155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Region 8</a:t>
                      </a:r>
                      <a:endParaRPr lang="en-US" sz="120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(2016)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MinnesotaCare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(200%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MNsure Silver QHP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MNsure Silver QHP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(250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20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</a:tr>
              <a:tr h="3579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$118.08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$192.81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3147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$1,700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$2,400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4122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$40 Copay 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 – 50% coinsurance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$40 Copay 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 – 50% coinsurance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6055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$40 Copay before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deductible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/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$40 Copay before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deductible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/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6055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deductible</a:t>
                      </a: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after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deductible</a:t>
                      </a: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175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471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Minnesota Coverage Continuum</a:t>
            </a:r>
            <a:endParaRPr lang="en-US" sz="3200" dirty="0"/>
          </a:p>
        </p:txBody>
      </p:sp>
      <p:pic>
        <p:nvPicPr>
          <p:cNvPr id="3" name="Picture 2" descr="Participants Medicaid MinnesotaCare Tax Credits Unsubsidized Medicare&#10;Adults Under 65 133 67 200 100 n/a&#10;Parents and Children 133 67 200 100 n/a&#10;Pregnant Women and Children 275 n/a 125 100 n/a&#10;Infants 280 n/a 120 100 n/a&#10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76" y="1340899"/>
            <a:ext cx="9224047" cy="509060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62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9256816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Minnesota is an “Innovator State”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94524" y="1310139"/>
            <a:ext cx="8943614" cy="749808"/>
          </a:xfrm>
          <a:prstGeom prst="roundRect">
            <a:avLst/>
          </a:prstGeom>
          <a:solidFill>
            <a:srgbClr val="336699">
              <a:alpha val="3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</a:rPr>
              <a:t>Early </a:t>
            </a:r>
            <a:r>
              <a:rPr lang="en-US" sz="2800" b="1" dirty="0">
                <a:latin typeface="Calibri" panose="020F0502020204030204" pitchFamily="34" charset="0"/>
              </a:rPr>
              <a:t>Mover in Affordable, Comprehensive </a:t>
            </a:r>
            <a:r>
              <a:rPr lang="en-US" sz="2800" b="1" dirty="0" smtClean="0">
                <a:latin typeface="Calibri" panose="020F0502020204030204" pitchFamily="34" charset="0"/>
              </a:rPr>
              <a:t>Coverage</a:t>
            </a:r>
            <a:endParaRPr lang="en-US" sz="28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11903" y="2988210"/>
            <a:ext cx="4555568" cy="749808"/>
          </a:xfrm>
          <a:prstGeom prst="roundRect">
            <a:avLst/>
          </a:prstGeom>
          <a:solidFill>
            <a:srgbClr val="336699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Early Medicaid Expansion</a:t>
            </a:r>
            <a:endParaRPr lang="en-US" sz="24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022065" y="4133351"/>
            <a:ext cx="4545406" cy="697570"/>
          </a:xfrm>
          <a:prstGeom prst="roundRect">
            <a:avLst/>
          </a:prstGeom>
          <a:solidFill>
            <a:srgbClr val="336699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cs typeface="Times New Roman"/>
              </a:rPr>
              <a:t>MinnesotaCare</a:t>
            </a:r>
            <a:endParaRPr lang="en-US" sz="2400" b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022065" y="5280083"/>
            <a:ext cx="4545406" cy="749808"/>
          </a:xfrm>
          <a:prstGeom prst="roundRect">
            <a:avLst/>
          </a:prstGeom>
          <a:solidFill>
            <a:srgbClr val="336699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IHP/Delivery System Reform</a:t>
            </a:r>
            <a:endParaRPr lang="en-US" sz="2400" b="1" kern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457199" y="7109315"/>
            <a:ext cx="64754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584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 sz="1000" kern="1200">
                <a:solidFill>
                  <a:schemeClr val="bg1"/>
                </a:solidFill>
                <a:latin typeface="+mn-lt"/>
                <a:ea typeface="MS PGothic"/>
                <a:cs typeface="MS PGothic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233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2920" y="29015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Impact of MinnesotaCare</a:t>
            </a:r>
            <a:endParaRPr lang="en-US" altLang="en-US" sz="3200" b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83734" y="1089103"/>
            <a:ext cx="9112469" cy="851297"/>
          </a:xfrm>
          <a:prstGeom prst="roundRect">
            <a:avLst/>
          </a:prstGeom>
          <a:noFill/>
          <a:ln w="38100">
            <a:solidFill>
              <a:srgbClr val="336699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With MinnesotaCare, the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State has largely smoothed the financial impact of transition from Medical Assistance for consumers (the “cliff” at 139% FPL)</a:t>
            </a:r>
            <a:endParaRPr kumimoji="0" lang="en-US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graphicFrame>
        <p:nvGraphicFramePr>
          <p:cNvPr id="2" name="Table 1" descr="Minnesota 2015 Medical Assistance &#10;(138% FPL) 2015 MinnesotaCare&#10;(139% FPL)* 2015 Silver QHP with CSR &#10;(139% FPL)&#10;Monthly premium $0 $16 $48&#10;Annual deductible $39.20 $39.20 $0&#10;Prescription drugs $1 - $3&#10;($12 max./mo.) $3&#10;($12 max./mo.) $6-$65&#10;Non-Preventive Care Visit $3 $3 $20&#10;Inpatient hospital stay $0 $0 $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49909"/>
              </p:ext>
            </p:extLst>
          </p:nvPr>
        </p:nvGraphicFramePr>
        <p:xfrm>
          <a:off x="583734" y="2137558"/>
          <a:ext cx="9112470" cy="4363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228"/>
                <a:gridCol w="2002886"/>
                <a:gridCol w="2042678"/>
                <a:gridCol w="2042678"/>
              </a:tblGrid>
              <a:tr h="108300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Minnesota</a:t>
                      </a:r>
                      <a:endParaRPr lang="en-US" sz="200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2015 Medical Assistance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(138%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2015 MinnesotaCare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(139%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FPL)*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2015 Silver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QHP with CSR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(139% FPL)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</a:tr>
              <a:tr h="6400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$48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5629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$39.20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$39.20</a:t>
                      </a: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7371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</a:t>
                      </a: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 $3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($12 max./mo.)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($12 max./mo.)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$6-$65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6039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Non-Preventive Care Visit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73627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$200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575" name="TextBox 3"/>
          <p:cNvSpPr txBox="1">
            <a:spLocks noChangeArrowheads="1"/>
          </p:cNvSpPr>
          <p:nvPr/>
        </p:nvSpPr>
        <p:spPr bwMode="auto">
          <a:xfrm>
            <a:off x="446314" y="6456244"/>
            <a:ext cx="9612086" cy="53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marL="111125" indent="-111125">
              <a:defRPr sz="3200">
                <a:solidFill>
                  <a:schemeClr val="tx1"/>
                </a:solidFill>
                <a:latin typeface="Open Sans"/>
                <a:ea typeface="Open Sans"/>
                <a:cs typeface="Open Sans"/>
              </a:defRPr>
            </a:lvl1pPr>
            <a:lvl2pPr>
              <a:defRPr sz="280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defRPr>
            </a:lvl2pPr>
            <a:lvl3pPr>
              <a:defRPr sz="24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3pPr>
            <a:lvl4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4pPr>
            <a:lvl5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9pPr>
          </a:lstStyle>
          <a:p>
            <a:r>
              <a:rPr lang="en-US" altLang="en-US" sz="1400" dirty="0" smtClean="0">
                <a:latin typeface="Calibri" pitchFamily="34" charset="0"/>
              </a:rPr>
              <a:t>Sources</a:t>
            </a:r>
            <a:r>
              <a:rPr lang="en-US" altLang="en-US" sz="1400" dirty="0">
                <a:latin typeface="Calibri" pitchFamily="34" charset="0"/>
              </a:rPr>
              <a:t>: </a:t>
            </a:r>
            <a:r>
              <a:rPr lang="en-US" altLang="en-US" sz="1400" dirty="0" smtClean="0">
                <a:latin typeface="Calibri" pitchFamily="34" charset="0"/>
              </a:rPr>
              <a:t>MNsure </a:t>
            </a:r>
            <a:r>
              <a:rPr lang="en-US" altLang="en-US" sz="1400" dirty="0">
                <a:latin typeface="Calibri" pitchFamily="34" charset="0"/>
              </a:rPr>
              <a:t>and </a:t>
            </a:r>
            <a:r>
              <a:rPr lang="en-US" altLang="en-US" sz="1400" dirty="0" smtClean="0">
                <a:latin typeface="Calibri" pitchFamily="34" charset="0"/>
              </a:rPr>
              <a:t>Minnesota Department of Human Services, NYS for Sample Silver QHP with CSR</a:t>
            </a:r>
          </a:p>
          <a:p>
            <a:r>
              <a:rPr lang="en-US" altLang="en-US" sz="1400" dirty="0" smtClean="0">
                <a:latin typeface="Calibri" pitchFamily="34" charset="0"/>
              </a:rPr>
              <a:t>*MinnesotaCare cost-sharing reflects 98% AV design for 2015. Cost-sharing will increase in 2016 when AV changes to 94%.</a:t>
            </a:r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97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9916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Affordability Issues Remain at Higher Income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734895" y="1261241"/>
            <a:ext cx="7811125" cy="2159876"/>
          </a:xfrm>
          <a:prstGeom prst="roundRect">
            <a:avLst/>
          </a:prstGeom>
          <a:solidFill>
            <a:srgbClr val="336699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>
                <a:latin typeface="Calibri" pitchFamily="34" charset="0"/>
              </a:rPr>
              <a:t>Financial cliffs remain due to differences </a:t>
            </a:r>
            <a:r>
              <a:rPr lang="en-US" sz="2000" b="1" dirty="0">
                <a:latin typeface="Calibri" pitchFamily="34" charset="0"/>
              </a:rPr>
              <a:t>in premiums and </a:t>
            </a:r>
            <a:r>
              <a:rPr lang="en-US" sz="2000" b="1" dirty="0" smtClean="0">
                <a:latin typeface="Calibri" pitchFamily="34" charset="0"/>
              </a:rPr>
              <a:t>cost-sharing: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itchFamily="34" charset="0"/>
              </a:rPr>
              <a:t>MinnesotaCare and QHP coverage in </a:t>
            </a:r>
            <a:r>
              <a:rPr lang="en-US" sz="2000" dirty="0" smtClean="0">
                <a:latin typeface="Calibri" pitchFamily="34" charset="0"/>
              </a:rPr>
              <a:t>MNsure for consumers at 201% of FPL</a:t>
            </a:r>
            <a:endParaRPr lang="en-US" sz="2000" dirty="0">
              <a:latin typeface="Calibri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QHP </a:t>
            </a:r>
            <a:r>
              <a:rPr lang="en-US" sz="2000" dirty="0">
                <a:latin typeface="Calibri" pitchFamily="34" charset="0"/>
              </a:rPr>
              <a:t>coverage in </a:t>
            </a:r>
            <a:r>
              <a:rPr lang="en-US" sz="2000" dirty="0" smtClean="0">
                <a:latin typeface="Calibri" pitchFamily="34" charset="0"/>
              </a:rPr>
              <a:t>MNsure for consumers with incomes above 251% and 401% of the FPL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790074" y="3783754"/>
            <a:ext cx="7755946" cy="1761437"/>
          </a:xfrm>
          <a:prstGeom prst="roundRect">
            <a:avLst/>
          </a:prstGeom>
          <a:solidFill>
            <a:srgbClr val="336699">
              <a:alpha val="3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>
                <a:latin typeface="Calibri" pitchFamily="34" charset="0"/>
              </a:rPr>
              <a:t>Consumers could also face other significant changes: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Covered benefits and level of services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Health plans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Provider networks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88727" y="6053086"/>
            <a:ext cx="9112470" cy="78319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1019175"/>
            <a:r>
              <a:rPr lang="en-US" sz="2000" dirty="0">
                <a:latin typeface="Calibri" pitchFamily="34" charset="0"/>
              </a:rPr>
              <a:t>Consumers may “churn” and experience coverage access barriers for other reasons in addition to affordability: </a:t>
            </a:r>
            <a:r>
              <a:rPr lang="en-US" sz="2000" dirty="0" smtClean="0">
                <a:latin typeface="Calibri" pitchFamily="34" charset="0"/>
              </a:rPr>
              <a:t>e.g. immigration </a:t>
            </a:r>
            <a:r>
              <a:rPr lang="en-US" sz="2000" dirty="0">
                <a:latin typeface="Calibri" pitchFamily="34" charset="0"/>
              </a:rPr>
              <a:t>status changes, new disability, </a:t>
            </a:r>
            <a:r>
              <a:rPr lang="en-US" sz="2000" dirty="0" smtClean="0">
                <a:latin typeface="Calibri" pitchFamily="34" charset="0"/>
              </a:rPr>
              <a:t>pregnancy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457199" y="7109315"/>
            <a:ext cx="64754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584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 sz="1000" kern="1200">
                <a:solidFill>
                  <a:schemeClr val="bg1"/>
                </a:solidFill>
                <a:latin typeface="+mn-lt"/>
                <a:ea typeface="MS PGothic"/>
                <a:cs typeface="MS PGothic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204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2920" y="29015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MinnesotaCare </a:t>
            </a:r>
            <a:r>
              <a:rPr lang="en-US" altLang="en-US" sz="3200" b="1" dirty="0" smtClean="0">
                <a:latin typeface="Calibri"/>
                <a:ea typeface="Open Sans Semibold"/>
                <a:cs typeface="Open Sans Semibold"/>
                <a:sym typeface="Symbol"/>
              </a:rPr>
              <a:t>→</a:t>
            </a: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 MNsure QHP</a:t>
            </a:r>
            <a:endParaRPr lang="en-US" altLang="en-US" sz="3200" b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83734" y="1089103"/>
            <a:ext cx="9112469" cy="851297"/>
          </a:xfrm>
          <a:prstGeom prst="roundRect">
            <a:avLst/>
          </a:prstGeom>
          <a:noFill/>
          <a:ln w="38100">
            <a:solidFill>
              <a:srgbClr val="336699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onsumers </a:t>
            </a:r>
            <a:r>
              <a:rPr lang="en-US" b="1" dirty="0" smtClean="0">
                <a:latin typeface="Calibri" pitchFamily="34" charset="0"/>
              </a:rPr>
              <a:t>face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significant</a:t>
            </a:r>
            <a:r>
              <a:rPr lang="en-US" b="1" dirty="0" smtClean="0">
                <a:latin typeface="Calibri" pitchFamily="34" charset="0"/>
              </a:rPr>
              <a:t> changes in premiums and cost-sharing when moving from MinnesotaCare to QHP coverage in MNsure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</a:t>
            </a:r>
            <a:endParaRPr kumimoji="0" lang="en-US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graphicFrame>
        <p:nvGraphicFramePr>
          <p:cNvPr id="2" name="Table 1" descr="Minnesota 2015 MinnesotaCare&#10;(200% FPL) MNsure 2016 &#10;Silver QHP*&#10;(201% FPL) MNsure 2015 Bronze QHP&#10;(201% FPL)&#10;Monthly premium $80 $117 $63&#10;Annual deductible $34.20 $1,450 $5,000&#10;Prescription drugs $3 $40 Copay or 20 – 50% coinsurance Data Not Available&#10;Specialty visit $3 $40 Copay before deductible / 20% Coinsurance after $60 Copay before deductible / 20% Coinsurance after&#10;Inpatient hospital stay $0 $0 Copay before deductible / 20% Coinsurance after $0 Copay before deductible / 20% Coinsurance after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254443"/>
              </p:ext>
            </p:extLst>
          </p:nvPr>
        </p:nvGraphicFramePr>
        <p:xfrm>
          <a:off x="583734" y="2081081"/>
          <a:ext cx="8990393" cy="480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28"/>
                <a:gridCol w="1923393"/>
                <a:gridCol w="2168559"/>
                <a:gridCol w="2146313"/>
              </a:tblGrid>
              <a:tr h="6985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Minnesota</a:t>
                      </a:r>
                      <a:endParaRPr lang="en-US" sz="180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2015 MinnesotaCare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(200%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MNsure 2016 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Silver QHP*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MNsure 2015 Bronze QHP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$80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$117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$63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$1,450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$5,000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69292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$40 Copay or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 – 50% coinsurance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Data Not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Available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5677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$40 Copay before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deductible / 20% Coinsurance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$60 Copay before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deductible / 20% Coinsurance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6921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 Copay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before deductible / 20% Coinsurance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 Copay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before deductible / 20% Coinsurance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575" name="TextBox 3"/>
          <p:cNvSpPr txBox="1">
            <a:spLocks noChangeArrowheads="1"/>
          </p:cNvSpPr>
          <p:nvPr/>
        </p:nvSpPr>
        <p:spPr bwMode="auto">
          <a:xfrm>
            <a:off x="333925" y="6807749"/>
            <a:ext cx="9612086" cy="96465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101882" tIns="50941" rIns="101882" bIns="50941">
            <a:spAutoFit/>
          </a:bodyPr>
          <a:lstStyle>
            <a:lvl1pPr marL="111125" indent="-111125">
              <a:defRPr sz="3200">
                <a:solidFill>
                  <a:schemeClr val="tx1"/>
                </a:solidFill>
                <a:latin typeface="Open Sans"/>
                <a:ea typeface="Open Sans"/>
                <a:cs typeface="Open Sans"/>
              </a:defRPr>
            </a:lvl1pPr>
            <a:lvl2pPr>
              <a:defRPr sz="280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defRPr>
            </a:lvl2pPr>
            <a:lvl3pPr>
              <a:defRPr sz="24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3pPr>
            <a:lvl4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4pPr>
            <a:lvl5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9pPr>
          </a:lstStyle>
          <a:p>
            <a:pPr marL="0" indent="0"/>
            <a:r>
              <a:rPr lang="en-US" altLang="en-US" sz="1400" u="sng" dirty="0" smtClean="0">
                <a:latin typeface="Calibri" pitchFamily="34" charset="0"/>
              </a:rPr>
              <a:t>Notes:</a:t>
            </a:r>
          </a:p>
          <a:p>
            <a:pPr marL="0" indent="0"/>
            <a:r>
              <a:rPr lang="en-US" altLang="en-US" sz="1400" dirty="0" smtClean="0">
                <a:latin typeface="Calibri" pitchFamily="34" charset="0"/>
              </a:rPr>
              <a:t>MinnesotaCare amounts from DHS, OOP Cost Sharing Comparison</a:t>
            </a:r>
          </a:p>
          <a:p>
            <a:pPr marL="0" indent="0"/>
            <a:r>
              <a:rPr lang="en-US" altLang="en-US" sz="1400" dirty="0" smtClean="0">
                <a:latin typeface="Calibri" pitchFamily="34" charset="0"/>
              </a:rPr>
              <a:t>Mnsure QHP premium amounts assumes 40 y.o. in Rating Region 7.</a:t>
            </a:r>
          </a:p>
          <a:p>
            <a:pPr marL="0" indent="0"/>
            <a:r>
              <a:rPr lang="en-US" altLang="en-US" sz="1400" dirty="0" smtClean="0">
                <a:latin typeface="Calibri" pitchFamily="34" charset="0"/>
              </a:rPr>
              <a:t>Fairview UCare Choices  2015 Bronze and 2016 Silver plans (60% AV and 73% AV)</a:t>
            </a:r>
            <a:endParaRPr lang="en-US" altLang="en-US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48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72294" y="29015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MNsure QHP with CSR </a:t>
            </a:r>
            <a:r>
              <a:rPr lang="en-US" altLang="en-US" sz="3200" b="1" dirty="0" smtClean="0">
                <a:latin typeface="Calibri"/>
                <a:ea typeface="Open Sans Semibold"/>
                <a:cs typeface="Open Sans Semibold"/>
              </a:rPr>
              <a:t>→</a:t>
            </a: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 MNsure QHP without CSR</a:t>
            </a:r>
            <a:endParaRPr lang="en-US" altLang="en-US" sz="3200" b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72966" y="1089103"/>
            <a:ext cx="9112469" cy="851297"/>
          </a:xfrm>
          <a:prstGeom prst="roundRect">
            <a:avLst/>
          </a:prstGeom>
          <a:noFill/>
          <a:ln w="38100">
            <a:solidFill>
              <a:srgbClr val="336699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Consumers face increases in cost-sharing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whe</a:t>
            </a:r>
            <a:r>
              <a:rPr lang="en-US" b="1" dirty="0" smtClean="0">
                <a:latin typeface="Calibri" pitchFamily="34" charset="0"/>
              </a:rPr>
              <a:t>n they become ineligible for cost-sharing reductions</a:t>
            </a:r>
            <a:endParaRPr kumimoji="0" lang="en-US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graphicFrame>
        <p:nvGraphicFramePr>
          <p:cNvPr id="2" name="Table 1" descr="Minnesota&#10;(2015) 2016 MNsure Silver QHP with CSR&#10;(250% FPL) 2016 MNsure Silver QHP&#10;(251% FPL)&#10;Monthly premium $192 $192&#10;Annual deductible $1,700 $2,400&#10;Prescription drugs $40 Copay or 20 – 50% coinsurance $40 Copay or 20 – 50% coinsurance&#10;Specialty visit $40 Copay before deductible / 20% Coinsurance after $40 copay before deductible / 20% coinsurance after&#10;Inpatient hospital stay $0 Copay before deductible / 20% Coinsurance after $0 copay before deductible / 20% coinsurance after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78044"/>
              </p:ext>
            </p:extLst>
          </p:nvPr>
        </p:nvGraphicFramePr>
        <p:xfrm>
          <a:off x="1495700" y="2081081"/>
          <a:ext cx="7067000" cy="480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28"/>
                <a:gridCol w="2168559"/>
                <a:gridCol w="2146313"/>
              </a:tblGrid>
              <a:tr h="6985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Minnesota</a:t>
                      </a:r>
                      <a:endParaRPr lang="en-US" sz="180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(2015)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2016 MNsure Silver QHP with CSR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(250%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2016 MNsure Silver QHP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(251%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/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$1,700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$2,400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69292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$40 Copay or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 – 50% coinsurance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$40 Copay or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20 – 50% coinsurance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  <a:tr h="5677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$40 Copay before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deductible / 20% Coinsurance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$40 copay before deductible / 20%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coinsurance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20000"/>
                      </a:srgbClr>
                    </a:solidFill>
                  </a:tcPr>
                </a:tc>
              </a:tr>
              <a:tr h="6921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 Copay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before deductible / 20% Coinsurance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 copay before deductible / 20%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coinsurance after</a:t>
                      </a:r>
                      <a:endParaRPr lang="en-US" sz="200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rgbClr val="336699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00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MHS Template_11_12">
  <a:themeElements>
    <a:clrScheme name="MHS Colors">
      <a:dk1>
        <a:srgbClr val="000000"/>
      </a:dk1>
      <a:lt1>
        <a:srgbClr val="FFFFFF"/>
      </a:lt1>
      <a:dk2>
        <a:srgbClr val="F0AB00"/>
      </a:dk2>
      <a:lt2>
        <a:srgbClr val="004157"/>
      </a:lt2>
      <a:accent1>
        <a:srgbClr val="F0AB00"/>
      </a:accent1>
      <a:accent2>
        <a:srgbClr val="D9D9D9"/>
      </a:accent2>
      <a:accent3>
        <a:srgbClr val="66952E"/>
      </a:accent3>
      <a:accent4>
        <a:srgbClr val="675E53"/>
      </a:accent4>
      <a:accent5>
        <a:srgbClr val="00A9E0"/>
      </a:accent5>
      <a:accent6>
        <a:srgbClr val="5C5E66"/>
      </a:accent6>
      <a:hlink>
        <a:srgbClr val="0099A5"/>
      </a:hlink>
      <a:folHlink>
        <a:srgbClr val="4B1326"/>
      </a:folHlink>
    </a:clrScheme>
    <a:fontScheme name="Title Page - Internal Presentatio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5C6E"/>
        </a:solidFill>
        <a:ln>
          <a:noFill/>
        </a:ln>
        <a:effectLst/>
        <a:ex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Internal Presentation 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7A140"/>
        </a:accent1>
        <a:accent2>
          <a:srgbClr val="C0311A"/>
        </a:accent2>
        <a:accent3>
          <a:srgbClr val="FFFFFF"/>
        </a:accent3>
        <a:accent4>
          <a:srgbClr val="000000"/>
        </a:accent4>
        <a:accent5>
          <a:srgbClr val="BDCDAF"/>
        </a:accent5>
        <a:accent6>
          <a:srgbClr val="AE2B16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Internal Presentation 3">
        <a:dk1>
          <a:srgbClr val="000000"/>
        </a:dk1>
        <a:lt1>
          <a:srgbClr val="FFFFFF"/>
        </a:lt1>
        <a:dk2>
          <a:srgbClr val="F0AB00"/>
        </a:dk2>
        <a:lt2>
          <a:srgbClr val="215C6E"/>
        </a:lt2>
        <a:accent1>
          <a:srgbClr val="77A140"/>
        </a:accent1>
        <a:accent2>
          <a:srgbClr val="C0311A"/>
        </a:accent2>
        <a:accent3>
          <a:srgbClr val="FFFFFF"/>
        </a:accent3>
        <a:accent4>
          <a:srgbClr val="000000"/>
        </a:accent4>
        <a:accent5>
          <a:srgbClr val="BDCDAF"/>
        </a:accent5>
        <a:accent6>
          <a:srgbClr val="AE2B16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67068-0AD1-49B6-B973-DABE7E6A97E9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A664B06-AB04-42E4-9561-7A3BD2FD4D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A7CD06-841C-4DEE-A71B-F05A9B3AC1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7668</TotalTime>
  <Words>3360</Words>
  <Application>Microsoft Office PowerPoint</Application>
  <PresentationFormat>Custom</PresentationFormat>
  <Paragraphs>540</Paragraphs>
  <Slides>39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Arial Unicode MS</vt:lpstr>
      <vt:lpstr>ＭＳ Ｐゴシック</vt:lpstr>
      <vt:lpstr>ＭＳ Ｐゴシック</vt:lpstr>
      <vt:lpstr>Arial</vt:lpstr>
      <vt:lpstr>Calibri</vt:lpstr>
      <vt:lpstr>Georgia</vt:lpstr>
      <vt:lpstr>Open Sans</vt:lpstr>
      <vt:lpstr>Open Sans Semibold</vt:lpstr>
      <vt:lpstr>Symbol</vt:lpstr>
      <vt:lpstr>Times New Roman</vt:lpstr>
      <vt:lpstr>Wingdings</vt:lpstr>
      <vt:lpstr>2012 MHS Template_11_12</vt:lpstr>
      <vt:lpstr>Minnesota Task Force on Health Care Financing Joint Meeting of Seamless Coverage and Market Stability Workgroup Barriers to Access Workgroup </vt:lpstr>
      <vt:lpstr>Agenda</vt:lpstr>
      <vt:lpstr>Potential Cliffs in Minnesota’s Coverage Programs </vt:lpstr>
      <vt:lpstr>Minnesota Coverage Continuum</vt:lpstr>
      <vt:lpstr>Minnesota is an “Innovator State”</vt:lpstr>
      <vt:lpstr>Impact of MinnesotaCare</vt:lpstr>
      <vt:lpstr>Affordability Issues Remain at Higher Income</vt:lpstr>
      <vt:lpstr>MinnesotaCare → MNsure QHP</vt:lpstr>
      <vt:lpstr>MNsure QHP with CSR → MNsure QHP without CSR</vt:lpstr>
      <vt:lpstr>Options and Considerations for Smoothing Financial Cliffs and Improving the Seamless Coverage Continuum &gt;138% FPL</vt:lpstr>
      <vt:lpstr>Improving Coverage Affordability &gt;138% FPL</vt:lpstr>
      <vt:lpstr>Considerations/Implications</vt:lpstr>
      <vt:lpstr>Affordability Option 1:  Increase Subsidies to Consumers 139% - 200% FPL </vt:lpstr>
      <vt:lpstr>Overview: Increase Subsidies 139-200% FPL</vt:lpstr>
      <vt:lpstr>Implementation: Current Coverage Model</vt:lpstr>
      <vt:lpstr>Implementation: Medicaid Consolidation Model</vt:lpstr>
      <vt:lpstr>Implementation: Marketplace Consolidation Model</vt:lpstr>
      <vt:lpstr>Affordability Option 2:  Expand Subsidies to Consumers 200 - 275% FPL </vt:lpstr>
      <vt:lpstr>Overview: Expand Subsidies to 200-275% FPL</vt:lpstr>
      <vt:lpstr>Implementation Revisited: Current Coverage Model</vt:lpstr>
      <vt:lpstr>Implementation Revisited: Medicaid Consolidation Model</vt:lpstr>
      <vt:lpstr>Implementation Revisited: Marketplace Consolidation Model</vt:lpstr>
      <vt:lpstr>Alternative Medicaid Models (For People with Incomes &lt;138% FPL)</vt:lpstr>
      <vt:lpstr>QHP Premium Assistance</vt:lpstr>
      <vt:lpstr>QHP Premium Assistance Implementation</vt:lpstr>
      <vt:lpstr>The Arkansas Private Option</vt:lpstr>
      <vt:lpstr>The Arkansas Private Option: Early Outcomes</vt:lpstr>
      <vt:lpstr>Arkansas Medicaid →QHP Cliff</vt:lpstr>
      <vt:lpstr>Indiana’s Medicaid Expansion Waiver </vt:lpstr>
      <vt:lpstr>Indiana’s Expansion Waiver: Key Program Features </vt:lpstr>
      <vt:lpstr>Indiana’s Expansion Waiver: Key Program Features continued </vt:lpstr>
      <vt:lpstr>Additional Options for Improving Affordability</vt:lpstr>
      <vt:lpstr>Additional Options for Smoothing Financial Cliffs</vt:lpstr>
      <vt:lpstr>Rationalize Affordability Definition</vt:lpstr>
      <vt:lpstr>Redistribute APTCs</vt:lpstr>
      <vt:lpstr>Limit High Deductible Health Plans</vt:lpstr>
      <vt:lpstr>Discussion</vt:lpstr>
      <vt:lpstr>Thank You!</vt:lpstr>
      <vt:lpstr>Appendix: MNsure Region Rating Difference</vt:lpstr>
    </vt:vector>
  </TitlesOfParts>
  <Company>MANATT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Considerations for Seamless Coverage Continuum</dc:title>
  <dc:subject>Reducing Financial Barriers Part 1 - 10-2-2015</dc:subject>
  <dc:creator>Health Care Task Force Workgroup 2</dc:creator>
  <cp:lastModifiedBy>Schreier, Sandy</cp:lastModifiedBy>
  <cp:revision>882</cp:revision>
  <cp:lastPrinted>2015-09-24T18:59:27Z</cp:lastPrinted>
  <dcterms:created xsi:type="dcterms:W3CDTF">2012-11-13T18:06:22Z</dcterms:created>
  <dcterms:modified xsi:type="dcterms:W3CDTF">2015-10-26T18:35:51Z</dcterms:modified>
</cp:coreProperties>
</file>